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1"/>
  </p:notesMasterIdLst>
  <p:sldIdLst>
    <p:sldId id="287" r:id="rId2"/>
    <p:sldId id="289" r:id="rId3"/>
    <p:sldId id="319" r:id="rId4"/>
    <p:sldId id="322" r:id="rId5"/>
    <p:sldId id="323" r:id="rId6"/>
    <p:sldId id="325" r:id="rId7"/>
    <p:sldId id="327" r:id="rId8"/>
    <p:sldId id="329" r:id="rId9"/>
    <p:sldId id="331" r:id="rId10"/>
    <p:sldId id="333" r:id="rId11"/>
    <p:sldId id="335" r:id="rId12"/>
    <p:sldId id="337" r:id="rId13"/>
    <p:sldId id="339" r:id="rId14"/>
    <p:sldId id="342" r:id="rId15"/>
    <p:sldId id="344" r:id="rId16"/>
    <p:sldId id="347" r:id="rId17"/>
    <p:sldId id="348" r:id="rId18"/>
    <p:sldId id="350" r:id="rId19"/>
    <p:sldId id="352" r:id="rId20"/>
    <p:sldId id="358" r:id="rId21"/>
    <p:sldId id="359" r:id="rId22"/>
    <p:sldId id="360" r:id="rId23"/>
    <p:sldId id="361" r:id="rId24"/>
    <p:sldId id="362" r:id="rId25"/>
    <p:sldId id="363" r:id="rId26"/>
    <p:sldId id="364" r:id="rId27"/>
    <p:sldId id="365" r:id="rId28"/>
    <p:sldId id="366" r:id="rId29"/>
    <p:sldId id="354" r:id="rId30"/>
    <p:sldId id="355" r:id="rId31"/>
    <p:sldId id="356" r:id="rId32"/>
    <p:sldId id="357" r:id="rId33"/>
    <p:sldId id="367" r:id="rId34"/>
    <p:sldId id="368" r:id="rId35"/>
    <p:sldId id="369" r:id="rId36"/>
    <p:sldId id="370" r:id="rId37"/>
    <p:sldId id="372" r:id="rId38"/>
    <p:sldId id="371" r:id="rId39"/>
    <p:sldId id="320" r:id="rId40"/>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Tahoma" pitchFamily="34" charset="0"/>
        <a:ea typeface="+mn-ea"/>
        <a:cs typeface="Arial" charset="0"/>
      </a:defRPr>
    </a:lvl1pPr>
    <a:lvl2pPr marL="457200" algn="r" rtl="0" fontAlgn="base">
      <a:spcBef>
        <a:spcPct val="0"/>
      </a:spcBef>
      <a:spcAft>
        <a:spcPct val="0"/>
      </a:spcAft>
      <a:defRPr kern="1200">
        <a:solidFill>
          <a:schemeClr val="tx1"/>
        </a:solidFill>
        <a:latin typeface="Tahoma" pitchFamily="34" charset="0"/>
        <a:ea typeface="+mn-ea"/>
        <a:cs typeface="Arial" charset="0"/>
      </a:defRPr>
    </a:lvl2pPr>
    <a:lvl3pPr marL="914400" algn="r" rtl="0" fontAlgn="base">
      <a:spcBef>
        <a:spcPct val="0"/>
      </a:spcBef>
      <a:spcAft>
        <a:spcPct val="0"/>
      </a:spcAft>
      <a:defRPr kern="1200">
        <a:solidFill>
          <a:schemeClr val="tx1"/>
        </a:solidFill>
        <a:latin typeface="Tahoma" pitchFamily="34" charset="0"/>
        <a:ea typeface="+mn-ea"/>
        <a:cs typeface="Arial" charset="0"/>
      </a:defRPr>
    </a:lvl3pPr>
    <a:lvl4pPr marL="1371600" algn="r" rtl="0" fontAlgn="base">
      <a:spcBef>
        <a:spcPct val="0"/>
      </a:spcBef>
      <a:spcAft>
        <a:spcPct val="0"/>
      </a:spcAft>
      <a:defRPr kern="1200">
        <a:solidFill>
          <a:schemeClr val="tx1"/>
        </a:solidFill>
        <a:latin typeface="Tahoma" pitchFamily="34" charset="0"/>
        <a:ea typeface="+mn-ea"/>
        <a:cs typeface="Arial" charset="0"/>
      </a:defRPr>
    </a:lvl4pPr>
    <a:lvl5pPr marL="1828800" algn="r"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AD62A"/>
    <a:srgbClr val="00FFFF"/>
    <a:srgbClr val="FFFF66"/>
    <a:srgbClr val="FFFF99"/>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9830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831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9831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fld id="{579BDC9B-2CBB-4C1D-A2D0-5B2F51276F2B}"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9731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732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smtClean="0"/>
            </a:lvl1pPr>
          </a:lstStyle>
          <a:p>
            <a:pPr>
              <a:defRPr/>
            </a:pPr>
            <a:endParaRPr lang="en-US"/>
          </a:p>
        </p:txBody>
      </p:sp>
      <p:sp>
        <p:nvSpPr>
          <p:cNvPr id="40" name="Rectangle 38"/>
          <p:cNvSpPr>
            <a:spLocks noGrp="1" noChangeArrowheads="1"/>
          </p:cNvSpPr>
          <p:nvPr>
            <p:ph type="ftr" sz="quarter" idx="11"/>
          </p:nvPr>
        </p:nvSpPr>
        <p:spPr/>
        <p:txBody>
          <a:bodyPr/>
          <a:lstStyle>
            <a:lvl1pPr>
              <a:defRPr smtClean="0"/>
            </a:lvl1pPr>
          </a:lstStyle>
          <a:p>
            <a:pPr>
              <a:defRPr/>
            </a:pPr>
            <a:endParaRPr lang="en-US"/>
          </a:p>
        </p:txBody>
      </p:sp>
      <p:sp>
        <p:nvSpPr>
          <p:cNvPr id="41" name="Rectangle 41"/>
          <p:cNvSpPr>
            <a:spLocks noGrp="1" noChangeArrowheads="1"/>
          </p:cNvSpPr>
          <p:nvPr>
            <p:ph type="sldNum" sz="quarter" idx="12"/>
          </p:nvPr>
        </p:nvSpPr>
        <p:spPr/>
        <p:txBody>
          <a:bodyPr/>
          <a:lstStyle>
            <a:lvl1pPr>
              <a:defRPr smtClean="0"/>
            </a:lvl1pPr>
          </a:lstStyle>
          <a:p>
            <a:pPr>
              <a:defRPr/>
            </a:pPr>
            <a:fld id="{0DC6B690-FF4D-4F98-BDAC-42CAD22B5DCE}"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9742CEDE-1FB6-4FE9-BA3B-BAA2A6DAB3B1}"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F375F4DB-11A4-486C-9565-1C9C9B286F18}"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2A9CA76B-0FA1-45AF-A5CA-6DC68E2BE98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647A1F7B-DFD1-4DF5-8680-9615A09AAFE3}"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48711C6D-1FE3-41EA-B46E-FE6300D4C1A6}"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837F1DC3-4868-4C9A-8B78-8A246DDD5F3C}"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C5CB7C84-DDE1-4C93-923E-827F52F5DB29}"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54FB4985-3C91-4226-B432-4CECC155512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A29219D4-9E93-40CB-9BA2-10877D11B3B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6494ABA-474A-46C3-9606-263153BB0B4A}"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9625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6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9626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6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6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6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6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6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6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6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6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9627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9627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7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9628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8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8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8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9628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9628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9628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8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628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9628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9629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9629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9629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9629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629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29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9629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p>
        </p:txBody>
      </p:sp>
      <p:sp>
        <p:nvSpPr>
          <p:cNvPr id="9629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fld id="{9BAF2596-D725-4348-8336-3B5F1A7427B3}"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4213" y="404813"/>
            <a:ext cx="7772400" cy="1736725"/>
          </a:xfrm>
        </p:spPr>
        <p:txBody>
          <a:bodyPr/>
          <a:lstStyle/>
          <a:p>
            <a:pPr eaLnBrk="1" hangingPunct="1"/>
            <a:r>
              <a:rPr lang="fa-IR" sz="7200" b="1" i="1" smtClean="0">
                <a:solidFill>
                  <a:schemeClr val="tx1"/>
                </a:solidFill>
                <a:effectLst/>
              </a:rPr>
              <a:t>سقط جنين</a:t>
            </a:r>
            <a:endParaRPr lang="en-US" sz="7200" b="1" i="1" smtClean="0">
              <a:solidFill>
                <a:schemeClr val="tx1"/>
              </a:solidFill>
              <a:effectLst/>
            </a:endParaRPr>
          </a:p>
        </p:txBody>
      </p:sp>
      <p:sp>
        <p:nvSpPr>
          <p:cNvPr id="143365" name="Rectangle 5"/>
          <p:cNvSpPr>
            <a:spLocks noGrp="1" noChangeArrowheads="1"/>
          </p:cNvSpPr>
          <p:nvPr>
            <p:ph type="subTitle" idx="1"/>
          </p:nvPr>
        </p:nvSpPr>
        <p:spPr>
          <a:xfrm>
            <a:off x="1403350" y="2492375"/>
            <a:ext cx="6400800" cy="3384550"/>
          </a:xfrm>
        </p:spPr>
        <p:txBody>
          <a:bodyPr/>
          <a:lstStyle/>
          <a:p>
            <a:pPr eaLnBrk="1" hangingPunct="1">
              <a:defRPr/>
            </a:pPr>
            <a:r>
              <a:rPr lang="fa-IR" sz="5400" b="1" dirty="0" smtClean="0">
                <a:cs typeface="Times New Roman" pitchFamily="18" charset="0"/>
              </a:rPr>
              <a:t>قوانين  و  دستورالعمل ها</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body" idx="1"/>
          </p:nvPr>
        </p:nvSpPr>
        <p:spPr>
          <a:xfrm>
            <a:off x="395288" y="908050"/>
            <a:ext cx="8302625" cy="4968875"/>
          </a:xfrm>
        </p:spPr>
        <p:txBody>
          <a:bodyPr/>
          <a:lstStyle/>
          <a:p>
            <a:pPr marL="0" indent="0" algn="r" rtl="1" eaLnBrk="1" hangingPunct="1">
              <a:buFont typeface="Wingdings" pitchFamily="2" charset="2"/>
              <a:buNone/>
              <a:defRPr/>
            </a:pPr>
            <a:r>
              <a:rPr lang="fa-IR" sz="4000" smtClean="0">
                <a:cs typeface="B Lotus" pitchFamily="2" charset="-78"/>
              </a:rPr>
              <a:t>5- </a:t>
            </a:r>
            <a:r>
              <a:rPr lang="fa-IR" sz="4000" smtClean="0">
                <a:solidFill>
                  <a:srgbClr val="FFFF99"/>
                </a:solidFill>
                <a:cs typeface="B Lotus" pitchFamily="2" charset="-78"/>
              </a:rPr>
              <a:t>حرج مادر</a:t>
            </a:r>
            <a:r>
              <a:rPr lang="fa-IR" sz="4000" smtClean="0">
                <a:cs typeface="B Lotus" pitchFamily="2" charset="-78"/>
              </a:rPr>
              <a:t> عبارتست از نگرانی و سختی مادر به نحوی که تحمل رنج و مشقت ناشی از ناقص الخلقه یا عقب افتادگی جنین خارج از توان وی باشد. بیماریهای جنینی قید شده در جداول پیوستی و بیماریها و اختلالاتی که متعاقباً پس از بررسی در کمیته های کارشناسی اعلام خواهد شد در صورت درخواست از مصادیق حرج مادر است.</a:t>
            </a:r>
            <a:endParaRPr lang="en-US" sz="4000" smtClean="0">
              <a:cs typeface="B 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body" idx="1"/>
          </p:nvPr>
        </p:nvSpPr>
        <p:spPr>
          <a:xfrm>
            <a:off x="468313" y="908050"/>
            <a:ext cx="8302625" cy="5473700"/>
          </a:xfrm>
        </p:spPr>
        <p:txBody>
          <a:bodyPr/>
          <a:lstStyle/>
          <a:p>
            <a:pPr marL="0" indent="0" algn="r" rtl="1" eaLnBrk="1" hangingPunct="1">
              <a:buFont typeface="Wingdings" pitchFamily="2" charset="2"/>
              <a:buNone/>
              <a:defRPr/>
            </a:pPr>
            <a:r>
              <a:rPr lang="fa-IR" sz="4000" smtClean="0">
                <a:cs typeface="B Lotus" pitchFamily="2" charset="-78"/>
              </a:rPr>
              <a:t>6- </a:t>
            </a:r>
            <a:r>
              <a:rPr lang="fa-IR" sz="4000" smtClean="0">
                <a:solidFill>
                  <a:srgbClr val="FFFF99"/>
                </a:solidFill>
                <a:cs typeface="B Lotus" pitchFamily="2" charset="-78"/>
              </a:rPr>
              <a:t>بیماری مادر</a:t>
            </a:r>
            <a:r>
              <a:rPr lang="fa-IR" sz="4000" smtClean="0">
                <a:cs typeface="B Lotus" pitchFamily="2" charset="-78"/>
              </a:rPr>
              <a:t> عبارتست از وضعیت بالینی و پزشکی مادر که تداوم بارداری در آن تهدید جانی برای وی تلقی گردد. ملاک تشخیص عرف پزشکی و تائید متخصصین ذیربط است.</a:t>
            </a:r>
          </a:p>
          <a:p>
            <a:pPr marL="0" indent="0" algn="r" rtl="1" eaLnBrk="1" hangingPunct="1">
              <a:buFont typeface="Wingdings" pitchFamily="2" charset="2"/>
              <a:buNone/>
              <a:defRPr/>
            </a:pPr>
            <a:endParaRPr lang="fa-IR" sz="4000" smtClean="0">
              <a:cs typeface="B Lotus" pitchFamily="2" charset="-78"/>
            </a:endParaRPr>
          </a:p>
          <a:p>
            <a:pPr marL="0" indent="0" algn="r" rtl="1" eaLnBrk="1" hangingPunct="1">
              <a:buFont typeface="Wingdings" pitchFamily="2" charset="2"/>
              <a:buNone/>
              <a:defRPr/>
            </a:pPr>
            <a:r>
              <a:rPr lang="fa-IR" sz="4000" smtClean="0">
                <a:cs typeface="B Lotus" pitchFamily="2" charset="-78"/>
              </a:rPr>
              <a:t>7- </a:t>
            </a:r>
            <a:r>
              <a:rPr lang="fa-IR" sz="4000" smtClean="0">
                <a:solidFill>
                  <a:srgbClr val="FFFF99"/>
                </a:solidFill>
                <a:cs typeface="B Lotus" pitchFamily="2" charset="-78"/>
              </a:rPr>
              <a:t>مادر</a:t>
            </a:r>
            <a:r>
              <a:rPr lang="fa-IR" sz="4000" smtClean="0">
                <a:cs typeface="B Lotus" pitchFamily="2" charset="-78"/>
              </a:rPr>
              <a:t> یعنی خانم بارداری که متقاضی انجام عمل سقط جنین درمانی است.</a:t>
            </a:r>
            <a:endParaRPr lang="en-US" sz="4000" smtClean="0">
              <a:cs typeface="B Lotus" pitchFamily="2" charset="-78"/>
            </a:endParaRPr>
          </a:p>
          <a:p>
            <a:pPr marL="0" indent="0" algn="r" rtl="1" eaLnBrk="1" hangingPunct="1">
              <a:buFont typeface="Wingdings" pitchFamily="2" charset="2"/>
              <a:buNone/>
              <a:defRPr/>
            </a:pPr>
            <a:endParaRPr lang="en-US" sz="4000" smtClean="0">
              <a:cs typeface="B 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body" idx="1"/>
          </p:nvPr>
        </p:nvSpPr>
        <p:spPr>
          <a:xfrm>
            <a:off x="468313" y="1628775"/>
            <a:ext cx="8302625" cy="3098800"/>
          </a:xfrm>
        </p:spPr>
        <p:txBody>
          <a:bodyPr/>
          <a:lstStyle/>
          <a:p>
            <a:pPr marL="0" indent="0" algn="r" rtl="1" eaLnBrk="1" hangingPunct="1">
              <a:buFont typeface="Wingdings" pitchFamily="2" charset="2"/>
              <a:buNone/>
              <a:defRPr/>
            </a:pPr>
            <a:r>
              <a:rPr lang="fa-IR" sz="4000" smtClean="0">
                <a:cs typeface="B Lotus" pitchFamily="2" charset="-78"/>
              </a:rPr>
              <a:t>8- </a:t>
            </a:r>
            <a:r>
              <a:rPr lang="fa-IR" sz="4000" smtClean="0">
                <a:solidFill>
                  <a:srgbClr val="FFFF99"/>
                </a:solidFill>
                <a:cs typeface="B Lotus" pitchFamily="2" charset="-78"/>
              </a:rPr>
              <a:t>رضایت زن</a:t>
            </a:r>
            <a:r>
              <a:rPr lang="fa-IR" sz="4000" smtClean="0">
                <a:cs typeface="B Lotus" pitchFamily="2" charset="-78"/>
              </a:rPr>
              <a:t> یعنی اجازه کتبی و آگاهانه مادر برای انجام عمل سقط جنین درمانی که توسط گروه پزشکی پس از آگاه سازی کامل وی از وضعیت موجود و عواقب قبول یا رد عمل مذکور اخذ می گردد.</a:t>
            </a:r>
            <a:endParaRPr lang="en-US" sz="4000" smtClean="0">
              <a:cs typeface="B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body" idx="1"/>
          </p:nvPr>
        </p:nvSpPr>
        <p:spPr>
          <a:xfrm>
            <a:off x="468313" y="2205038"/>
            <a:ext cx="8229600" cy="1800225"/>
          </a:xfrm>
        </p:spPr>
        <p:txBody>
          <a:bodyPr/>
          <a:lstStyle/>
          <a:p>
            <a:pPr algn="ctr" eaLnBrk="1" hangingPunct="1">
              <a:buFont typeface="Wingdings" pitchFamily="2" charset="2"/>
              <a:buNone/>
              <a:defRPr/>
            </a:pPr>
            <a:r>
              <a:rPr lang="fa-IR" sz="5400" smtClean="0">
                <a:solidFill>
                  <a:schemeClr val="tx2"/>
                </a:solidFill>
                <a:cs typeface="B Titr" pitchFamily="2" charset="-78"/>
              </a:rPr>
              <a:t>ب- مراحل بررسی و صدور مجوز سقط جنین درمانی</a:t>
            </a:r>
            <a:endParaRPr lang="en-US" sz="5400" smtClean="0">
              <a:solidFill>
                <a:schemeClr val="tx2"/>
              </a:solidFill>
              <a:cs typeface="B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body" idx="1"/>
          </p:nvPr>
        </p:nvSpPr>
        <p:spPr>
          <a:xfrm>
            <a:off x="468313" y="1700213"/>
            <a:ext cx="8302625" cy="3816350"/>
          </a:xfrm>
        </p:spPr>
        <p:txBody>
          <a:bodyPr/>
          <a:lstStyle/>
          <a:p>
            <a:pPr marL="0" indent="0" algn="r" rtl="1" eaLnBrk="1" hangingPunct="1">
              <a:buFont typeface="Wingdings" pitchFamily="2" charset="2"/>
              <a:buNone/>
              <a:defRPr/>
            </a:pPr>
            <a:r>
              <a:rPr lang="fa-IR" sz="3600" smtClean="0">
                <a:cs typeface="B Lotus" pitchFamily="2" charset="-78"/>
              </a:rPr>
              <a:t>1- </a:t>
            </a:r>
            <a:r>
              <a:rPr lang="fa-IR" sz="3600" smtClean="0">
                <a:solidFill>
                  <a:schemeClr val="tx2"/>
                </a:solidFill>
                <a:cs typeface="B Lotus" pitchFamily="2" charset="-78"/>
              </a:rPr>
              <a:t>درخواست</a:t>
            </a:r>
            <a:r>
              <a:rPr lang="fa-IR" sz="3600" smtClean="0">
                <a:cs typeface="B Lotus" pitchFamily="2" charset="-78"/>
              </a:rPr>
              <a:t> بررسی و صدور مجوز سقط جنین درمانی باید تنها در ادارات کل پزشکی قانونی استانها و نیز مراکز پزشکی قانونی شهرستانهایی که شرایط لازم در این خصوص را با تائید معاونت پزشکی و بالینی سازمان داشته باشند تا 4 ماه از زمان لقاح پذیرش گردد.</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body" idx="1"/>
          </p:nvPr>
        </p:nvSpPr>
        <p:spPr>
          <a:xfrm>
            <a:off x="468313" y="1844675"/>
            <a:ext cx="8302625" cy="2087563"/>
          </a:xfrm>
        </p:spPr>
        <p:txBody>
          <a:bodyPr/>
          <a:lstStyle/>
          <a:p>
            <a:pPr marL="0" indent="0" algn="r" rtl="1" eaLnBrk="1" hangingPunct="1">
              <a:buFont typeface="Wingdings" pitchFamily="2" charset="2"/>
              <a:buNone/>
              <a:defRPr/>
            </a:pPr>
            <a:r>
              <a:rPr lang="fa-IR" sz="3600" smtClean="0">
                <a:cs typeface="B Lotus" pitchFamily="2" charset="-78"/>
              </a:rPr>
              <a:t>2- ارائه </a:t>
            </a:r>
            <a:r>
              <a:rPr lang="fa-IR" sz="3600" u="sng" smtClean="0">
                <a:solidFill>
                  <a:srgbClr val="FFFF99"/>
                </a:solidFill>
                <a:cs typeface="B Lotus" pitchFamily="2" charset="-78"/>
              </a:rPr>
              <a:t>حداقل سه مشاوره تخصصی</a:t>
            </a:r>
            <a:r>
              <a:rPr lang="fa-IR" sz="3600" smtClean="0">
                <a:cs typeface="B Lotus" pitchFamily="2" charset="-78"/>
              </a:rPr>
              <a:t> در تائید تشخیص و </a:t>
            </a:r>
            <a:r>
              <a:rPr lang="fa-IR" sz="3600" smtClean="0">
                <a:solidFill>
                  <a:srgbClr val="FFFF99"/>
                </a:solidFill>
                <a:cs typeface="B Lotus" pitchFamily="2" charset="-78"/>
              </a:rPr>
              <a:t>یک نوبت سونوگرافی</a:t>
            </a:r>
            <a:r>
              <a:rPr lang="fa-IR" sz="3600" smtClean="0">
                <a:cs typeface="B Lotus" pitchFamily="2" charset="-78"/>
              </a:rPr>
              <a:t> با تعیین سن جنین ضروری است.</a:t>
            </a:r>
            <a:endParaRPr lang="en-US" sz="3600" smtClean="0">
              <a:cs typeface="B Lotus"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body" idx="1"/>
          </p:nvPr>
        </p:nvSpPr>
        <p:spPr>
          <a:xfrm>
            <a:off x="539750" y="1412875"/>
            <a:ext cx="8302625" cy="3600450"/>
          </a:xfrm>
        </p:spPr>
        <p:txBody>
          <a:bodyPr/>
          <a:lstStyle/>
          <a:p>
            <a:pPr marL="0" indent="0" algn="r" rtl="1" eaLnBrk="1" hangingPunct="1">
              <a:buFont typeface="Wingdings" pitchFamily="2" charset="2"/>
              <a:buNone/>
              <a:defRPr/>
            </a:pPr>
            <a:r>
              <a:rPr lang="fa-IR" sz="3600" smtClean="0">
                <a:cs typeface="B Lotus" pitchFamily="2" charset="-78"/>
              </a:rPr>
              <a:t>3- </a:t>
            </a:r>
            <a:r>
              <a:rPr lang="fa-IR" sz="3600" smtClean="0">
                <a:solidFill>
                  <a:srgbClr val="FFFF99"/>
                </a:solidFill>
                <a:cs typeface="B Lotus" pitchFamily="2" charset="-78"/>
              </a:rPr>
              <a:t>حضور زوجین</a:t>
            </a:r>
            <a:r>
              <a:rPr lang="fa-IR" sz="3600" smtClean="0">
                <a:cs typeface="B Lotus" pitchFamily="2" charset="-78"/>
              </a:rPr>
              <a:t> با مدارک شناسایی معتبر و تکمیل فرم مربوطه در پزشکی قانونی الزامی است. در صورت عدم حضور یا عدم دسترسی به پدر جنین یا وکیل وی استعلام مراجع ذیصلاح قضایی جهت بررسی و صدور مجوز سقط جنین درمانی ضروری می باشد.</a:t>
            </a:r>
          </a:p>
          <a:p>
            <a:pPr marL="0" indent="0" algn="r" rtl="1" eaLnBrk="1" hangingPunct="1">
              <a:buFont typeface="Wingdings" pitchFamily="2" charset="2"/>
              <a:buNone/>
              <a:defRPr/>
            </a:pPr>
            <a:endParaRPr lang="fa-IR" sz="3600" smtClean="0">
              <a:cs typeface="B Lotus"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body" idx="1"/>
          </p:nvPr>
        </p:nvSpPr>
        <p:spPr>
          <a:xfrm>
            <a:off x="468313" y="1773238"/>
            <a:ext cx="8302625" cy="2881312"/>
          </a:xfrm>
        </p:spPr>
        <p:txBody>
          <a:bodyPr/>
          <a:lstStyle/>
          <a:p>
            <a:pPr marL="0" indent="0" algn="r" rtl="1" eaLnBrk="1" hangingPunct="1">
              <a:buFont typeface="Wingdings" pitchFamily="2" charset="2"/>
              <a:buNone/>
              <a:defRPr/>
            </a:pPr>
            <a:r>
              <a:rPr lang="fa-IR" sz="3600" smtClean="0">
                <a:cs typeface="B Lotus" pitchFamily="2" charset="-78"/>
              </a:rPr>
              <a:t>4- درصورتی که علت درخواست </a:t>
            </a:r>
            <a:r>
              <a:rPr lang="fa-IR" sz="3600" u="sng" smtClean="0">
                <a:cs typeface="B Lotus" pitchFamily="2" charset="-78"/>
              </a:rPr>
              <a:t>بیماری جنینی </a:t>
            </a:r>
            <a:r>
              <a:rPr lang="fa-IR" sz="3600" smtClean="0">
                <a:cs typeface="B Lotus" pitchFamily="2" charset="-78"/>
              </a:rPr>
              <a:t>باشد </a:t>
            </a:r>
            <a:r>
              <a:rPr lang="fa-IR" sz="3600" u="sng" smtClean="0">
                <a:cs typeface="B Lotus" pitchFamily="2" charset="-78"/>
              </a:rPr>
              <a:t>که در جداول پیوستی به آن اشاره نشده است</a:t>
            </a:r>
            <a:r>
              <a:rPr lang="fa-IR" sz="3600" smtClean="0">
                <a:cs typeface="B Lotus" pitchFamily="2" charset="-78"/>
              </a:rPr>
              <a:t> موضوع باید پس از تائید حداقل سه نفر متخصص مربوطه به </a:t>
            </a:r>
            <a:r>
              <a:rPr lang="fa-IR" sz="3600" smtClean="0">
                <a:solidFill>
                  <a:schemeClr val="tx2"/>
                </a:solidFill>
                <a:cs typeface="B Lotus" pitchFamily="2" charset="-78"/>
              </a:rPr>
              <a:t>تائید ریاست سازمان</a:t>
            </a:r>
            <a:r>
              <a:rPr lang="fa-IR" sz="3600" smtClean="0">
                <a:cs typeface="B Lotus" pitchFamily="2" charset="-78"/>
              </a:rPr>
              <a:t> برسد.</a:t>
            </a:r>
            <a:endParaRPr lang="en-US" sz="3600" smtClean="0">
              <a:cs typeface="B Lotus"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body" idx="1"/>
          </p:nvPr>
        </p:nvSpPr>
        <p:spPr>
          <a:xfrm>
            <a:off x="446088" y="476250"/>
            <a:ext cx="8302625" cy="5761038"/>
          </a:xfrm>
        </p:spPr>
        <p:txBody>
          <a:bodyPr/>
          <a:lstStyle/>
          <a:p>
            <a:pPr marL="0" indent="0" algn="r" rtl="1" eaLnBrk="1" hangingPunct="1">
              <a:buFont typeface="Wingdings" pitchFamily="2" charset="2"/>
              <a:buNone/>
              <a:defRPr/>
            </a:pPr>
            <a:r>
              <a:rPr lang="fa-IR" sz="3600" smtClean="0">
                <a:cs typeface="B Lotus" pitchFamily="2" charset="-78"/>
              </a:rPr>
              <a:t>5- مجوز سقط جنین درمانی باید عکس دار و با مشخصات کامل هویتی مادر صادر گردد.</a:t>
            </a:r>
          </a:p>
          <a:p>
            <a:pPr marL="0" indent="0" algn="r" rtl="1" eaLnBrk="1" hangingPunct="1">
              <a:buFont typeface="Wingdings" pitchFamily="2" charset="2"/>
              <a:buNone/>
              <a:defRPr/>
            </a:pPr>
            <a:endParaRPr lang="fa-IR" sz="3600" smtClean="0">
              <a:cs typeface="B Lotus" pitchFamily="2" charset="-78"/>
            </a:endParaRPr>
          </a:p>
          <a:p>
            <a:pPr marL="0" indent="0" algn="r" rtl="1" eaLnBrk="1" hangingPunct="1">
              <a:buFont typeface="Wingdings" pitchFamily="2" charset="2"/>
              <a:buNone/>
              <a:defRPr/>
            </a:pPr>
            <a:r>
              <a:rPr lang="fa-IR" sz="3600" smtClean="0">
                <a:cs typeface="B Lotus" pitchFamily="2" charset="-78"/>
              </a:rPr>
              <a:t>6- آمار و اطلاعات کل درخواستها و مجوزهای صادر شده باید در پایان هر ماه به معاونت پزشکی و بالینی ارسال گردد.</a:t>
            </a:r>
          </a:p>
          <a:p>
            <a:pPr marL="0" indent="0" algn="r" rtl="1" eaLnBrk="1" hangingPunct="1">
              <a:buFont typeface="Wingdings" pitchFamily="2" charset="2"/>
              <a:buNone/>
              <a:defRPr/>
            </a:pPr>
            <a:endParaRPr lang="fa-IR" sz="3600" smtClean="0">
              <a:cs typeface="B Lotus" pitchFamily="2" charset="-78"/>
            </a:endParaRPr>
          </a:p>
          <a:p>
            <a:pPr marL="0" indent="0" algn="r" rtl="1" eaLnBrk="1" hangingPunct="1">
              <a:buFont typeface="Wingdings" pitchFamily="2" charset="2"/>
              <a:buNone/>
              <a:defRPr/>
            </a:pPr>
            <a:r>
              <a:rPr lang="fa-IR" sz="3600" smtClean="0">
                <a:cs typeface="B Lotus" pitchFamily="2" charset="-78"/>
              </a:rPr>
              <a:t>7- مسئولیت حسن اجرای این دستورالعمل با مدیر کل استان است.</a:t>
            </a:r>
            <a:endParaRPr lang="en-US" sz="3600" smtClean="0">
              <a:cs typeface="B Lotus"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body" idx="1"/>
          </p:nvPr>
        </p:nvSpPr>
        <p:spPr>
          <a:xfrm>
            <a:off x="468313" y="1844675"/>
            <a:ext cx="8229600" cy="1944688"/>
          </a:xfrm>
        </p:spPr>
        <p:txBody>
          <a:bodyPr/>
          <a:lstStyle/>
          <a:p>
            <a:pPr algn="ctr" eaLnBrk="1" hangingPunct="1">
              <a:buFont typeface="Wingdings" pitchFamily="2" charset="2"/>
              <a:buNone/>
              <a:defRPr/>
            </a:pPr>
            <a:r>
              <a:rPr lang="fa-IR" sz="5400" smtClean="0">
                <a:solidFill>
                  <a:schemeClr val="tx2"/>
                </a:solidFill>
                <a:cs typeface="B Titr" pitchFamily="2" charset="-78"/>
              </a:rPr>
              <a:t>اندیکاسیونهای سقط جنین درمانی در بیماریها و ناهنجاریهای جنینی</a:t>
            </a:r>
            <a:endParaRPr lang="en-US" sz="5400" smtClean="0">
              <a:solidFill>
                <a:schemeClr val="tx2"/>
              </a:solidFill>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68313" y="692150"/>
            <a:ext cx="8229600" cy="1143000"/>
          </a:xfrm>
        </p:spPr>
        <p:txBody>
          <a:bodyPr/>
          <a:lstStyle/>
          <a:p>
            <a:pPr rtl="1" eaLnBrk="1" hangingPunct="1">
              <a:defRPr/>
            </a:pPr>
            <a:r>
              <a:rPr lang="fa-IR" sz="6600" i="1" smtClean="0"/>
              <a:t>مقدمه</a:t>
            </a:r>
            <a:endParaRPr lang="en-US" sz="6600" i="1" smtClean="0"/>
          </a:p>
        </p:txBody>
      </p:sp>
      <p:sp>
        <p:nvSpPr>
          <p:cNvPr id="146435" name="Rectangle 3"/>
          <p:cNvSpPr>
            <a:spLocks noGrp="1" noChangeArrowheads="1"/>
          </p:cNvSpPr>
          <p:nvPr>
            <p:ph type="body" idx="1"/>
          </p:nvPr>
        </p:nvSpPr>
        <p:spPr/>
        <p:txBody>
          <a:bodyPr/>
          <a:lstStyle/>
          <a:p>
            <a:pPr algn="r" rtl="1" eaLnBrk="1" hangingPunct="1">
              <a:buFont typeface="Wingdings" pitchFamily="2" charset="2"/>
              <a:buNone/>
              <a:defRPr/>
            </a:pPr>
            <a:r>
              <a:rPr lang="fa-IR" smtClean="0"/>
              <a:t>  </a:t>
            </a:r>
          </a:p>
          <a:p>
            <a:pPr algn="r" rtl="1" eaLnBrk="1" hangingPunct="1">
              <a:buFont typeface="Wingdings" pitchFamily="2" charset="2"/>
              <a:buNone/>
              <a:defRPr/>
            </a:pPr>
            <a:endParaRPr lang="fa-IR" smtClean="0"/>
          </a:p>
          <a:p>
            <a:pPr algn="r" rtl="1" eaLnBrk="1" hangingPunct="1">
              <a:buFont typeface="Wingdings" pitchFamily="2" charset="2"/>
              <a:buNone/>
              <a:defRPr/>
            </a:pPr>
            <a:r>
              <a:rPr lang="fa-IR" smtClean="0">
                <a:latin typeface="Times New Roman" pitchFamily="18" charset="0"/>
                <a:cs typeface="Times New Roman" pitchFamily="18" charset="0"/>
              </a:rPr>
              <a:t>«من نهايت احترام را از زمان تشكيل نطفه برای حيات بشری قائلم »</a:t>
            </a:r>
          </a:p>
          <a:p>
            <a:pPr algn="r" rtl="1" eaLnBrk="1" hangingPunct="1">
              <a:buFont typeface="Wingdings" pitchFamily="2" charset="2"/>
              <a:buNone/>
              <a:defRPr/>
            </a:pPr>
            <a:r>
              <a:rPr lang="fa-IR" smtClean="0">
                <a:latin typeface="Times New Roman" pitchFamily="18" charset="0"/>
                <a:cs typeface="Times New Roman" pitchFamily="18" charset="0"/>
              </a:rPr>
              <a:t>          </a:t>
            </a:r>
          </a:p>
          <a:p>
            <a:pPr algn="r" rtl="1" eaLnBrk="1" hangingPunct="1">
              <a:buFont typeface="Wingdings" pitchFamily="2" charset="2"/>
              <a:buNone/>
              <a:defRPr/>
            </a:pPr>
            <a:r>
              <a:rPr lang="fa-IR" smtClean="0">
                <a:latin typeface="Times New Roman" pitchFamily="18" charset="0"/>
                <a:cs typeface="Times New Roman" pitchFamily="18" charset="0"/>
              </a:rPr>
              <a:t>        از بيانيه انجمن جهانی پزشكان 1948 - ژنو</a:t>
            </a:r>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79388" y="152400"/>
            <a:ext cx="7921625" cy="1044575"/>
          </a:xfrm>
        </p:spPr>
        <p:txBody>
          <a:bodyPr/>
          <a:lstStyle/>
          <a:p>
            <a:pPr algn="r" rtl="1" eaLnBrk="1" hangingPunct="1"/>
            <a:r>
              <a:rPr lang="en-US" smtClean="0"/>
              <a:t> </a:t>
            </a:r>
            <a:r>
              <a:rPr lang="fa-IR" b="1" smtClean="0">
                <a:solidFill>
                  <a:srgbClr val="4536B0"/>
                </a:solidFill>
              </a:rPr>
              <a:t>اندیکاسیون</a:t>
            </a:r>
            <a:r>
              <a:rPr lang="ar-SA" b="1" smtClean="0">
                <a:solidFill>
                  <a:srgbClr val="4536B0"/>
                </a:solidFill>
              </a:rPr>
              <a:t> </a:t>
            </a:r>
            <a:r>
              <a:rPr lang="fa-IR" b="1" smtClean="0">
                <a:solidFill>
                  <a:srgbClr val="4536B0"/>
                </a:solidFill>
              </a:rPr>
              <a:t>های </a:t>
            </a:r>
            <a:r>
              <a:rPr lang="ar-SA" b="1" smtClean="0">
                <a:solidFill>
                  <a:srgbClr val="4536B0"/>
                </a:solidFill>
              </a:rPr>
              <a:t>جنينى</a:t>
            </a:r>
            <a:r>
              <a:rPr lang="en-US" smtClean="0"/>
              <a:t> </a:t>
            </a:r>
          </a:p>
        </p:txBody>
      </p:sp>
      <p:sp>
        <p:nvSpPr>
          <p:cNvPr id="69635" name="Rectangle 3"/>
          <p:cNvSpPr>
            <a:spLocks noGrp="1" noChangeArrowheads="1"/>
          </p:cNvSpPr>
          <p:nvPr>
            <p:ph type="body" idx="1"/>
          </p:nvPr>
        </p:nvSpPr>
        <p:spPr>
          <a:xfrm>
            <a:off x="179388" y="1268413"/>
            <a:ext cx="8202612" cy="5256212"/>
          </a:xfrm>
        </p:spPr>
        <p:txBody>
          <a:bodyPr/>
          <a:lstStyle/>
          <a:p>
            <a:pPr algn="r" rtl="1" eaLnBrk="1" hangingPunct="1">
              <a:buFontTx/>
              <a:buNone/>
            </a:pPr>
            <a:r>
              <a:rPr lang="fa-IR" sz="3600" smtClean="0">
                <a:solidFill>
                  <a:schemeClr val="tx2"/>
                </a:solidFill>
                <a:latin typeface="Arial" charset="0"/>
              </a:rPr>
              <a:t>جراحى و ارتوپدى</a:t>
            </a:r>
            <a:endParaRPr lang="en-US" sz="3600" smtClean="0">
              <a:solidFill>
                <a:schemeClr val="tx2"/>
              </a:solidFill>
              <a:latin typeface="Arial" charset="0"/>
            </a:endParaRPr>
          </a:p>
          <a:p>
            <a:pPr algn="r" rtl="1" eaLnBrk="1" hangingPunct="1"/>
            <a:r>
              <a:rPr lang="fa-IR" smtClean="0">
                <a:latin typeface="Arial" charset="0"/>
              </a:rPr>
              <a:t>استئوژنزيس ايمپرفكتاى مادرزادى</a:t>
            </a:r>
            <a:endParaRPr lang="en-US" smtClean="0">
              <a:latin typeface="Arial" charset="0"/>
            </a:endParaRPr>
          </a:p>
          <a:p>
            <a:pPr algn="r" rtl="1" eaLnBrk="1" hangingPunct="1"/>
            <a:r>
              <a:rPr lang="fa-IR" smtClean="0">
                <a:latin typeface="Arial" charset="0"/>
              </a:rPr>
              <a:t>ديسپلازى استخوانى – غضروفى كشنده يا استيل اپى فيزال</a:t>
            </a:r>
            <a:r>
              <a:rPr lang="en-US" smtClean="0">
                <a:latin typeface="Arial" charset="0"/>
              </a:rPr>
              <a:t> </a:t>
            </a:r>
          </a:p>
          <a:p>
            <a:pPr algn="r" rtl="1" eaLnBrk="1" hangingPunct="1"/>
            <a:r>
              <a:rPr lang="fa-IR" smtClean="0">
                <a:latin typeface="Arial" charset="0"/>
              </a:rPr>
              <a:t>بيمارى استئوپتروزيس انفانتيل (فرم بدخيم)</a:t>
            </a:r>
            <a:endParaRPr lang="en-US" smtClean="0">
              <a:latin typeface="Arial" charset="0"/>
            </a:endParaRPr>
          </a:p>
          <a:p>
            <a:pPr algn="r" rtl="1" eaLnBrk="1" hangingPunct="1">
              <a:buFontTx/>
              <a:buNone/>
            </a:pPr>
            <a:r>
              <a:rPr lang="en-US" sz="3600" smtClean="0">
                <a:solidFill>
                  <a:schemeClr val="tx2"/>
                </a:solidFill>
                <a:latin typeface="Arial" charset="0"/>
              </a:rPr>
              <a:t> </a:t>
            </a:r>
            <a:r>
              <a:rPr lang="fa-IR" sz="3600" smtClean="0">
                <a:solidFill>
                  <a:schemeClr val="tx2"/>
                </a:solidFill>
                <a:latin typeface="Arial" charset="0"/>
              </a:rPr>
              <a:t>هماتولوژي</a:t>
            </a:r>
            <a:endParaRPr lang="en-US" sz="3600" smtClean="0">
              <a:solidFill>
                <a:schemeClr val="tx2"/>
              </a:solidFill>
              <a:latin typeface="Arial" charset="0"/>
            </a:endParaRPr>
          </a:p>
          <a:p>
            <a:pPr algn="r" rtl="1" eaLnBrk="1" hangingPunct="1"/>
            <a:r>
              <a:rPr lang="fa-IR" smtClean="0">
                <a:latin typeface="Arial" charset="0"/>
              </a:rPr>
              <a:t>آلفا تالاسمي (به شكل هيدروپس فتاليس)اختلال ترومبوتيك مثل كمبود پروتئين</a:t>
            </a:r>
            <a:r>
              <a:rPr lang="en-US" smtClean="0">
                <a:latin typeface="Arial" charset="0"/>
              </a:rPr>
              <a:t> C</a:t>
            </a:r>
            <a:r>
              <a:rPr lang="fa-IR" smtClean="0">
                <a:latin typeface="Arial" charset="0"/>
              </a:rPr>
              <a:t>(</a:t>
            </a:r>
            <a:r>
              <a:rPr lang="ar-SA" smtClean="0">
                <a:latin typeface="Arial" charset="0"/>
              </a:rPr>
              <a:t>هموزيگوت </a:t>
            </a:r>
            <a:r>
              <a:rPr lang="fa-IR" smtClean="0">
                <a:latin typeface="Arial" charset="0"/>
              </a:rPr>
              <a:t>) </a:t>
            </a:r>
            <a:r>
              <a:rPr lang="ar-SA" smtClean="0">
                <a:latin typeface="Arial" charset="0"/>
              </a:rPr>
              <a:t>و فاكتور </a:t>
            </a:r>
            <a:r>
              <a:rPr lang="fa-IR" smtClean="0">
                <a:latin typeface="Arial" charset="0"/>
              </a:rPr>
              <a:t>5</a:t>
            </a:r>
            <a:r>
              <a:rPr lang="ar-SA" smtClean="0">
                <a:latin typeface="Arial" charset="0"/>
              </a:rPr>
              <a:t>  </a:t>
            </a:r>
            <a:r>
              <a:rPr lang="fa-IR" smtClean="0">
                <a:latin typeface="Arial" charset="0"/>
              </a:rPr>
              <a:t>(</a:t>
            </a:r>
            <a:r>
              <a:rPr lang="ar-SA" smtClean="0">
                <a:latin typeface="Arial" charset="0"/>
              </a:rPr>
              <a:t>هموزيگوت</a:t>
            </a:r>
            <a:r>
              <a:rPr lang="fa-IR" smtClean="0">
                <a:latin typeface="Arial" charset="0"/>
              </a:rPr>
              <a:t>)</a:t>
            </a:r>
            <a:endParaRPr lang="en-US"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blinds(horizontal)">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 calcmode="lin" valueType="num">
                                      <p:cBhvr additive="base">
                                        <p:cTn id="22"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grpId="0" nodeType="afterEffect">
                                  <p:stCondLst>
                                    <p:cond delay="0"/>
                                  </p:stCondLst>
                                  <p:childTnLst>
                                    <p:set>
                                      <p:cBhvr>
                                        <p:cTn id="26" dur="1" fill="hold">
                                          <p:stCondLst>
                                            <p:cond delay="0"/>
                                          </p:stCondLst>
                                        </p:cTn>
                                        <p:tgtEl>
                                          <p:spTgt spid="69635">
                                            <p:txEl>
                                              <p:pRg st="3" end="3"/>
                                            </p:txEl>
                                          </p:spTgt>
                                        </p:tgtEl>
                                        <p:attrNameLst>
                                          <p:attrName>style.visibility</p:attrName>
                                        </p:attrNameLst>
                                      </p:cBhvr>
                                      <p:to>
                                        <p:strVal val="visible"/>
                                      </p:to>
                                    </p:set>
                                    <p:anim calcmode="lin" valueType="num">
                                      <p:cBhvr additive="base">
                                        <p:cTn id="27"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9635">
                                            <p:txEl>
                                              <p:pRg st="4" end="4"/>
                                            </p:txEl>
                                          </p:spTgt>
                                        </p:tgtEl>
                                        <p:attrNameLst>
                                          <p:attrName>style.visibility</p:attrName>
                                        </p:attrNameLst>
                                      </p:cBhvr>
                                      <p:to>
                                        <p:strVal val="visible"/>
                                      </p:to>
                                    </p:set>
                                    <p:anim calcmode="lin" valueType="num">
                                      <p:cBhvr additive="base">
                                        <p:cTn id="33"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4" fill="hold" grpId="0" nodeType="afterEffect">
                                  <p:stCondLst>
                                    <p:cond delay="0"/>
                                  </p:stCondLst>
                                  <p:childTnLst>
                                    <p:set>
                                      <p:cBhvr>
                                        <p:cTn id="37" dur="1" fill="hold">
                                          <p:stCondLst>
                                            <p:cond delay="0"/>
                                          </p:stCondLst>
                                        </p:cTn>
                                        <p:tgtEl>
                                          <p:spTgt spid="69635">
                                            <p:txEl>
                                              <p:pRg st="5" end="5"/>
                                            </p:txEl>
                                          </p:spTgt>
                                        </p:tgtEl>
                                        <p:attrNameLst>
                                          <p:attrName>style.visibility</p:attrName>
                                        </p:attrNameLst>
                                      </p:cBhvr>
                                      <p:to>
                                        <p:strVal val="visible"/>
                                      </p:to>
                                    </p:set>
                                    <p:anim calcmode="lin" valueType="num">
                                      <p:cBhvr additive="base">
                                        <p:cTn id="38"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179388" y="549275"/>
            <a:ext cx="7696200" cy="5616575"/>
          </a:xfrm>
        </p:spPr>
        <p:txBody>
          <a:bodyPr/>
          <a:lstStyle/>
          <a:p>
            <a:pPr algn="r" rtl="1" eaLnBrk="1" hangingPunct="1">
              <a:lnSpc>
                <a:spcPct val="90000"/>
              </a:lnSpc>
              <a:buFontTx/>
              <a:buNone/>
            </a:pPr>
            <a:r>
              <a:rPr lang="fa-IR" sz="4000" smtClean="0">
                <a:solidFill>
                  <a:schemeClr val="tx2"/>
                </a:solidFill>
              </a:rPr>
              <a:t>نفرولوژى و اورولوژى</a:t>
            </a:r>
            <a:endParaRPr lang="en-US" sz="4000" smtClean="0">
              <a:solidFill>
                <a:schemeClr val="tx2"/>
              </a:solidFill>
            </a:endParaRPr>
          </a:p>
          <a:p>
            <a:pPr algn="r" rtl="1" eaLnBrk="1" hangingPunct="1">
              <a:lnSpc>
                <a:spcPct val="90000"/>
              </a:lnSpc>
            </a:pPr>
            <a:r>
              <a:rPr lang="fa-IR" smtClean="0"/>
              <a:t>آژنزى دو طرفه كليه</a:t>
            </a:r>
            <a:endParaRPr lang="en-US" smtClean="0"/>
          </a:p>
          <a:p>
            <a:pPr algn="r" rtl="1" eaLnBrk="1" hangingPunct="1">
              <a:lnSpc>
                <a:spcPct val="90000"/>
              </a:lnSpc>
            </a:pPr>
            <a:r>
              <a:rPr lang="fa-IR" smtClean="0"/>
              <a:t>كليه پلى كيستيك نوع مغلوب</a:t>
            </a:r>
            <a:endParaRPr lang="en-US" smtClean="0"/>
          </a:p>
          <a:p>
            <a:pPr algn="r" rtl="1" eaLnBrk="1" hangingPunct="1">
              <a:lnSpc>
                <a:spcPct val="90000"/>
              </a:lnSpc>
            </a:pPr>
            <a:r>
              <a:rPr lang="fa-IR" smtClean="0"/>
              <a:t>ديسپلازى مولتى سيستيك كليه ها</a:t>
            </a:r>
            <a:r>
              <a:rPr lang="en-US" smtClean="0"/>
              <a:t> </a:t>
            </a:r>
          </a:p>
          <a:p>
            <a:pPr algn="r" rtl="1" eaLnBrk="1" hangingPunct="1">
              <a:lnSpc>
                <a:spcPct val="90000"/>
              </a:lnSpc>
            </a:pPr>
            <a:r>
              <a:rPr lang="fa-IR" smtClean="0"/>
              <a:t>سندرم پوتر</a:t>
            </a:r>
            <a:endParaRPr lang="en-US" smtClean="0"/>
          </a:p>
          <a:p>
            <a:pPr algn="r" rtl="1" eaLnBrk="1" hangingPunct="1">
              <a:lnSpc>
                <a:spcPct val="90000"/>
              </a:lnSpc>
            </a:pPr>
            <a:r>
              <a:rPr lang="fa-IR" smtClean="0"/>
              <a:t>سندرم نفروتيك مادرزادى به شرط ايجاد هيدروپس</a:t>
            </a:r>
            <a:endParaRPr lang="en-US" smtClean="0"/>
          </a:p>
          <a:p>
            <a:pPr algn="r" rtl="1" eaLnBrk="1" hangingPunct="1">
              <a:lnSpc>
                <a:spcPct val="90000"/>
              </a:lnSpc>
            </a:pPr>
            <a:r>
              <a:rPr lang="fa-IR" smtClean="0"/>
              <a:t>اختلال كروموزومى كه موجب ضايعات پيشرفته و به ويژه گرفتارى مغز و كليه گردد (مانند سندرم واكترل)</a:t>
            </a:r>
            <a:endParaRPr lang="en-US" smtClean="0"/>
          </a:p>
          <a:p>
            <a:pPr algn="r" rtl="1" eaLnBrk="1" hangingPunct="1">
              <a:lnSpc>
                <a:spcPct val="90000"/>
              </a:lnSpc>
            </a:pPr>
            <a:r>
              <a:rPr lang="fa-IR" smtClean="0"/>
              <a:t>هيدرونفروز شديد دو طرفه كليه ها</a:t>
            </a:r>
            <a:endParaRPr lang="en-US" smtClean="0"/>
          </a:p>
          <a:p>
            <a:pPr algn="just" eaLnBrk="1" hangingPunct="1">
              <a:lnSpc>
                <a:spcPct val="90000"/>
              </a:lnSpc>
              <a:buFontTx/>
              <a:buNone/>
            </a:pP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Effect transition="in" filter="fade">
                                      <p:cBhvr>
                                        <p:cTn id="7" dur="800" decel="100000"/>
                                        <p:tgtEl>
                                          <p:spTgt spid="70658">
                                            <p:txEl>
                                              <p:pRg st="0" end="0"/>
                                            </p:txEl>
                                          </p:spTgt>
                                        </p:tgtEl>
                                      </p:cBhvr>
                                    </p:animEffect>
                                    <p:anim calcmode="lin" valueType="num">
                                      <p:cBhvr>
                                        <p:cTn id="8" dur="800" decel="100000" fill="hold"/>
                                        <p:tgtEl>
                                          <p:spTgt spid="70658">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0658">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0658">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0658">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065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0658">
                                            <p:txEl>
                                              <p:pRg st="1" end="1"/>
                                            </p:txEl>
                                          </p:spTgt>
                                        </p:tgtEl>
                                        <p:attrNameLst>
                                          <p:attrName>style.visibility</p:attrName>
                                        </p:attrNameLst>
                                      </p:cBhvr>
                                      <p:to>
                                        <p:strVal val="visible"/>
                                      </p:to>
                                    </p:set>
                                    <p:animEffect transition="in" filter="fade">
                                      <p:cBhvr>
                                        <p:cTn id="17" dur="800" decel="100000"/>
                                        <p:tgtEl>
                                          <p:spTgt spid="70658">
                                            <p:txEl>
                                              <p:pRg st="1" end="1"/>
                                            </p:txEl>
                                          </p:spTgt>
                                        </p:tgtEl>
                                      </p:cBhvr>
                                    </p:animEffect>
                                    <p:anim calcmode="lin" valueType="num">
                                      <p:cBhvr>
                                        <p:cTn id="18" dur="800" decel="100000" fill="hold"/>
                                        <p:tgtEl>
                                          <p:spTgt spid="70658">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70658">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70658">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0658">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0658">
                                            <p:txEl>
                                              <p:pRg st="1" end="1"/>
                                            </p:txEl>
                                          </p:spTgt>
                                        </p:tgtEl>
                                        <p:attrNameLst>
                                          <p:attrName>ppt_y</p:attrName>
                                        </p:attrNameLst>
                                      </p:cBhvr>
                                      <p:tavLst>
                                        <p:tav tm="0">
                                          <p:val>
                                            <p:strVal val="#ppt_y+0.1"/>
                                          </p:val>
                                        </p:tav>
                                        <p:tav tm="100000">
                                          <p:val>
                                            <p:strVal val="#ppt_y"/>
                                          </p:val>
                                        </p:tav>
                                      </p:tavLst>
                                    </p:anim>
                                  </p:childTnLst>
                                </p:cTn>
                              </p:par>
                            </p:childTnLst>
                          </p:cTn>
                        </p:par>
                        <p:par>
                          <p:cTn id="23" fill="hold">
                            <p:stCondLst>
                              <p:cond delay="1000"/>
                            </p:stCondLst>
                            <p:childTnLst>
                              <p:par>
                                <p:cTn id="24" presetID="30" presetClass="entr" presetSubtype="0" fill="hold" grpId="0" nodeType="afterEffect">
                                  <p:stCondLst>
                                    <p:cond delay="0"/>
                                  </p:stCondLst>
                                  <p:childTnLst>
                                    <p:set>
                                      <p:cBhvr>
                                        <p:cTn id="25" dur="1" fill="hold">
                                          <p:stCondLst>
                                            <p:cond delay="0"/>
                                          </p:stCondLst>
                                        </p:cTn>
                                        <p:tgtEl>
                                          <p:spTgt spid="70658">
                                            <p:txEl>
                                              <p:pRg st="2" end="2"/>
                                            </p:txEl>
                                          </p:spTgt>
                                        </p:tgtEl>
                                        <p:attrNameLst>
                                          <p:attrName>style.visibility</p:attrName>
                                        </p:attrNameLst>
                                      </p:cBhvr>
                                      <p:to>
                                        <p:strVal val="visible"/>
                                      </p:to>
                                    </p:set>
                                    <p:animEffect transition="in" filter="fade">
                                      <p:cBhvr>
                                        <p:cTn id="26" dur="800" decel="100000"/>
                                        <p:tgtEl>
                                          <p:spTgt spid="70658">
                                            <p:txEl>
                                              <p:pRg st="2" end="2"/>
                                            </p:txEl>
                                          </p:spTgt>
                                        </p:tgtEl>
                                      </p:cBhvr>
                                    </p:animEffect>
                                    <p:anim calcmode="lin" valueType="num">
                                      <p:cBhvr>
                                        <p:cTn id="27" dur="800" decel="100000" fill="hold"/>
                                        <p:tgtEl>
                                          <p:spTgt spid="70658">
                                            <p:txEl>
                                              <p:pRg st="2" end="2"/>
                                            </p:txEl>
                                          </p:spTgt>
                                        </p:tgtEl>
                                        <p:attrNameLst>
                                          <p:attrName>style.rotation</p:attrName>
                                        </p:attrNameLst>
                                      </p:cBhvr>
                                      <p:tavLst>
                                        <p:tav tm="0">
                                          <p:val>
                                            <p:fltVal val="-90"/>
                                          </p:val>
                                        </p:tav>
                                        <p:tav tm="100000">
                                          <p:val>
                                            <p:fltVal val="0"/>
                                          </p:val>
                                        </p:tav>
                                      </p:tavLst>
                                    </p:anim>
                                    <p:anim calcmode="lin" valueType="num">
                                      <p:cBhvr>
                                        <p:cTn id="28" dur="800" decel="100000" fill="hold"/>
                                        <p:tgtEl>
                                          <p:spTgt spid="70658">
                                            <p:txEl>
                                              <p:pRg st="2" end="2"/>
                                            </p:txEl>
                                          </p:spTgt>
                                        </p:tgtEl>
                                        <p:attrNameLst>
                                          <p:attrName>ppt_x</p:attrName>
                                        </p:attrNameLst>
                                      </p:cBhvr>
                                      <p:tavLst>
                                        <p:tav tm="0">
                                          <p:val>
                                            <p:strVal val="#ppt_x+0.4"/>
                                          </p:val>
                                        </p:tav>
                                        <p:tav tm="100000">
                                          <p:val>
                                            <p:strVal val="#ppt_x-0.05"/>
                                          </p:val>
                                        </p:tav>
                                      </p:tavLst>
                                    </p:anim>
                                    <p:anim calcmode="lin" valueType="num">
                                      <p:cBhvr>
                                        <p:cTn id="29" dur="800" decel="100000" fill="hold"/>
                                        <p:tgtEl>
                                          <p:spTgt spid="70658">
                                            <p:txEl>
                                              <p:pRg st="2" end="2"/>
                                            </p:txEl>
                                          </p:spTgt>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70658">
                                            <p:txEl>
                                              <p:pRg st="2" end="2"/>
                                            </p:txEl>
                                          </p:spTgt>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70658">
                                            <p:txEl>
                                              <p:pRg st="2" end="2"/>
                                            </p:txEl>
                                          </p:spTgt>
                                        </p:tgtEl>
                                        <p:attrNameLst>
                                          <p:attrName>ppt_y</p:attrName>
                                        </p:attrNameLst>
                                      </p:cBhvr>
                                      <p:tavLst>
                                        <p:tav tm="0">
                                          <p:val>
                                            <p:strVal val="#ppt_y+0.1"/>
                                          </p:val>
                                        </p:tav>
                                        <p:tav tm="100000">
                                          <p:val>
                                            <p:strVal val="#ppt_y"/>
                                          </p:val>
                                        </p:tav>
                                      </p:tavLst>
                                    </p:anim>
                                  </p:childTnLst>
                                </p:cTn>
                              </p:par>
                            </p:childTnLst>
                          </p:cTn>
                        </p:par>
                        <p:par>
                          <p:cTn id="32" fill="hold">
                            <p:stCondLst>
                              <p:cond delay="2000"/>
                            </p:stCondLst>
                            <p:childTnLst>
                              <p:par>
                                <p:cTn id="33" presetID="30" presetClass="entr" presetSubtype="0" fill="hold" grpId="0" nodeType="afterEffect">
                                  <p:stCondLst>
                                    <p:cond delay="0"/>
                                  </p:stCondLst>
                                  <p:childTnLst>
                                    <p:set>
                                      <p:cBhvr>
                                        <p:cTn id="34" dur="1" fill="hold">
                                          <p:stCondLst>
                                            <p:cond delay="0"/>
                                          </p:stCondLst>
                                        </p:cTn>
                                        <p:tgtEl>
                                          <p:spTgt spid="70658">
                                            <p:txEl>
                                              <p:pRg st="3" end="3"/>
                                            </p:txEl>
                                          </p:spTgt>
                                        </p:tgtEl>
                                        <p:attrNameLst>
                                          <p:attrName>style.visibility</p:attrName>
                                        </p:attrNameLst>
                                      </p:cBhvr>
                                      <p:to>
                                        <p:strVal val="visible"/>
                                      </p:to>
                                    </p:set>
                                    <p:animEffect transition="in" filter="fade">
                                      <p:cBhvr>
                                        <p:cTn id="35" dur="800" decel="100000"/>
                                        <p:tgtEl>
                                          <p:spTgt spid="70658">
                                            <p:txEl>
                                              <p:pRg st="3" end="3"/>
                                            </p:txEl>
                                          </p:spTgt>
                                        </p:tgtEl>
                                      </p:cBhvr>
                                    </p:animEffect>
                                    <p:anim calcmode="lin" valueType="num">
                                      <p:cBhvr>
                                        <p:cTn id="36" dur="800" decel="100000" fill="hold"/>
                                        <p:tgtEl>
                                          <p:spTgt spid="70658">
                                            <p:txEl>
                                              <p:pRg st="3" end="3"/>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70658">
                                            <p:txEl>
                                              <p:pRg st="3" end="3"/>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70658">
                                            <p:txEl>
                                              <p:pRg st="3" end="3"/>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70658">
                                            <p:txEl>
                                              <p:pRg st="3" end="3"/>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70658">
                                            <p:txEl>
                                              <p:pRg st="3" end="3"/>
                                            </p:txEl>
                                          </p:spTgt>
                                        </p:tgtEl>
                                        <p:attrNameLst>
                                          <p:attrName>ppt_y</p:attrName>
                                        </p:attrNameLst>
                                      </p:cBhvr>
                                      <p:tavLst>
                                        <p:tav tm="0">
                                          <p:val>
                                            <p:strVal val="#ppt_y+0.1"/>
                                          </p:val>
                                        </p:tav>
                                        <p:tav tm="100000">
                                          <p:val>
                                            <p:strVal val="#ppt_y"/>
                                          </p:val>
                                        </p:tav>
                                      </p:tavLst>
                                    </p:anim>
                                  </p:childTnLst>
                                </p:cTn>
                              </p:par>
                            </p:childTnLst>
                          </p:cTn>
                        </p:par>
                        <p:par>
                          <p:cTn id="41" fill="hold">
                            <p:stCondLst>
                              <p:cond delay="3000"/>
                            </p:stCondLst>
                            <p:childTnLst>
                              <p:par>
                                <p:cTn id="42" presetID="30" presetClass="entr" presetSubtype="0" fill="hold" grpId="0" nodeType="afterEffect">
                                  <p:stCondLst>
                                    <p:cond delay="0"/>
                                  </p:stCondLst>
                                  <p:childTnLst>
                                    <p:set>
                                      <p:cBhvr>
                                        <p:cTn id="43" dur="1" fill="hold">
                                          <p:stCondLst>
                                            <p:cond delay="0"/>
                                          </p:stCondLst>
                                        </p:cTn>
                                        <p:tgtEl>
                                          <p:spTgt spid="70658">
                                            <p:txEl>
                                              <p:pRg st="4" end="4"/>
                                            </p:txEl>
                                          </p:spTgt>
                                        </p:tgtEl>
                                        <p:attrNameLst>
                                          <p:attrName>style.visibility</p:attrName>
                                        </p:attrNameLst>
                                      </p:cBhvr>
                                      <p:to>
                                        <p:strVal val="visible"/>
                                      </p:to>
                                    </p:set>
                                    <p:animEffect transition="in" filter="fade">
                                      <p:cBhvr>
                                        <p:cTn id="44" dur="800" decel="100000"/>
                                        <p:tgtEl>
                                          <p:spTgt spid="70658">
                                            <p:txEl>
                                              <p:pRg st="4" end="4"/>
                                            </p:txEl>
                                          </p:spTgt>
                                        </p:tgtEl>
                                      </p:cBhvr>
                                    </p:animEffect>
                                    <p:anim calcmode="lin" valueType="num">
                                      <p:cBhvr>
                                        <p:cTn id="45" dur="800" decel="100000" fill="hold"/>
                                        <p:tgtEl>
                                          <p:spTgt spid="70658">
                                            <p:txEl>
                                              <p:pRg st="4" end="4"/>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70658">
                                            <p:txEl>
                                              <p:pRg st="4" end="4"/>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70658">
                                            <p:txEl>
                                              <p:pRg st="4" end="4"/>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70658">
                                            <p:txEl>
                                              <p:pRg st="4" end="4"/>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70658">
                                            <p:txEl>
                                              <p:pRg st="4" end="4"/>
                                            </p:txEl>
                                          </p:spTgt>
                                        </p:tgtEl>
                                        <p:attrNameLst>
                                          <p:attrName>ppt_y</p:attrName>
                                        </p:attrNameLst>
                                      </p:cBhvr>
                                      <p:tavLst>
                                        <p:tav tm="0">
                                          <p:val>
                                            <p:strVal val="#ppt_y+0.1"/>
                                          </p:val>
                                        </p:tav>
                                        <p:tav tm="100000">
                                          <p:val>
                                            <p:strVal val="#ppt_y"/>
                                          </p:val>
                                        </p:tav>
                                      </p:tavLst>
                                    </p:anim>
                                  </p:childTnLst>
                                </p:cTn>
                              </p:par>
                            </p:childTnLst>
                          </p:cTn>
                        </p:par>
                        <p:par>
                          <p:cTn id="50" fill="hold">
                            <p:stCondLst>
                              <p:cond delay="4000"/>
                            </p:stCondLst>
                            <p:childTnLst>
                              <p:par>
                                <p:cTn id="51" presetID="30" presetClass="entr" presetSubtype="0" fill="hold" grpId="0" nodeType="afterEffect">
                                  <p:stCondLst>
                                    <p:cond delay="0"/>
                                  </p:stCondLst>
                                  <p:childTnLst>
                                    <p:set>
                                      <p:cBhvr>
                                        <p:cTn id="52" dur="1" fill="hold">
                                          <p:stCondLst>
                                            <p:cond delay="0"/>
                                          </p:stCondLst>
                                        </p:cTn>
                                        <p:tgtEl>
                                          <p:spTgt spid="70658">
                                            <p:txEl>
                                              <p:pRg st="5" end="5"/>
                                            </p:txEl>
                                          </p:spTgt>
                                        </p:tgtEl>
                                        <p:attrNameLst>
                                          <p:attrName>style.visibility</p:attrName>
                                        </p:attrNameLst>
                                      </p:cBhvr>
                                      <p:to>
                                        <p:strVal val="visible"/>
                                      </p:to>
                                    </p:set>
                                    <p:animEffect transition="in" filter="fade">
                                      <p:cBhvr>
                                        <p:cTn id="53" dur="800" decel="100000"/>
                                        <p:tgtEl>
                                          <p:spTgt spid="70658">
                                            <p:txEl>
                                              <p:pRg st="5" end="5"/>
                                            </p:txEl>
                                          </p:spTgt>
                                        </p:tgtEl>
                                      </p:cBhvr>
                                    </p:animEffect>
                                    <p:anim calcmode="lin" valueType="num">
                                      <p:cBhvr>
                                        <p:cTn id="54" dur="800" decel="100000" fill="hold"/>
                                        <p:tgtEl>
                                          <p:spTgt spid="70658">
                                            <p:txEl>
                                              <p:pRg st="5" end="5"/>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70658">
                                            <p:txEl>
                                              <p:pRg st="5" end="5"/>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70658">
                                            <p:txEl>
                                              <p:pRg st="5" end="5"/>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70658">
                                            <p:txEl>
                                              <p:pRg st="5" end="5"/>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70658">
                                            <p:txEl>
                                              <p:pRg st="5" end="5"/>
                                            </p:txEl>
                                          </p:spTgt>
                                        </p:tgtEl>
                                        <p:attrNameLst>
                                          <p:attrName>ppt_y</p:attrName>
                                        </p:attrNameLst>
                                      </p:cBhvr>
                                      <p:tavLst>
                                        <p:tav tm="0">
                                          <p:val>
                                            <p:strVal val="#ppt_y+0.1"/>
                                          </p:val>
                                        </p:tav>
                                        <p:tav tm="100000">
                                          <p:val>
                                            <p:strVal val="#ppt_y"/>
                                          </p:val>
                                        </p:tav>
                                      </p:tavLst>
                                    </p:anim>
                                  </p:childTnLst>
                                </p:cTn>
                              </p:par>
                            </p:childTnLst>
                          </p:cTn>
                        </p:par>
                        <p:par>
                          <p:cTn id="59" fill="hold">
                            <p:stCondLst>
                              <p:cond delay="5000"/>
                            </p:stCondLst>
                            <p:childTnLst>
                              <p:par>
                                <p:cTn id="60" presetID="30" presetClass="entr" presetSubtype="0" fill="hold" grpId="0" nodeType="afterEffect">
                                  <p:stCondLst>
                                    <p:cond delay="0"/>
                                  </p:stCondLst>
                                  <p:childTnLst>
                                    <p:set>
                                      <p:cBhvr>
                                        <p:cTn id="61" dur="1" fill="hold">
                                          <p:stCondLst>
                                            <p:cond delay="0"/>
                                          </p:stCondLst>
                                        </p:cTn>
                                        <p:tgtEl>
                                          <p:spTgt spid="70658">
                                            <p:txEl>
                                              <p:pRg st="6" end="6"/>
                                            </p:txEl>
                                          </p:spTgt>
                                        </p:tgtEl>
                                        <p:attrNameLst>
                                          <p:attrName>style.visibility</p:attrName>
                                        </p:attrNameLst>
                                      </p:cBhvr>
                                      <p:to>
                                        <p:strVal val="visible"/>
                                      </p:to>
                                    </p:set>
                                    <p:animEffect transition="in" filter="fade">
                                      <p:cBhvr>
                                        <p:cTn id="62" dur="800" decel="100000"/>
                                        <p:tgtEl>
                                          <p:spTgt spid="70658">
                                            <p:txEl>
                                              <p:pRg st="6" end="6"/>
                                            </p:txEl>
                                          </p:spTgt>
                                        </p:tgtEl>
                                      </p:cBhvr>
                                    </p:animEffect>
                                    <p:anim calcmode="lin" valueType="num">
                                      <p:cBhvr>
                                        <p:cTn id="63" dur="800" decel="100000" fill="hold"/>
                                        <p:tgtEl>
                                          <p:spTgt spid="70658">
                                            <p:txEl>
                                              <p:pRg st="6" end="6"/>
                                            </p:txEl>
                                          </p:spTgt>
                                        </p:tgtEl>
                                        <p:attrNameLst>
                                          <p:attrName>style.rotation</p:attrName>
                                        </p:attrNameLst>
                                      </p:cBhvr>
                                      <p:tavLst>
                                        <p:tav tm="0">
                                          <p:val>
                                            <p:fltVal val="-90"/>
                                          </p:val>
                                        </p:tav>
                                        <p:tav tm="100000">
                                          <p:val>
                                            <p:fltVal val="0"/>
                                          </p:val>
                                        </p:tav>
                                      </p:tavLst>
                                    </p:anim>
                                    <p:anim calcmode="lin" valueType="num">
                                      <p:cBhvr>
                                        <p:cTn id="64" dur="800" decel="100000" fill="hold"/>
                                        <p:tgtEl>
                                          <p:spTgt spid="70658">
                                            <p:txEl>
                                              <p:pRg st="6" end="6"/>
                                            </p:txEl>
                                          </p:spTgt>
                                        </p:tgtEl>
                                        <p:attrNameLst>
                                          <p:attrName>ppt_x</p:attrName>
                                        </p:attrNameLst>
                                      </p:cBhvr>
                                      <p:tavLst>
                                        <p:tav tm="0">
                                          <p:val>
                                            <p:strVal val="#ppt_x+0.4"/>
                                          </p:val>
                                        </p:tav>
                                        <p:tav tm="100000">
                                          <p:val>
                                            <p:strVal val="#ppt_x-0.05"/>
                                          </p:val>
                                        </p:tav>
                                      </p:tavLst>
                                    </p:anim>
                                    <p:anim calcmode="lin" valueType="num">
                                      <p:cBhvr>
                                        <p:cTn id="65" dur="800" decel="100000" fill="hold"/>
                                        <p:tgtEl>
                                          <p:spTgt spid="70658">
                                            <p:txEl>
                                              <p:pRg st="6" end="6"/>
                                            </p:txEl>
                                          </p:spTgt>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70658">
                                            <p:txEl>
                                              <p:pRg st="6" end="6"/>
                                            </p:txEl>
                                          </p:spTgt>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70658">
                                            <p:txEl>
                                              <p:pRg st="6" end="6"/>
                                            </p:txEl>
                                          </p:spTgt>
                                        </p:tgtEl>
                                        <p:attrNameLst>
                                          <p:attrName>ppt_y</p:attrName>
                                        </p:attrNameLst>
                                      </p:cBhvr>
                                      <p:tavLst>
                                        <p:tav tm="0">
                                          <p:val>
                                            <p:strVal val="#ppt_y+0.1"/>
                                          </p:val>
                                        </p:tav>
                                        <p:tav tm="100000">
                                          <p:val>
                                            <p:strVal val="#ppt_y"/>
                                          </p:val>
                                        </p:tav>
                                      </p:tavLst>
                                    </p:anim>
                                  </p:childTnLst>
                                </p:cTn>
                              </p:par>
                            </p:childTnLst>
                          </p:cTn>
                        </p:par>
                        <p:par>
                          <p:cTn id="68" fill="hold">
                            <p:stCondLst>
                              <p:cond delay="6000"/>
                            </p:stCondLst>
                            <p:childTnLst>
                              <p:par>
                                <p:cTn id="69" presetID="30" presetClass="entr" presetSubtype="0" fill="hold" grpId="0" nodeType="afterEffect">
                                  <p:stCondLst>
                                    <p:cond delay="0"/>
                                  </p:stCondLst>
                                  <p:childTnLst>
                                    <p:set>
                                      <p:cBhvr>
                                        <p:cTn id="70" dur="1" fill="hold">
                                          <p:stCondLst>
                                            <p:cond delay="0"/>
                                          </p:stCondLst>
                                        </p:cTn>
                                        <p:tgtEl>
                                          <p:spTgt spid="70658">
                                            <p:txEl>
                                              <p:pRg st="7" end="7"/>
                                            </p:txEl>
                                          </p:spTgt>
                                        </p:tgtEl>
                                        <p:attrNameLst>
                                          <p:attrName>style.visibility</p:attrName>
                                        </p:attrNameLst>
                                      </p:cBhvr>
                                      <p:to>
                                        <p:strVal val="visible"/>
                                      </p:to>
                                    </p:set>
                                    <p:animEffect transition="in" filter="fade">
                                      <p:cBhvr>
                                        <p:cTn id="71" dur="800" decel="100000"/>
                                        <p:tgtEl>
                                          <p:spTgt spid="70658">
                                            <p:txEl>
                                              <p:pRg st="7" end="7"/>
                                            </p:txEl>
                                          </p:spTgt>
                                        </p:tgtEl>
                                      </p:cBhvr>
                                    </p:animEffect>
                                    <p:anim calcmode="lin" valueType="num">
                                      <p:cBhvr>
                                        <p:cTn id="72" dur="800" decel="100000" fill="hold"/>
                                        <p:tgtEl>
                                          <p:spTgt spid="70658">
                                            <p:txEl>
                                              <p:pRg st="7" end="7"/>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70658">
                                            <p:txEl>
                                              <p:pRg st="7" end="7"/>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70658">
                                            <p:txEl>
                                              <p:pRg st="7" end="7"/>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70658">
                                            <p:txEl>
                                              <p:pRg st="7" end="7"/>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70658">
                                            <p:txEl>
                                              <p:pRg st="7" end="7"/>
                                            </p:txEl>
                                          </p:spTgt>
                                        </p:tgtEl>
                                        <p:attrNameLst>
                                          <p:attrName>ppt_y</p:attrName>
                                        </p:attrNameLst>
                                      </p:cBhvr>
                                      <p:tavLst>
                                        <p:tav tm="0">
                                          <p:val>
                                            <p:strVal val="#ppt_y+0.1"/>
                                          </p:val>
                                        </p:tav>
                                        <p:tav tm="100000">
                                          <p:val>
                                            <p:strVal val="#ppt_y"/>
                                          </p:val>
                                        </p:tav>
                                      </p:tavLst>
                                    </p:anim>
                                  </p:childTnLst>
                                </p:cTn>
                              </p:par>
                            </p:childTnLst>
                          </p:cTn>
                        </p:par>
                        <p:par>
                          <p:cTn id="77" fill="hold">
                            <p:stCondLst>
                              <p:cond delay="7000"/>
                            </p:stCondLst>
                            <p:childTnLst>
                              <p:par>
                                <p:cTn id="78" presetID="30" presetClass="entr" presetSubtype="0" fill="hold" grpId="0" nodeType="afterEffect">
                                  <p:stCondLst>
                                    <p:cond delay="0"/>
                                  </p:stCondLst>
                                  <p:childTnLst>
                                    <p:set>
                                      <p:cBhvr>
                                        <p:cTn id="79" dur="1" fill="hold">
                                          <p:stCondLst>
                                            <p:cond delay="0"/>
                                          </p:stCondLst>
                                        </p:cTn>
                                        <p:tgtEl>
                                          <p:spTgt spid="70658">
                                            <p:txEl>
                                              <p:pRg st="8" end="8"/>
                                            </p:txEl>
                                          </p:spTgt>
                                        </p:tgtEl>
                                        <p:attrNameLst>
                                          <p:attrName>style.visibility</p:attrName>
                                        </p:attrNameLst>
                                      </p:cBhvr>
                                      <p:to>
                                        <p:strVal val="visible"/>
                                      </p:to>
                                    </p:set>
                                    <p:animEffect transition="in" filter="fade">
                                      <p:cBhvr>
                                        <p:cTn id="80" dur="800" decel="100000"/>
                                        <p:tgtEl>
                                          <p:spTgt spid="70658">
                                            <p:txEl>
                                              <p:pRg st="8" end="8"/>
                                            </p:txEl>
                                          </p:spTgt>
                                        </p:tgtEl>
                                      </p:cBhvr>
                                    </p:animEffect>
                                    <p:anim calcmode="lin" valueType="num">
                                      <p:cBhvr>
                                        <p:cTn id="81" dur="800" decel="100000" fill="hold"/>
                                        <p:tgtEl>
                                          <p:spTgt spid="70658">
                                            <p:txEl>
                                              <p:pRg st="8" end="8"/>
                                            </p:txEl>
                                          </p:spTgt>
                                        </p:tgtEl>
                                        <p:attrNameLst>
                                          <p:attrName>style.rotation</p:attrName>
                                        </p:attrNameLst>
                                      </p:cBhvr>
                                      <p:tavLst>
                                        <p:tav tm="0">
                                          <p:val>
                                            <p:fltVal val="-90"/>
                                          </p:val>
                                        </p:tav>
                                        <p:tav tm="100000">
                                          <p:val>
                                            <p:fltVal val="0"/>
                                          </p:val>
                                        </p:tav>
                                      </p:tavLst>
                                    </p:anim>
                                    <p:anim calcmode="lin" valueType="num">
                                      <p:cBhvr>
                                        <p:cTn id="82" dur="800" decel="100000" fill="hold"/>
                                        <p:tgtEl>
                                          <p:spTgt spid="70658">
                                            <p:txEl>
                                              <p:pRg st="8" end="8"/>
                                            </p:txEl>
                                          </p:spTgt>
                                        </p:tgtEl>
                                        <p:attrNameLst>
                                          <p:attrName>ppt_x</p:attrName>
                                        </p:attrNameLst>
                                      </p:cBhvr>
                                      <p:tavLst>
                                        <p:tav tm="0">
                                          <p:val>
                                            <p:strVal val="#ppt_x+0.4"/>
                                          </p:val>
                                        </p:tav>
                                        <p:tav tm="100000">
                                          <p:val>
                                            <p:strVal val="#ppt_x-0.05"/>
                                          </p:val>
                                        </p:tav>
                                      </p:tavLst>
                                    </p:anim>
                                    <p:anim calcmode="lin" valueType="num">
                                      <p:cBhvr>
                                        <p:cTn id="83" dur="800" decel="100000" fill="hold"/>
                                        <p:tgtEl>
                                          <p:spTgt spid="70658">
                                            <p:txEl>
                                              <p:pRg st="8" end="8"/>
                                            </p:txEl>
                                          </p:spTgt>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70658">
                                            <p:txEl>
                                              <p:pRg st="8" end="8"/>
                                            </p:txEl>
                                          </p:spTgt>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70658">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250825" y="1052513"/>
            <a:ext cx="7850188" cy="4433887"/>
          </a:xfrm>
        </p:spPr>
        <p:txBody>
          <a:bodyPr/>
          <a:lstStyle/>
          <a:p>
            <a:pPr algn="r" rtl="1" eaLnBrk="1" hangingPunct="1">
              <a:buFontTx/>
              <a:buNone/>
            </a:pPr>
            <a:r>
              <a:rPr lang="fa-IR" sz="4400" smtClean="0">
                <a:solidFill>
                  <a:schemeClr val="tx2"/>
                </a:solidFill>
                <a:latin typeface="Arial" charset="0"/>
              </a:rPr>
              <a:t>هماتولوژي</a:t>
            </a:r>
          </a:p>
          <a:p>
            <a:pPr algn="r" rtl="1" eaLnBrk="1" hangingPunct="1">
              <a:buFontTx/>
              <a:buNone/>
            </a:pPr>
            <a:endParaRPr lang="en-US" smtClean="0">
              <a:latin typeface="Arial" charset="0"/>
            </a:endParaRPr>
          </a:p>
          <a:p>
            <a:pPr algn="r" rtl="1" eaLnBrk="1" hangingPunct="1"/>
            <a:r>
              <a:rPr lang="fa-IR" smtClean="0">
                <a:latin typeface="Arial" charset="0"/>
              </a:rPr>
              <a:t>آلفا تالاسمي (به شكل هيدروپس فتاليس)</a:t>
            </a:r>
          </a:p>
          <a:p>
            <a:pPr algn="r" rtl="1" eaLnBrk="1" hangingPunct="1"/>
            <a:r>
              <a:rPr lang="fa-IR" smtClean="0">
                <a:latin typeface="Arial" charset="0"/>
              </a:rPr>
              <a:t>اختلال ترومبوتيك مثل كمبود پروتئين</a:t>
            </a:r>
            <a:r>
              <a:rPr lang="en-US" smtClean="0">
                <a:latin typeface="Arial" charset="0"/>
              </a:rPr>
              <a:t> C</a:t>
            </a:r>
            <a:r>
              <a:rPr lang="fa-IR" smtClean="0">
                <a:latin typeface="Arial" charset="0"/>
              </a:rPr>
              <a:t>(</a:t>
            </a:r>
            <a:r>
              <a:rPr lang="ar-SA" smtClean="0">
                <a:latin typeface="Arial" charset="0"/>
              </a:rPr>
              <a:t>هموزيگوت </a:t>
            </a:r>
            <a:r>
              <a:rPr lang="fa-IR" smtClean="0">
                <a:latin typeface="Arial" charset="0"/>
              </a:rPr>
              <a:t>) </a:t>
            </a:r>
            <a:r>
              <a:rPr lang="ar-SA" smtClean="0">
                <a:latin typeface="Arial" charset="0"/>
              </a:rPr>
              <a:t>و فاكتور </a:t>
            </a:r>
            <a:r>
              <a:rPr lang="fa-IR" smtClean="0">
                <a:latin typeface="Arial" charset="0"/>
              </a:rPr>
              <a:t>5</a:t>
            </a:r>
            <a:r>
              <a:rPr lang="ar-SA" smtClean="0">
                <a:latin typeface="Arial" charset="0"/>
              </a:rPr>
              <a:t> ليدن </a:t>
            </a:r>
            <a:r>
              <a:rPr lang="fa-IR" smtClean="0">
                <a:latin typeface="Arial" charset="0"/>
              </a:rPr>
              <a:t>(</a:t>
            </a:r>
            <a:r>
              <a:rPr lang="ar-SA" smtClean="0">
                <a:latin typeface="Arial" charset="0"/>
              </a:rPr>
              <a:t>هموزيگوت</a:t>
            </a:r>
            <a:r>
              <a:rPr lang="fa-IR" smtClean="0"/>
              <a:t>)</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682">
                                            <p:txEl>
                                              <p:pRg st="0" end="0"/>
                                            </p:txEl>
                                          </p:spTgt>
                                        </p:tgtEl>
                                        <p:attrNameLst>
                                          <p:attrName>style.visibility</p:attrName>
                                        </p:attrNameLst>
                                      </p:cBhvr>
                                      <p:to>
                                        <p:strVal val="visible"/>
                                      </p:to>
                                    </p:set>
                                    <p:animEffect transition="in" filter="fade">
                                      <p:cBhvr>
                                        <p:cTn id="7" dur="800" decel="100000"/>
                                        <p:tgtEl>
                                          <p:spTgt spid="71682">
                                            <p:txEl>
                                              <p:pRg st="0" end="0"/>
                                            </p:txEl>
                                          </p:spTgt>
                                        </p:tgtEl>
                                      </p:cBhvr>
                                    </p:animEffect>
                                    <p:anim calcmode="lin" valueType="num">
                                      <p:cBhvr>
                                        <p:cTn id="8" dur="800" decel="100000" fill="hold"/>
                                        <p:tgtEl>
                                          <p:spTgt spid="7168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168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168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68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682">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71682">
                                            <p:txEl>
                                              <p:pRg st="2" end="2"/>
                                            </p:txEl>
                                          </p:spTgt>
                                        </p:tgtEl>
                                        <p:attrNameLst>
                                          <p:attrName>style.visibility</p:attrName>
                                        </p:attrNameLst>
                                      </p:cBhvr>
                                      <p:to>
                                        <p:strVal val="visible"/>
                                      </p:to>
                                    </p:set>
                                    <p:animEffect transition="in" filter="fade">
                                      <p:cBhvr>
                                        <p:cTn id="16" dur="800" decel="100000"/>
                                        <p:tgtEl>
                                          <p:spTgt spid="71682">
                                            <p:txEl>
                                              <p:pRg st="2" end="2"/>
                                            </p:txEl>
                                          </p:spTgt>
                                        </p:tgtEl>
                                      </p:cBhvr>
                                    </p:animEffect>
                                    <p:anim calcmode="lin" valueType="num">
                                      <p:cBhvr>
                                        <p:cTn id="17" dur="800" decel="100000" fill="hold"/>
                                        <p:tgtEl>
                                          <p:spTgt spid="71682">
                                            <p:txEl>
                                              <p:pRg st="2" end="2"/>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71682">
                                            <p:txEl>
                                              <p:pRg st="2" end="2"/>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71682">
                                            <p:txEl>
                                              <p:pRg st="2" end="2"/>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71682">
                                            <p:txEl>
                                              <p:pRg st="2" end="2"/>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71682">
                                            <p:txEl>
                                              <p:pRg st="2" end="2"/>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71682">
                                            <p:txEl>
                                              <p:pRg st="3" end="3"/>
                                            </p:txEl>
                                          </p:spTgt>
                                        </p:tgtEl>
                                        <p:attrNameLst>
                                          <p:attrName>style.visibility</p:attrName>
                                        </p:attrNameLst>
                                      </p:cBhvr>
                                      <p:to>
                                        <p:strVal val="visible"/>
                                      </p:to>
                                    </p:set>
                                    <p:animEffect transition="in" filter="fade">
                                      <p:cBhvr>
                                        <p:cTn id="25" dur="800" decel="100000"/>
                                        <p:tgtEl>
                                          <p:spTgt spid="71682">
                                            <p:txEl>
                                              <p:pRg st="3" end="3"/>
                                            </p:txEl>
                                          </p:spTgt>
                                        </p:tgtEl>
                                      </p:cBhvr>
                                    </p:animEffect>
                                    <p:anim calcmode="lin" valueType="num">
                                      <p:cBhvr>
                                        <p:cTn id="26" dur="800" decel="100000" fill="hold"/>
                                        <p:tgtEl>
                                          <p:spTgt spid="71682">
                                            <p:txEl>
                                              <p:pRg st="3" end="3"/>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71682">
                                            <p:txEl>
                                              <p:pRg st="3" end="3"/>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71682">
                                            <p:txEl>
                                              <p:pRg st="3" end="3"/>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71682">
                                            <p:txEl>
                                              <p:pRg st="3" end="3"/>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7168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250825" y="476250"/>
            <a:ext cx="7489825" cy="6121400"/>
          </a:xfrm>
        </p:spPr>
        <p:txBody>
          <a:bodyPr/>
          <a:lstStyle/>
          <a:p>
            <a:pPr algn="r" rtl="1" eaLnBrk="1" hangingPunct="1">
              <a:lnSpc>
                <a:spcPct val="80000"/>
              </a:lnSpc>
              <a:buFontTx/>
              <a:buNone/>
            </a:pPr>
            <a:r>
              <a:rPr lang="fa-IR" sz="3600" smtClean="0">
                <a:solidFill>
                  <a:schemeClr val="tx2"/>
                </a:solidFill>
                <a:latin typeface="Arial" charset="0"/>
              </a:rPr>
              <a:t>نوزادان</a:t>
            </a:r>
            <a:endParaRPr lang="en-US" sz="3600" smtClean="0">
              <a:solidFill>
                <a:schemeClr val="tx2"/>
              </a:solidFill>
              <a:latin typeface="Arial" charset="0"/>
            </a:endParaRPr>
          </a:p>
          <a:p>
            <a:pPr algn="r" rtl="1" eaLnBrk="1" hangingPunct="1">
              <a:lnSpc>
                <a:spcPct val="80000"/>
              </a:lnSpc>
            </a:pPr>
            <a:r>
              <a:rPr lang="fa-IR" sz="2800" smtClean="0">
                <a:latin typeface="Arial" charset="0"/>
              </a:rPr>
              <a:t>تريزومى 13</a:t>
            </a:r>
            <a:r>
              <a:rPr lang="en-US" sz="2800" smtClean="0">
                <a:latin typeface="Arial" charset="0"/>
              </a:rPr>
              <a:t> </a:t>
            </a:r>
            <a:r>
              <a:rPr lang="fa-IR" sz="2800" smtClean="0">
                <a:latin typeface="Arial" charset="0"/>
              </a:rPr>
              <a:t>و 18 و3 و 8 و 16</a:t>
            </a:r>
            <a:endParaRPr lang="en-US" sz="2800" smtClean="0">
              <a:latin typeface="Arial" charset="0"/>
            </a:endParaRPr>
          </a:p>
          <a:p>
            <a:pPr algn="r" rtl="1" eaLnBrk="1" hangingPunct="1">
              <a:lnSpc>
                <a:spcPct val="80000"/>
              </a:lnSpc>
            </a:pPr>
            <a:r>
              <a:rPr lang="fa-IR" sz="2800" smtClean="0">
                <a:latin typeface="Arial" charset="0"/>
              </a:rPr>
              <a:t>آنانسفالى</a:t>
            </a:r>
            <a:endParaRPr lang="en-US" sz="2800" smtClean="0">
              <a:latin typeface="Arial" charset="0"/>
            </a:endParaRPr>
          </a:p>
          <a:p>
            <a:pPr algn="r" rtl="1" eaLnBrk="1" hangingPunct="1">
              <a:lnSpc>
                <a:spcPct val="80000"/>
              </a:lnSpc>
            </a:pPr>
            <a:r>
              <a:rPr lang="fa-IR" sz="2800" smtClean="0">
                <a:latin typeface="Arial" charset="0"/>
              </a:rPr>
              <a:t>هيدروپس فتاليس با هر مكانيسم</a:t>
            </a:r>
            <a:endParaRPr lang="en-US" sz="2800" smtClean="0">
              <a:latin typeface="Arial" charset="0"/>
            </a:endParaRPr>
          </a:p>
          <a:p>
            <a:pPr algn="r" rtl="1" eaLnBrk="1" hangingPunct="1">
              <a:lnSpc>
                <a:spcPct val="80000"/>
              </a:lnSpc>
            </a:pPr>
            <a:r>
              <a:rPr lang="fa-IR" sz="2800" smtClean="0">
                <a:latin typeface="Arial" charset="0"/>
              </a:rPr>
              <a:t>سندرم فرياد گربه</a:t>
            </a:r>
            <a:endParaRPr lang="en-US" sz="2800" smtClean="0">
              <a:latin typeface="Arial" charset="0"/>
            </a:endParaRPr>
          </a:p>
          <a:p>
            <a:pPr algn="r" rtl="1" eaLnBrk="1" hangingPunct="1">
              <a:lnSpc>
                <a:spcPct val="80000"/>
              </a:lnSpc>
            </a:pPr>
            <a:r>
              <a:rPr lang="fa-IR" sz="2800" smtClean="0">
                <a:latin typeface="Arial" charset="0"/>
              </a:rPr>
              <a:t>هولوپروزنسفالى</a:t>
            </a:r>
            <a:endParaRPr lang="en-US" sz="2800" smtClean="0">
              <a:latin typeface="Arial" charset="0"/>
            </a:endParaRPr>
          </a:p>
          <a:p>
            <a:pPr algn="r" rtl="1" eaLnBrk="1" hangingPunct="1">
              <a:lnSpc>
                <a:spcPct val="80000"/>
              </a:lnSpc>
            </a:pPr>
            <a:r>
              <a:rPr lang="fa-IR" sz="2800" smtClean="0">
                <a:latin typeface="Arial" charset="0"/>
              </a:rPr>
              <a:t>سيرنگوميليا</a:t>
            </a:r>
            <a:endParaRPr lang="en-US" sz="2800" smtClean="0">
              <a:latin typeface="Arial" charset="0"/>
            </a:endParaRPr>
          </a:p>
          <a:p>
            <a:pPr algn="r" rtl="1" eaLnBrk="1" hangingPunct="1">
              <a:lnSpc>
                <a:spcPct val="80000"/>
              </a:lnSpc>
            </a:pPr>
            <a:r>
              <a:rPr lang="fa-IR" sz="2800" smtClean="0">
                <a:latin typeface="Arial" charset="0"/>
              </a:rPr>
              <a:t>كرانيوشيسيس</a:t>
            </a:r>
            <a:endParaRPr lang="en-US" sz="2800" smtClean="0">
              <a:latin typeface="Arial" charset="0"/>
            </a:endParaRPr>
          </a:p>
          <a:p>
            <a:pPr algn="r" rtl="1" eaLnBrk="1" hangingPunct="1">
              <a:lnSpc>
                <a:spcPct val="80000"/>
              </a:lnSpc>
            </a:pPr>
            <a:r>
              <a:rPr lang="fa-IR" sz="2800" smtClean="0">
                <a:latin typeface="Arial" charset="0"/>
              </a:rPr>
              <a:t>مننگوانسفالوسل ، مننگوهيدروانسفالوسل</a:t>
            </a:r>
            <a:endParaRPr lang="en-US" sz="2800" smtClean="0">
              <a:latin typeface="Arial" charset="0"/>
            </a:endParaRPr>
          </a:p>
          <a:p>
            <a:pPr algn="r" rtl="1" eaLnBrk="1" hangingPunct="1">
              <a:lnSpc>
                <a:spcPct val="80000"/>
              </a:lnSpc>
            </a:pPr>
            <a:r>
              <a:rPr lang="fa-IR" sz="2800" smtClean="0">
                <a:latin typeface="Arial" charset="0"/>
              </a:rPr>
              <a:t>ديسپلازى تاناتوفوريك يا كوتولگى كشنده نوزادى</a:t>
            </a:r>
            <a:r>
              <a:rPr lang="en-US" sz="2800" smtClean="0">
                <a:latin typeface="Arial" charset="0"/>
              </a:rPr>
              <a:t> </a:t>
            </a:r>
          </a:p>
          <a:p>
            <a:pPr algn="r" rtl="1" eaLnBrk="1" hangingPunct="1">
              <a:lnSpc>
                <a:spcPct val="80000"/>
              </a:lnSpc>
            </a:pPr>
            <a:r>
              <a:rPr lang="fa-IR" sz="2800" smtClean="0">
                <a:latin typeface="Arial" charset="0"/>
              </a:rPr>
              <a:t>سيكلو بيا همراه با هولوپروزنسفالى</a:t>
            </a:r>
            <a:endParaRPr lang="en-US" sz="2800" smtClean="0">
              <a:latin typeface="Arial" charset="0"/>
            </a:endParaRPr>
          </a:p>
          <a:p>
            <a:pPr algn="r" rtl="1" eaLnBrk="1" hangingPunct="1">
              <a:lnSpc>
                <a:spcPct val="80000"/>
              </a:lnSpc>
            </a:pPr>
            <a:r>
              <a:rPr lang="fa-IR" sz="2800" smtClean="0">
                <a:latin typeface="Arial" charset="0"/>
              </a:rPr>
              <a:t>ايكتيوزيس گراويس مادرزادى</a:t>
            </a:r>
            <a:endParaRPr lang="en-US" sz="2800" smtClean="0">
              <a:latin typeface="Arial" charset="0"/>
            </a:endParaRPr>
          </a:p>
          <a:p>
            <a:pPr algn="r" rtl="1" eaLnBrk="1" hangingPunct="1">
              <a:lnSpc>
                <a:spcPct val="80000"/>
              </a:lnSpc>
            </a:pPr>
            <a:r>
              <a:rPr lang="fa-IR" sz="2800" smtClean="0">
                <a:latin typeface="Arial" charset="0"/>
              </a:rPr>
              <a:t>شيزنسفالى</a:t>
            </a:r>
            <a:endParaRPr lang="en-US" sz="2800" smtClean="0">
              <a:latin typeface="Arial" charset="0"/>
            </a:endParaRPr>
          </a:p>
          <a:p>
            <a:pPr algn="r" rtl="1" eaLnBrk="1" hangingPunct="1">
              <a:lnSpc>
                <a:spcPct val="80000"/>
              </a:lnSpc>
            </a:pPr>
            <a:r>
              <a:rPr lang="fa-IR" sz="2800" smtClean="0">
                <a:latin typeface="Arial" charset="0"/>
              </a:rPr>
              <a:t>اگزانسفالى</a:t>
            </a:r>
            <a:endParaRPr lang="en-US" sz="28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 calcmode="lin" valueType="num">
                                      <p:cBhvr additive="base">
                                        <p:cTn id="7" dur="500" fill="hold"/>
                                        <p:tgtEl>
                                          <p:spTgt spid="727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6">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2706">
                                            <p:txEl>
                                              <p:pRg st="1" end="1"/>
                                            </p:txEl>
                                          </p:spTgt>
                                        </p:tgtEl>
                                        <p:attrNameLst>
                                          <p:attrName>style.visibility</p:attrName>
                                        </p:attrNameLst>
                                      </p:cBhvr>
                                      <p:to>
                                        <p:strVal val="visible"/>
                                      </p:to>
                                    </p:set>
                                    <p:anim calcmode="lin" valueType="num">
                                      <p:cBhvr additive="base">
                                        <p:cTn id="12" dur="500" fill="hold"/>
                                        <p:tgtEl>
                                          <p:spTgt spid="7270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2706">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2706">
                                            <p:txEl>
                                              <p:pRg st="2" end="2"/>
                                            </p:txEl>
                                          </p:spTgt>
                                        </p:tgtEl>
                                        <p:attrNameLst>
                                          <p:attrName>style.visibility</p:attrName>
                                        </p:attrNameLst>
                                      </p:cBhvr>
                                      <p:to>
                                        <p:strVal val="visible"/>
                                      </p:to>
                                    </p:set>
                                    <p:anim calcmode="lin" valueType="num">
                                      <p:cBhvr additive="base">
                                        <p:cTn id="17" dur="500" fill="hold"/>
                                        <p:tgtEl>
                                          <p:spTgt spid="7270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2706">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72706">
                                            <p:txEl>
                                              <p:pRg st="3" end="3"/>
                                            </p:txEl>
                                          </p:spTgt>
                                        </p:tgtEl>
                                        <p:attrNameLst>
                                          <p:attrName>style.visibility</p:attrName>
                                        </p:attrNameLst>
                                      </p:cBhvr>
                                      <p:to>
                                        <p:strVal val="visible"/>
                                      </p:to>
                                    </p:set>
                                    <p:anim calcmode="lin" valueType="num">
                                      <p:cBhvr additive="base">
                                        <p:cTn id="22" dur="500" fill="hold"/>
                                        <p:tgtEl>
                                          <p:spTgt spid="7270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2706">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72706">
                                            <p:txEl>
                                              <p:pRg st="4" end="4"/>
                                            </p:txEl>
                                          </p:spTgt>
                                        </p:tgtEl>
                                        <p:attrNameLst>
                                          <p:attrName>style.visibility</p:attrName>
                                        </p:attrNameLst>
                                      </p:cBhvr>
                                      <p:to>
                                        <p:strVal val="visible"/>
                                      </p:to>
                                    </p:set>
                                    <p:anim calcmode="lin" valueType="num">
                                      <p:cBhvr additive="base">
                                        <p:cTn id="27" dur="500" fill="hold"/>
                                        <p:tgtEl>
                                          <p:spTgt spid="7270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2706">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72706">
                                            <p:txEl>
                                              <p:pRg st="5" end="5"/>
                                            </p:txEl>
                                          </p:spTgt>
                                        </p:tgtEl>
                                        <p:attrNameLst>
                                          <p:attrName>style.visibility</p:attrName>
                                        </p:attrNameLst>
                                      </p:cBhvr>
                                      <p:to>
                                        <p:strVal val="visible"/>
                                      </p:to>
                                    </p:set>
                                    <p:anim calcmode="lin" valueType="num">
                                      <p:cBhvr additive="base">
                                        <p:cTn id="32" dur="500" fill="hold"/>
                                        <p:tgtEl>
                                          <p:spTgt spid="72706">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2706">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72706">
                                            <p:txEl>
                                              <p:pRg st="6" end="6"/>
                                            </p:txEl>
                                          </p:spTgt>
                                        </p:tgtEl>
                                        <p:attrNameLst>
                                          <p:attrName>style.visibility</p:attrName>
                                        </p:attrNameLst>
                                      </p:cBhvr>
                                      <p:to>
                                        <p:strVal val="visible"/>
                                      </p:to>
                                    </p:set>
                                    <p:anim calcmode="lin" valueType="num">
                                      <p:cBhvr additive="base">
                                        <p:cTn id="37" dur="500" fill="hold"/>
                                        <p:tgtEl>
                                          <p:spTgt spid="7270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2706">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72706">
                                            <p:txEl>
                                              <p:pRg st="7" end="7"/>
                                            </p:txEl>
                                          </p:spTgt>
                                        </p:tgtEl>
                                        <p:attrNameLst>
                                          <p:attrName>style.visibility</p:attrName>
                                        </p:attrNameLst>
                                      </p:cBhvr>
                                      <p:to>
                                        <p:strVal val="visible"/>
                                      </p:to>
                                    </p:set>
                                    <p:anim calcmode="lin" valueType="num">
                                      <p:cBhvr additive="base">
                                        <p:cTn id="42" dur="500" fill="hold"/>
                                        <p:tgtEl>
                                          <p:spTgt spid="72706">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2706">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72706">
                                            <p:txEl>
                                              <p:pRg st="8" end="8"/>
                                            </p:txEl>
                                          </p:spTgt>
                                        </p:tgtEl>
                                        <p:attrNameLst>
                                          <p:attrName>style.visibility</p:attrName>
                                        </p:attrNameLst>
                                      </p:cBhvr>
                                      <p:to>
                                        <p:strVal val="visible"/>
                                      </p:to>
                                    </p:set>
                                    <p:anim calcmode="lin" valueType="num">
                                      <p:cBhvr additive="base">
                                        <p:cTn id="47" dur="500" fill="hold"/>
                                        <p:tgtEl>
                                          <p:spTgt spid="72706">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2706">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72706">
                                            <p:txEl>
                                              <p:pRg st="9" end="9"/>
                                            </p:txEl>
                                          </p:spTgt>
                                        </p:tgtEl>
                                        <p:attrNameLst>
                                          <p:attrName>style.visibility</p:attrName>
                                        </p:attrNameLst>
                                      </p:cBhvr>
                                      <p:to>
                                        <p:strVal val="visible"/>
                                      </p:to>
                                    </p:set>
                                    <p:anim calcmode="lin" valueType="num">
                                      <p:cBhvr additive="base">
                                        <p:cTn id="52" dur="500" fill="hold"/>
                                        <p:tgtEl>
                                          <p:spTgt spid="72706">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2706">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72706">
                                            <p:txEl>
                                              <p:pRg st="10" end="10"/>
                                            </p:txEl>
                                          </p:spTgt>
                                        </p:tgtEl>
                                        <p:attrNameLst>
                                          <p:attrName>style.visibility</p:attrName>
                                        </p:attrNameLst>
                                      </p:cBhvr>
                                      <p:to>
                                        <p:strVal val="visible"/>
                                      </p:to>
                                    </p:set>
                                    <p:anim calcmode="lin" valueType="num">
                                      <p:cBhvr additive="base">
                                        <p:cTn id="57" dur="500" fill="hold"/>
                                        <p:tgtEl>
                                          <p:spTgt spid="72706">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2706">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72706">
                                            <p:txEl>
                                              <p:pRg st="11" end="11"/>
                                            </p:txEl>
                                          </p:spTgt>
                                        </p:tgtEl>
                                        <p:attrNameLst>
                                          <p:attrName>style.visibility</p:attrName>
                                        </p:attrNameLst>
                                      </p:cBhvr>
                                      <p:to>
                                        <p:strVal val="visible"/>
                                      </p:to>
                                    </p:set>
                                    <p:anim calcmode="lin" valueType="num">
                                      <p:cBhvr additive="base">
                                        <p:cTn id="62" dur="500" fill="hold"/>
                                        <p:tgtEl>
                                          <p:spTgt spid="72706">
                                            <p:txEl>
                                              <p:pRg st="11" end="1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2706">
                                            <p:txEl>
                                              <p:pRg st="11" end="11"/>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72706">
                                            <p:txEl>
                                              <p:pRg st="12" end="12"/>
                                            </p:txEl>
                                          </p:spTgt>
                                        </p:tgtEl>
                                        <p:attrNameLst>
                                          <p:attrName>style.visibility</p:attrName>
                                        </p:attrNameLst>
                                      </p:cBhvr>
                                      <p:to>
                                        <p:strVal val="visible"/>
                                      </p:to>
                                    </p:set>
                                    <p:anim calcmode="lin" valueType="num">
                                      <p:cBhvr additive="base">
                                        <p:cTn id="67" dur="500" fill="hold"/>
                                        <p:tgtEl>
                                          <p:spTgt spid="72706">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2706">
                                            <p:txEl>
                                              <p:pRg st="12" end="12"/>
                                            </p:txEl>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72706">
                                            <p:txEl>
                                              <p:pRg st="13" end="13"/>
                                            </p:txEl>
                                          </p:spTgt>
                                        </p:tgtEl>
                                        <p:attrNameLst>
                                          <p:attrName>style.visibility</p:attrName>
                                        </p:attrNameLst>
                                      </p:cBhvr>
                                      <p:to>
                                        <p:strVal val="visible"/>
                                      </p:to>
                                    </p:set>
                                    <p:anim calcmode="lin" valueType="num">
                                      <p:cBhvr additive="base">
                                        <p:cTn id="72" dur="500" fill="hold"/>
                                        <p:tgtEl>
                                          <p:spTgt spid="72706">
                                            <p:txEl>
                                              <p:pRg st="13" end="13"/>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270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50825" y="152400"/>
            <a:ext cx="7416800" cy="828675"/>
          </a:xfrm>
        </p:spPr>
        <p:txBody>
          <a:bodyPr/>
          <a:lstStyle/>
          <a:p>
            <a:pPr algn="r" rtl="1" eaLnBrk="1" hangingPunct="1"/>
            <a:r>
              <a:rPr lang="ar-SA" b="1" smtClean="0">
                <a:solidFill>
                  <a:srgbClr val="4536B0"/>
                </a:solidFill>
              </a:rPr>
              <a:t>انديكاسيون هاى مادر</a:t>
            </a:r>
            <a:r>
              <a:rPr lang="fa-IR" b="1" smtClean="0">
                <a:solidFill>
                  <a:srgbClr val="4536B0"/>
                </a:solidFill>
              </a:rPr>
              <a:t>ی</a:t>
            </a:r>
            <a:r>
              <a:rPr lang="en-US" b="1" smtClean="0"/>
              <a:t> </a:t>
            </a:r>
            <a:r>
              <a:rPr lang="en-US" sz="2400" b="1" smtClean="0"/>
              <a:t> </a:t>
            </a:r>
          </a:p>
        </p:txBody>
      </p:sp>
      <p:sp>
        <p:nvSpPr>
          <p:cNvPr id="64515" name="Rectangle 3"/>
          <p:cNvSpPr>
            <a:spLocks noGrp="1" noChangeArrowheads="1"/>
          </p:cNvSpPr>
          <p:nvPr>
            <p:ph type="body" idx="1"/>
          </p:nvPr>
        </p:nvSpPr>
        <p:spPr>
          <a:xfrm>
            <a:off x="250825" y="908050"/>
            <a:ext cx="8353425" cy="5545138"/>
          </a:xfrm>
        </p:spPr>
        <p:txBody>
          <a:bodyPr/>
          <a:lstStyle/>
          <a:p>
            <a:pPr algn="r" rtl="1" eaLnBrk="1" hangingPunct="1">
              <a:lnSpc>
                <a:spcPct val="90000"/>
              </a:lnSpc>
              <a:buFontTx/>
              <a:buNone/>
            </a:pPr>
            <a:r>
              <a:rPr lang="fa-IR" smtClean="0">
                <a:cs typeface="B Lotus" pitchFamily="2" charset="-78"/>
              </a:rPr>
              <a:t>      </a:t>
            </a:r>
            <a:r>
              <a:rPr lang="fa-IR" sz="4000" smtClean="0">
                <a:solidFill>
                  <a:schemeClr val="tx2"/>
                </a:solidFill>
                <a:latin typeface="Arial" charset="0"/>
              </a:rPr>
              <a:t>قلب</a:t>
            </a:r>
            <a:endParaRPr lang="en-US" sz="4000" smtClean="0">
              <a:solidFill>
                <a:schemeClr val="tx2"/>
              </a:solidFill>
              <a:latin typeface="Arial" charset="0"/>
            </a:endParaRPr>
          </a:p>
          <a:p>
            <a:pPr lvl="2" algn="r" rtl="1" eaLnBrk="1" hangingPunct="1">
              <a:lnSpc>
                <a:spcPct val="90000"/>
              </a:lnSpc>
            </a:pPr>
            <a:r>
              <a:rPr lang="fa-IR" sz="3200" smtClean="0">
                <a:latin typeface="Arial" charset="0"/>
              </a:rPr>
              <a:t>هر بيمارى دريچه اى كه به نارسايى قلبى منجر به فانكشنال كلاس 3 و 4 رسيده و غير قابل برگشت به 2 باشد</a:t>
            </a:r>
            <a:endParaRPr lang="en-US" sz="3200" smtClean="0">
              <a:latin typeface="Arial" charset="0"/>
            </a:endParaRPr>
          </a:p>
          <a:p>
            <a:pPr lvl="2" algn="r" rtl="1" eaLnBrk="1" hangingPunct="1">
              <a:lnSpc>
                <a:spcPct val="90000"/>
              </a:lnSpc>
            </a:pPr>
            <a:r>
              <a:rPr lang="fa-IR" sz="3200" smtClean="0">
                <a:latin typeface="Arial" charset="0"/>
              </a:rPr>
              <a:t>هر نوع مسائل حاد قلبى غير از عروق كرونر كه به فانكشنال كلاس 3 و4 رسيده باشد ،از قبيل ميوكارديت و پريكارديت</a:t>
            </a:r>
            <a:r>
              <a:rPr lang="en-US" sz="3200" smtClean="0">
                <a:latin typeface="Arial" charset="0"/>
              </a:rPr>
              <a:t> </a:t>
            </a:r>
          </a:p>
          <a:p>
            <a:pPr lvl="2" algn="r" rtl="1" eaLnBrk="1" hangingPunct="1">
              <a:lnSpc>
                <a:spcPct val="90000"/>
              </a:lnSpc>
            </a:pPr>
            <a:r>
              <a:rPr lang="fa-IR" sz="3200" smtClean="0">
                <a:latin typeface="Arial" charset="0"/>
              </a:rPr>
              <a:t>سابقه بيمارى كارديو ميو پاتى ديلاته در باردارى هاى قبلى</a:t>
            </a:r>
            <a:r>
              <a:rPr lang="en-US" sz="3200" smtClean="0">
                <a:latin typeface="Arial" charset="0"/>
              </a:rPr>
              <a:t> </a:t>
            </a:r>
          </a:p>
          <a:p>
            <a:pPr lvl="2" algn="r" rtl="1" eaLnBrk="1" hangingPunct="1">
              <a:lnSpc>
                <a:spcPct val="90000"/>
              </a:lnSpc>
            </a:pPr>
            <a:r>
              <a:rPr lang="fa-IR" sz="3200" smtClean="0">
                <a:latin typeface="Arial" charset="0"/>
              </a:rPr>
              <a:t>سندرم مارفان در صورتى كه قطر آئورت           صعودى بيش از 5 سانتى متر باشد</a:t>
            </a:r>
            <a:r>
              <a:rPr lang="en-US" sz="3200" smtClean="0">
                <a:latin typeface="Arial" charset="0"/>
              </a:rPr>
              <a:t> </a:t>
            </a:r>
          </a:p>
          <a:p>
            <a:pPr lvl="2" algn="r" rtl="1" eaLnBrk="1" hangingPunct="1">
              <a:lnSpc>
                <a:spcPct val="90000"/>
              </a:lnSpc>
            </a:pPr>
            <a:r>
              <a:rPr lang="fa-IR" sz="3200" smtClean="0">
                <a:latin typeface="Arial" charset="0"/>
              </a:rPr>
              <a:t>آيزن منگر</a:t>
            </a:r>
            <a:r>
              <a:rPr lang="en-US" sz="3200" smtClean="0">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box(in)">
                                      <p:cBhvr>
                                        <p:cTn id="7" dur="5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fade">
                                      <p:cBhvr>
                                        <p:cTn id="12" dur="800" decel="100000"/>
                                        <p:tgtEl>
                                          <p:spTgt spid="64515">
                                            <p:txEl>
                                              <p:pRg st="0" end="0"/>
                                            </p:txEl>
                                          </p:spTgt>
                                        </p:tgtEl>
                                      </p:cBhvr>
                                    </p:animEffect>
                                    <p:anim calcmode="lin" valueType="num">
                                      <p:cBhvr>
                                        <p:cTn id="13" dur="800" decel="100000" fill="hold"/>
                                        <p:tgtEl>
                                          <p:spTgt spid="64515">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64515">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64515">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64515">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6451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64515">
                                            <p:txEl>
                                              <p:pRg st="1" end="1"/>
                                            </p:txEl>
                                          </p:spTgt>
                                        </p:tgtEl>
                                        <p:attrNameLst>
                                          <p:attrName>style.visibility</p:attrName>
                                        </p:attrNameLst>
                                      </p:cBhvr>
                                      <p:to>
                                        <p:strVal val="visible"/>
                                      </p:to>
                                    </p:set>
                                    <p:animEffect transition="in" filter="fade">
                                      <p:cBhvr>
                                        <p:cTn id="22" dur="800" decel="100000"/>
                                        <p:tgtEl>
                                          <p:spTgt spid="64515">
                                            <p:txEl>
                                              <p:pRg st="1" end="1"/>
                                            </p:txEl>
                                          </p:spTgt>
                                        </p:tgtEl>
                                      </p:cBhvr>
                                    </p:animEffect>
                                    <p:anim calcmode="lin" valueType="num">
                                      <p:cBhvr>
                                        <p:cTn id="23" dur="800" decel="100000" fill="hold"/>
                                        <p:tgtEl>
                                          <p:spTgt spid="64515">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64515">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64515">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4515">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4515">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64515">
                                            <p:txEl>
                                              <p:pRg st="2" end="2"/>
                                            </p:txEl>
                                          </p:spTgt>
                                        </p:tgtEl>
                                        <p:attrNameLst>
                                          <p:attrName>style.visibility</p:attrName>
                                        </p:attrNameLst>
                                      </p:cBhvr>
                                      <p:to>
                                        <p:strVal val="visible"/>
                                      </p:to>
                                    </p:set>
                                    <p:animEffect transition="in" filter="fade">
                                      <p:cBhvr>
                                        <p:cTn id="32" dur="800" decel="100000"/>
                                        <p:tgtEl>
                                          <p:spTgt spid="64515">
                                            <p:txEl>
                                              <p:pRg st="2" end="2"/>
                                            </p:txEl>
                                          </p:spTgt>
                                        </p:tgtEl>
                                      </p:cBhvr>
                                    </p:animEffect>
                                    <p:anim calcmode="lin" valueType="num">
                                      <p:cBhvr>
                                        <p:cTn id="33" dur="800" decel="100000" fill="hold"/>
                                        <p:tgtEl>
                                          <p:spTgt spid="64515">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64515">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64515">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64515">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64515">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64515">
                                            <p:txEl>
                                              <p:pRg st="3" end="3"/>
                                            </p:txEl>
                                          </p:spTgt>
                                        </p:tgtEl>
                                        <p:attrNameLst>
                                          <p:attrName>style.visibility</p:attrName>
                                        </p:attrNameLst>
                                      </p:cBhvr>
                                      <p:to>
                                        <p:strVal val="visible"/>
                                      </p:to>
                                    </p:set>
                                    <p:animEffect transition="in" filter="fade">
                                      <p:cBhvr>
                                        <p:cTn id="42" dur="800" decel="100000"/>
                                        <p:tgtEl>
                                          <p:spTgt spid="64515">
                                            <p:txEl>
                                              <p:pRg st="3" end="3"/>
                                            </p:txEl>
                                          </p:spTgt>
                                        </p:tgtEl>
                                      </p:cBhvr>
                                    </p:animEffect>
                                    <p:anim calcmode="lin" valueType="num">
                                      <p:cBhvr>
                                        <p:cTn id="43" dur="800" decel="100000" fill="hold"/>
                                        <p:tgtEl>
                                          <p:spTgt spid="64515">
                                            <p:txEl>
                                              <p:pRg st="3" end="3"/>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64515">
                                            <p:txEl>
                                              <p:pRg st="3" end="3"/>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64515">
                                            <p:txEl>
                                              <p:pRg st="3" end="3"/>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64515">
                                            <p:txEl>
                                              <p:pRg st="3" end="3"/>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64515">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64515">
                                            <p:txEl>
                                              <p:pRg st="4" end="4"/>
                                            </p:txEl>
                                          </p:spTgt>
                                        </p:tgtEl>
                                        <p:attrNameLst>
                                          <p:attrName>style.visibility</p:attrName>
                                        </p:attrNameLst>
                                      </p:cBhvr>
                                      <p:to>
                                        <p:strVal val="visible"/>
                                      </p:to>
                                    </p:set>
                                    <p:animEffect transition="in" filter="fade">
                                      <p:cBhvr>
                                        <p:cTn id="52" dur="800" decel="100000"/>
                                        <p:tgtEl>
                                          <p:spTgt spid="64515">
                                            <p:txEl>
                                              <p:pRg st="4" end="4"/>
                                            </p:txEl>
                                          </p:spTgt>
                                        </p:tgtEl>
                                      </p:cBhvr>
                                    </p:animEffect>
                                    <p:anim calcmode="lin" valueType="num">
                                      <p:cBhvr>
                                        <p:cTn id="53" dur="800" decel="100000" fill="hold"/>
                                        <p:tgtEl>
                                          <p:spTgt spid="64515">
                                            <p:txEl>
                                              <p:pRg st="4" end="4"/>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64515">
                                            <p:txEl>
                                              <p:pRg st="4" end="4"/>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64515">
                                            <p:txEl>
                                              <p:pRg st="4" end="4"/>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64515">
                                            <p:txEl>
                                              <p:pRg st="4" end="4"/>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64515">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0" presetClass="entr" presetSubtype="0" fill="hold" grpId="0" nodeType="clickEffect">
                                  <p:stCondLst>
                                    <p:cond delay="0"/>
                                  </p:stCondLst>
                                  <p:childTnLst>
                                    <p:set>
                                      <p:cBhvr>
                                        <p:cTn id="61" dur="1" fill="hold">
                                          <p:stCondLst>
                                            <p:cond delay="0"/>
                                          </p:stCondLst>
                                        </p:cTn>
                                        <p:tgtEl>
                                          <p:spTgt spid="64515">
                                            <p:txEl>
                                              <p:pRg st="5" end="5"/>
                                            </p:txEl>
                                          </p:spTgt>
                                        </p:tgtEl>
                                        <p:attrNameLst>
                                          <p:attrName>style.visibility</p:attrName>
                                        </p:attrNameLst>
                                      </p:cBhvr>
                                      <p:to>
                                        <p:strVal val="visible"/>
                                      </p:to>
                                    </p:set>
                                    <p:animEffect transition="in" filter="fade">
                                      <p:cBhvr>
                                        <p:cTn id="62" dur="800" decel="100000"/>
                                        <p:tgtEl>
                                          <p:spTgt spid="64515">
                                            <p:txEl>
                                              <p:pRg st="5" end="5"/>
                                            </p:txEl>
                                          </p:spTgt>
                                        </p:tgtEl>
                                      </p:cBhvr>
                                    </p:animEffect>
                                    <p:anim calcmode="lin" valueType="num">
                                      <p:cBhvr>
                                        <p:cTn id="63" dur="800" decel="100000" fill="hold"/>
                                        <p:tgtEl>
                                          <p:spTgt spid="64515">
                                            <p:txEl>
                                              <p:pRg st="5" end="5"/>
                                            </p:txEl>
                                          </p:spTgt>
                                        </p:tgtEl>
                                        <p:attrNameLst>
                                          <p:attrName>style.rotation</p:attrName>
                                        </p:attrNameLst>
                                      </p:cBhvr>
                                      <p:tavLst>
                                        <p:tav tm="0">
                                          <p:val>
                                            <p:fltVal val="-90"/>
                                          </p:val>
                                        </p:tav>
                                        <p:tav tm="100000">
                                          <p:val>
                                            <p:fltVal val="0"/>
                                          </p:val>
                                        </p:tav>
                                      </p:tavLst>
                                    </p:anim>
                                    <p:anim calcmode="lin" valueType="num">
                                      <p:cBhvr>
                                        <p:cTn id="64" dur="800" decel="100000" fill="hold"/>
                                        <p:tgtEl>
                                          <p:spTgt spid="64515">
                                            <p:txEl>
                                              <p:pRg st="5" end="5"/>
                                            </p:txEl>
                                          </p:spTgt>
                                        </p:tgtEl>
                                        <p:attrNameLst>
                                          <p:attrName>ppt_x</p:attrName>
                                        </p:attrNameLst>
                                      </p:cBhvr>
                                      <p:tavLst>
                                        <p:tav tm="0">
                                          <p:val>
                                            <p:strVal val="#ppt_x+0.4"/>
                                          </p:val>
                                        </p:tav>
                                        <p:tav tm="100000">
                                          <p:val>
                                            <p:strVal val="#ppt_x-0.05"/>
                                          </p:val>
                                        </p:tav>
                                      </p:tavLst>
                                    </p:anim>
                                    <p:anim calcmode="lin" valueType="num">
                                      <p:cBhvr>
                                        <p:cTn id="65" dur="800" decel="100000" fill="hold"/>
                                        <p:tgtEl>
                                          <p:spTgt spid="64515">
                                            <p:txEl>
                                              <p:pRg st="5" end="5"/>
                                            </p:txEl>
                                          </p:spTgt>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64515">
                                            <p:txEl>
                                              <p:pRg st="5" end="5"/>
                                            </p:txEl>
                                          </p:spTgt>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64515">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0" y="428625"/>
            <a:ext cx="7885113" cy="5880100"/>
          </a:xfrm>
        </p:spPr>
        <p:txBody>
          <a:bodyPr/>
          <a:lstStyle/>
          <a:p>
            <a:pPr algn="r" rtl="1" eaLnBrk="1" hangingPunct="1">
              <a:buFontTx/>
              <a:buNone/>
            </a:pPr>
            <a:r>
              <a:rPr lang="fa-IR" b="1" smtClean="0">
                <a:solidFill>
                  <a:schemeClr val="tx2"/>
                </a:solidFill>
                <a:latin typeface="Arial" charset="0"/>
              </a:rPr>
              <a:t>گوارش</a:t>
            </a:r>
            <a:endParaRPr lang="en-US" b="1" smtClean="0">
              <a:solidFill>
                <a:schemeClr val="tx2"/>
              </a:solidFill>
              <a:latin typeface="Arial" charset="0"/>
            </a:endParaRPr>
          </a:p>
          <a:p>
            <a:pPr lvl="2" algn="r" rtl="1" eaLnBrk="1" hangingPunct="1"/>
            <a:r>
              <a:rPr lang="fa-IR" sz="3200" smtClean="0">
                <a:latin typeface="Arial" charset="0"/>
              </a:rPr>
              <a:t>كبد چرب باردارى</a:t>
            </a:r>
            <a:endParaRPr lang="en-US" sz="3200" smtClean="0">
              <a:latin typeface="Arial" charset="0"/>
            </a:endParaRPr>
          </a:p>
          <a:p>
            <a:pPr lvl="2" algn="r" rtl="1" eaLnBrk="1" hangingPunct="1"/>
            <a:r>
              <a:rPr lang="fa-IR" sz="3200" smtClean="0">
                <a:latin typeface="Arial" charset="0"/>
              </a:rPr>
              <a:t>واريس مرى گريد 3</a:t>
            </a:r>
            <a:endParaRPr lang="en-US" sz="3200" smtClean="0">
              <a:latin typeface="Arial" charset="0"/>
            </a:endParaRPr>
          </a:p>
          <a:p>
            <a:pPr lvl="2" algn="r" rtl="1" eaLnBrk="1" hangingPunct="1"/>
            <a:r>
              <a:rPr lang="fa-IR" sz="3200" smtClean="0">
                <a:latin typeface="Arial" charset="0"/>
              </a:rPr>
              <a:t>سابقه خونريزى از واريس مرى به دنبال افزايش فشار وريد پورت</a:t>
            </a:r>
            <a:r>
              <a:rPr lang="en-US" sz="3200" smtClean="0">
                <a:latin typeface="Arial" charset="0"/>
              </a:rPr>
              <a:t> </a:t>
            </a:r>
          </a:p>
          <a:p>
            <a:pPr lvl="2" algn="r" rtl="1" eaLnBrk="1" hangingPunct="1"/>
            <a:r>
              <a:rPr lang="fa-IR" sz="3200" smtClean="0">
                <a:latin typeface="Arial" charset="0"/>
              </a:rPr>
              <a:t>هپاتيت اتوايميون غيرقابل كنترل</a:t>
            </a:r>
            <a:r>
              <a:rPr lang="en-US" sz="3200" b="1" smtClean="0">
                <a:latin typeface="Arial" charset="0"/>
              </a:rPr>
              <a:t> </a:t>
            </a:r>
            <a:endParaRPr lang="en-US" sz="3200" smtClean="0">
              <a:latin typeface="Arial" charset="0"/>
            </a:endParaRPr>
          </a:p>
          <a:p>
            <a:pPr algn="r" rtl="1" eaLnBrk="1" hangingPunct="1">
              <a:buFontTx/>
              <a:buNone/>
            </a:pPr>
            <a:r>
              <a:rPr lang="fa-IR" b="1" smtClean="0">
                <a:solidFill>
                  <a:schemeClr val="tx2"/>
                </a:solidFill>
                <a:latin typeface="Arial" charset="0"/>
              </a:rPr>
              <a:t>نفرو لو ژى</a:t>
            </a:r>
            <a:endParaRPr lang="en-US" smtClean="0">
              <a:solidFill>
                <a:schemeClr val="tx2"/>
              </a:solidFill>
              <a:latin typeface="Arial" charset="0"/>
            </a:endParaRPr>
          </a:p>
          <a:p>
            <a:pPr lvl="1" algn="r" rtl="1" eaLnBrk="1" hangingPunct="1">
              <a:buFontTx/>
              <a:buNone/>
            </a:pPr>
            <a:r>
              <a:rPr lang="fa-IR" sz="3200" smtClean="0">
                <a:latin typeface="Arial" charset="0"/>
              </a:rPr>
              <a:t>       نارسايى كليه</a:t>
            </a:r>
            <a:r>
              <a:rPr lang="en-US" sz="3200" smtClean="0">
                <a:latin typeface="Arial" charset="0"/>
              </a:rPr>
              <a:t> </a:t>
            </a:r>
          </a:p>
          <a:p>
            <a:pPr lvl="1" algn="r" rtl="1" eaLnBrk="1" hangingPunct="1">
              <a:buFontTx/>
              <a:buNone/>
            </a:pPr>
            <a:r>
              <a:rPr lang="fa-IR" sz="3200" smtClean="0">
                <a:latin typeface="Arial" charset="0"/>
              </a:rPr>
              <a:t>       فشار خون غير قابل كنترل با داروهاى مجاز دردوران باردارى</a:t>
            </a:r>
            <a:endParaRPr lang="en-US" sz="32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fade">
                                      <p:cBhvr>
                                        <p:cTn id="7" dur="800" decel="100000"/>
                                        <p:tgtEl>
                                          <p:spTgt spid="65538">
                                            <p:txEl>
                                              <p:pRg st="0" end="0"/>
                                            </p:txEl>
                                          </p:spTgt>
                                        </p:tgtEl>
                                      </p:cBhvr>
                                    </p:animEffect>
                                    <p:anim calcmode="lin" valueType="num">
                                      <p:cBhvr>
                                        <p:cTn id="8" dur="800" decel="100000" fill="hold"/>
                                        <p:tgtEl>
                                          <p:spTgt spid="65538">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5538">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5538">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5538">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5538">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5538">
                                            <p:txEl>
                                              <p:pRg st="1" end="1"/>
                                            </p:txEl>
                                          </p:spTgt>
                                        </p:tgtEl>
                                        <p:attrNameLst>
                                          <p:attrName>style.visibility</p:attrName>
                                        </p:attrNameLst>
                                      </p:cBhvr>
                                      <p:to>
                                        <p:strVal val="visible"/>
                                      </p:to>
                                    </p:set>
                                    <p:animEffect transition="in" filter="fade">
                                      <p:cBhvr>
                                        <p:cTn id="16" dur="800" decel="100000"/>
                                        <p:tgtEl>
                                          <p:spTgt spid="65538">
                                            <p:txEl>
                                              <p:pRg st="1" end="1"/>
                                            </p:txEl>
                                          </p:spTgt>
                                        </p:tgtEl>
                                      </p:cBhvr>
                                    </p:animEffect>
                                    <p:anim calcmode="lin" valueType="num">
                                      <p:cBhvr>
                                        <p:cTn id="17" dur="800" decel="100000" fill="hold"/>
                                        <p:tgtEl>
                                          <p:spTgt spid="65538">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65538">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65538">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5538">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5538">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5538">
                                            <p:txEl>
                                              <p:pRg st="2" end="2"/>
                                            </p:txEl>
                                          </p:spTgt>
                                        </p:tgtEl>
                                        <p:attrNameLst>
                                          <p:attrName>style.visibility</p:attrName>
                                        </p:attrNameLst>
                                      </p:cBhvr>
                                      <p:to>
                                        <p:strVal val="visible"/>
                                      </p:to>
                                    </p:set>
                                    <p:animEffect transition="in" filter="fade">
                                      <p:cBhvr>
                                        <p:cTn id="25" dur="800" decel="100000"/>
                                        <p:tgtEl>
                                          <p:spTgt spid="65538">
                                            <p:txEl>
                                              <p:pRg st="2" end="2"/>
                                            </p:txEl>
                                          </p:spTgt>
                                        </p:tgtEl>
                                      </p:cBhvr>
                                    </p:animEffect>
                                    <p:anim calcmode="lin" valueType="num">
                                      <p:cBhvr>
                                        <p:cTn id="26" dur="800" decel="100000" fill="hold"/>
                                        <p:tgtEl>
                                          <p:spTgt spid="65538">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65538">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65538">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5538">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5538">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65538">
                                            <p:txEl>
                                              <p:pRg st="3" end="3"/>
                                            </p:txEl>
                                          </p:spTgt>
                                        </p:tgtEl>
                                        <p:attrNameLst>
                                          <p:attrName>style.visibility</p:attrName>
                                        </p:attrNameLst>
                                      </p:cBhvr>
                                      <p:to>
                                        <p:strVal val="visible"/>
                                      </p:to>
                                    </p:set>
                                    <p:animEffect transition="in" filter="fade">
                                      <p:cBhvr>
                                        <p:cTn id="34" dur="800" decel="100000"/>
                                        <p:tgtEl>
                                          <p:spTgt spid="65538">
                                            <p:txEl>
                                              <p:pRg st="3" end="3"/>
                                            </p:txEl>
                                          </p:spTgt>
                                        </p:tgtEl>
                                      </p:cBhvr>
                                    </p:animEffect>
                                    <p:anim calcmode="lin" valueType="num">
                                      <p:cBhvr>
                                        <p:cTn id="35" dur="800" decel="100000" fill="hold"/>
                                        <p:tgtEl>
                                          <p:spTgt spid="65538">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65538">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65538">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65538">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65538">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65538">
                                            <p:txEl>
                                              <p:pRg st="4" end="4"/>
                                            </p:txEl>
                                          </p:spTgt>
                                        </p:tgtEl>
                                        <p:attrNameLst>
                                          <p:attrName>style.visibility</p:attrName>
                                        </p:attrNameLst>
                                      </p:cBhvr>
                                      <p:to>
                                        <p:strVal val="visible"/>
                                      </p:to>
                                    </p:set>
                                    <p:animEffect transition="in" filter="fade">
                                      <p:cBhvr>
                                        <p:cTn id="43" dur="800" decel="100000"/>
                                        <p:tgtEl>
                                          <p:spTgt spid="65538">
                                            <p:txEl>
                                              <p:pRg st="4" end="4"/>
                                            </p:txEl>
                                          </p:spTgt>
                                        </p:tgtEl>
                                      </p:cBhvr>
                                    </p:animEffect>
                                    <p:anim calcmode="lin" valueType="num">
                                      <p:cBhvr>
                                        <p:cTn id="44" dur="800" decel="100000" fill="hold"/>
                                        <p:tgtEl>
                                          <p:spTgt spid="65538">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65538">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65538">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65538">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65538">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grpId="0" nodeType="clickEffect">
                                  <p:stCondLst>
                                    <p:cond delay="0"/>
                                  </p:stCondLst>
                                  <p:childTnLst>
                                    <p:set>
                                      <p:cBhvr>
                                        <p:cTn id="52" dur="1" fill="hold">
                                          <p:stCondLst>
                                            <p:cond delay="0"/>
                                          </p:stCondLst>
                                        </p:cTn>
                                        <p:tgtEl>
                                          <p:spTgt spid="65538">
                                            <p:txEl>
                                              <p:pRg st="5" end="5"/>
                                            </p:txEl>
                                          </p:spTgt>
                                        </p:tgtEl>
                                        <p:attrNameLst>
                                          <p:attrName>style.visibility</p:attrName>
                                        </p:attrNameLst>
                                      </p:cBhvr>
                                      <p:to>
                                        <p:strVal val="visible"/>
                                      </p:to>
                                    </p:set>
                                    <p:animEffect transition="in" filter="fade">
                                      <p:cBhvr>
                                        <p:cTn id="53" dur="800" decel="100000"/>
                                        <p:tgtEl>
                                          <p:spTgt spid="65538">
                                            <p:txEl>
                                              <p:pRg st="5" end="5"/>
                                            </p:txEl>
                                          </p:spTgt>
                                        </p:tgtEl>
                                      </p:cBhvr>
                                    </p:animEffect>
                                    <p:anim calcmode="lin" valueType="num">
                                      <p:cBhvr>
                                        <p:cTn id="54" dur="800" decel="100000" fill="hold"/>
                                        <p:tgtEl>
                                          <p:spTgt spid="65538">
                                            <p:txEl>
                                              <p:pRg st="5" end="5"/>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65538">
                                            <p:txEl>
                                              <p:pRg st="5" end="5"/>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65538">
                                            <p:txEl>
                                              <p:pRg st="5" end="5"/>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65538">
                                            <p:txEl>
                                              <p:pRg st="5" end="5"/>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65538">
                                            <p:txEl>
                                              <p:pRg st="5" end="5"/>
                                            </p:txEl>
                                          </p:spTgt>
                                        </p:tgtEl>
                                        <p:attrNameLst>
                                          <p:attrName>ppt_y</p:attrName>
                                        </p:attrNameLst>
                                      </p:cBhvr>
                                      <p:tavLst>
                                        <p:tav tm="0">
                                          <p:val>
                                            <p:strVal val="#ppt_y+0.1"/>
                                          </p:val>
                                        </p:tav>
                                        <p:tav tm="100000">
                                          <p:val>
                                            <p:strVal val="#ppt_y"/>
                                          </p:val>
                                        </p:tav>
                                      </p:tavLst>
                                    </p:anim>
                                  </p:childTnLst>
                                </p:cTn>
                              </p:par>
                            </p:childTnLst>
                          </p:cTn>
                        </p:par>
                        <p:par>
                          <p:cTn id="59" fill="hold">
                            <p:stCondLst>
                              <p:cond delay="1000"/>
                            </p:stCondLst>
                            <p:childTnLst>
                              <p:par>
                                <p:cTn id="60" presetID="30" presetClass="entr" presetSubtype="0" fill="hold" grpId="0" nodeType="afterEffect">
                                  <p:stCondLst>
                                    <p:cond delay="0"/>
                                  </p:stCondLst>
                                  <p:childTnLst>
                                    <p:set>
                                      <p:cBhvr>
                                        <p:cTn id="61" dur="1" fill="hold">
                                          <p:stCondLst>
                                            <p:cond delay="0"/>
                                          </p:stCondLst>
                                        </p:cTn>
                                        <p:tgtEl>
                                          <p:spTgt spid="65538">
                                            <p:txEl>
                                              <p:pRg st="6" end="6"/>
                                            </p:txEl>
                                          </p:spTgt>
                                        </p:tgtEl>
                                        <p:attrNameLst>
                                          <p:attrName>style.visibility</p:attrName>
                                        </p:attrNameLst>
                                      </p:cBhvr>
                                      <p:to>
                                        <p:strVal val="visible"/>
                                      </p:to>
                                    </p:set>
                                    <p:animEffect transition="in" filter="fade">
                                      <p:cBhvr>
                                        <p:cTn id="62" dur="800" decel="100000"/>
                                        <p:tgtEl>
                                          <p:spTgt spid="65538">
                                            <p:txEl>
                                              <p:pRg st="6" end="6"/>
                                            </p:txEl>
                                          </p:spTgt>
                                        </p:tgtEl>
                                      </p:cBhvr>
                                    </p:animEffect>
                                    <p:anim calcmode="lin" valueType="num">
                                      <p:cBhvr>
                                        <p:cTn id="63" dur="800" decel="100000" fill="hold"/>
                                        <p:tgtEl>
                                          <p:spTgt spid="65538">
                                            <p:txEl>
                                              <p:pRg st="6" end="6"/>
                                            </p:txEl>
                                          </p:spTgt>
                                        </p:tgtEl>
                                        <p:attrNameLst>
                                          <p:attrName>style.rotation</p:attrName>
                                        </p:attrNameLst>
                                      </p:cBhvr>
                                      <p:tavLst>
                                        <p:tav tm="0">
                                          <p:val>
                                            <p:fltVal val="-90"/>
                                          </p:val>
                                        </p:tav>
                                        <p:tav tm="100000">
                                          <p:val>
                                            <p:fltVal val="0"/>
                                          </p:val>
                                        </p:tav>
                                      </p:tavLst>
                                    </p:anim>
                                    <p:anim calcmode="lin" valueType="num">
                                      <p:cBhvr>
                                        <p:cTn id="64" dur="800" decel="100000" fill="hold"/>
                                        <p:tgtEl>
                                          <p:spTgt spid="65538">
                                            <p:txEl>
                                              <p:pRg st="6" end="6"/>
                                            </p:txEl>
                                          </p:spTgt>
                                        </p:tgtEl>
                                        <p:attrNameLst>
                                          <p:attrName>ppt_x</p:attrName>
                                        </p:attrNameLst>
                                      </p:cBhvr>
                                      <p:tavLst>
                                        <p:tav tm="0">
                                          <p:val>
                                            <p:strVal val="#ppt_x+0.4"/>
                                          </p:val>
                                        </p:tav>
                                        <p:tav tm="100000">
                                          <p:val>
                                            <p:strVal val="#ppt_x-0.05"/>
                                          </p:val>
                                        </p:tav>
                                      </p:tavLst>
                                    </p:anim>
                                    <p:anim calcmode="lin" valueType="num">
                                      <p:cBhvr>
                                        <p:cTn id="65" dur="800" decel="100000" fill="hold"/>
                                        <p:tgtEl>
                                          <p:spTgt spid="65538">
                                            <p:txEl>
                                              <p:pRg st="6" end="6"/>
                                            </p:txEl>
                                          </p:spTgt>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65538">
                                            <p:txEl>
                                              <p:pRg st="6" end="6"/>
                                            </p:txEl>
                                          </p:spTgt>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65538">
                                            <p:txEl>
                                              <p:pRg st="6" end="6"/>
                                            </p:txEl>
                                          </p:spTgt>
                                        </p:tgtEl>
                                        <p:attrNameLst>
                                          <p:attrName>ppt_y</p:attrName>
                                        </p:attrNameLst>
                                      </p:cBhvr>
                                      <p:tavLst>
                                        <p:tav tm="0">
                                          <p:val>
                                            <p:strVal val="#ppt_y+0.1"/>
                                          </p:val>
                                        </p:tav>
                                        <p:tav tm="100000">
                                          <p:val>
                                            <p:strVal val="#ppt_y"/>
                                          </p:val>
                                        </p:tav>
                                      </p:tavLst>
                                    </p:anim>
                                  </p:childTnLst>
                                </p:cTn>
                              </p:par>
                            </p:childTnLst>
                          </p:cTn>
                        </p:par>
                        <p:par>
                          <p:cTn id="68" fill="hold">
                            <p:stCondLst>
                              <p:cond delay="2000"/>
                            </p:stCondLst>
                            <p:childTnLst>
                              <p:par>
                                <p:cTn id="69" presetID="30" presetClass="entr" presetSubtype="0" fill="hold" grpId="0" nodeType="afterEffect">
                                  <p:stCondLst>
                                    <p:cond delay="0"/>
                                  </p:stCondLst>
                                  <p:childTnLst>
                                    <p:set>
                                      <p:cBhvr>
                                        <p:cTn id="70" dur="1" fill="hold">
                                          <p:stCondLst>
                                            <p:cond delay="0"/>
                                          </p:stCondLst>
                                        </p:cTn>
                                        <p:tgtEl>
                                          <p:spTgt spid="65538">
                                            <p:txEl>
                                              <p:pRg st="7" end="7"/>
                                            </p:txEl>
                                          </p:spTgt>
                                        </p:tgtEl>
                                        <p:attrNameLst>
                                          <p:attrName>style.visibility</p:attrName>
                                        </p:attrNameLst>
                                      </p:cBhvr>
                                      <p:to>
                                        <p:strVal val="visible"/>
                                      </p:to>
                                    </p:set>
                                    <p:animEffect transition="in" filter="fade">
                                      <p:cBhvr>
                                        <p:cTn id="71" dur="800" decel="100000"/>
                                        <p:tgtEl>
                                          <p:spTgt spid="65538">
                                            <p:txEl>
                                              <p:pRg st="7" end="7"/>
                                            </p:txEl>
                                          </p:spTgt>
                                        </p:tgtEl>
                                      </p:cBhvr>
                                    </p:animEffect>
                                    <p:anim calcmode="lin" valueType="num">
                                      <p:cBhvr>
                                        <p:cTn id="72" dur="800" decel="100000" fill="hold"/>
                                        <p:tgtEl>
                                          <p:spTgt spid="65538">
                                            <p:txEl>
                                              <p:pRg st="7" end="7"/>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65538">
                                            <p:txEl>
                                              <p:pRg st="7" end="7"/>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65538">
                                            <p:txEl>
                                              <p:pRg st="7" end="7"/>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65538">
                                            <p:txEl>
                                              <p:pRg st="7" end="7"/>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65538">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285750" y="0"/>
            <a:ext cx="7777163" cy="5810250"/>
          </a:xfrm>
        </p:spPr>
        <p:txBody>
          <a:bodyPr/>
          <a:lstStyle/>
          <a:p>
            <a:pPr lvl="2" algn="r" rtl="1" eaLnBrk="1" hangingPunct="1">
              <a:lnSpc>
                <a:spcPct val="90000"/>
              </a:lnSpc>
              <a:buFontTx/>
              <a:buNone/>
            </a:pPr>
            <a:r>
              <a:rPr lang="en-US" sz="4400" smtClean="0">
                <a:solidFill>
                  <a:schemeClr val="tx2"/>
                </a:solidFill>
                <a:cs typeface="B Lotus" pitchFamily="2" charset="-78"/>
              </a:rPr>
              <a:t>     </a:t>
            </a:r>
          </a:p>
          <a:p>
            <a:pPr algn="r" rtl="1" eaLnBrk="1" hangingPunct="1">
              <a:lnSpc>
                <a:spcPct val="90000"/>
              </a:lnSpc>
              <a:buFontTx/>
              <a:buNone/>
            </a:pPr>
            <a:r>
              <a:rPr lang="fa-IR" smtClean="0">
                <a:solidFill>
                  <a:srgbClr val="FF0000"/>
                </a:solidFill>
                <a:latin typeface="Arial" charset="0"/>
              </a:rPr>
              <a:t>ریه</a:t>
            </a:r>
          </a:p>
          <a:p>
            <a:pPr algn="r" rtl="1" eaLnBrk="1" hangingPunct="1">
              <a:lnSpc>
                <a:spcPct val="90000"/>
              </a:lnSpc>
              <a:buFontTx/>
              <a:buNone/>
            </a:pPr>
            <a:r>
              <a:rPr lang="fa-IR" smtClean="0">
                <a:latin typeface="Arial" charset="0"/>
              </a:rPr>
              <a:t>هر بيمارى ريوى اعم از آمفيزم ، فيبروز ، كيفو اسكوليوز و برونشكتازى به شرط ايجاد هيپرتانسيون پولمونر ، حتي از نوع خفيف</a:t>
            </a:r>
            <a:endParaRPr lang="en-US" smtClean="0">
              <a:latin typeface="Arial" charset="0"/>
            </a:endParaRPr>
          </a:p>
          <a:p>
            <a:pPr algn="r" rtl="1" eaLnBrk="1" hangingPunct="1">
              <a:lnSpc>
                <a:spcPct val="90000"/>
              </a:lnSpc>
              <a:buFontTx/>
              <a:buNone/>
            </a:pPr>
            <a:r>
              <a:rPr lang="fa-IR" smtClean="0">
                <a:solidFill>
                  <a:schemeClr val="tx2"/>
                </a:solidFill>
                <a:latin typeface="Arial" charset="0"/>
              </a:rPr>
              <a:t>هماتولوژى</a:t>
            </a:r>
            <a:r>
              <a:rPr lang="en-US" smtClean="0">
                <a:latin typeface="Arial" charset="0"/>
              </a:rPr>
              <a:t> </a:t>
            </a:r>
          </a:p>
          <a:p>
            <a:pPr algn="r" rtl="1" eaLnBrk="1" hangingPunct="1">
              <a:lnSpc>
                <a:spcPct val="90000"/>
              </a:lnSpc>
              <a:buFontTx/>
              <a:buNone/>
            </a:pPr>
            <a:r>
              <a:rPr lang="en-US" smtClean="0">
                <a:latin typeface="Arial" charset="0"/>
              </a:rPr>
              <a:t> </a:t>
            </a:r>
            <a:r>
              <a:rPr lang="ar-SA" smtClean="0">
                <a:latin typeface="Arial" charset="0"/>
              </a:rPr>
              <a:t>كوآگولوپاتى هايى كه با تجويز هپايرين منجر به تشديد بيمارى ديگرى گردد كه جان مادر را تهديد كند</a:t>
            </a:r>
            <a:r>
              <a:rPr lang="en-US" smtClean="0">
                <a:latin typeface="Arial" charset="0"/>
              </a:rPr>
              <a:t> . </a:t>
            </a:r>
          </a:p>
          <a:p>
            <a:pPr algn="r" rtl="1" eaLnBrk="1" hangingPunct="1">
              <a:lnSpc>
                <a:spcPct val="90000"/>
              </a:lnSpc>
              <a:buFontTx/>
              <a:buNone/>
            </a:pPr>
            <a:r>
              <a:rPr lang="fa-IR" smtClean="0">
                <a:solidFill>
                  <a:schemeClr val="tx2"/>
                </a:solidFill>
                <a:latin typeface="Arial" charset="0"/>
              </a:rPr>
              <a:t>عفونى</a:t>
            </a:r>
            <a:endParaRPr lang="en-US" smtClean="0">
              <a:solidFill>
                <a:schemeClr val="tx2"/>
              </a:solidFill>
              <a:latin typeface="Arial" charset="0"/>
            </a:endParaRPr>
          </a:p>
          <a:p>
            <a:pPr algn="r" rtl="1" eaLnBrk="1" hangingPunct="1">
              <a:lnSpc>
                <a:spcPct val="90000"/>
              </a:lnSpc>
              <a:buFontTx/>
              <a:buNone/>
            </a:pPr>
            <a:r>
              <a:rPr lang="en-US" smtClean="0">
                <a:latin typeface="Arial" charset="0"/>
              </a:rPr>
              <a:t> </a:t>
            </a:r>
            <a:r>
              <a:rPr lang="ar-SA" smtClean="0">
                <a:latin typeface="Arial" charset="0"/>
              </a:rPr>
              <a:t>ابتلا به ويروس</a:t>
            </a:r>
            <a:r>
              <a:rPr lang="en-US" smtClean="0">
                <a:latin typeface="Arial" charset="0"/>
              </a:rPr>
              <a:t> HIV </a:t>
            </a:r>
            <a:r>
              <a:rPr lang="ar-SA" smtClean="0">
                <a:latin typeface="Arial" charset="0"/>
              </a:rPr>
              <a:t>كه وارد مرحله بيمارى ايدز شده باشد</a:t>
            </a:r>
            <a:r>
              <a:rPr lang="en-US" smtClean="0">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fade">
                                      <p:cBhvr>
                                        <p:cTn id="7" dur="800" decel="100000"/>
                                        <p:tgtEl>
                                          <p:spTgt spid="66562">
                                            <p:txEl>
                                              <p:pRg st="0" end="0"/>
                                            </p:txEl>
                                          </p:spTgt>
                                        </p:tgtEl>
                                      </p:cBhvr>
                                    </p:animEffect>
                                    <p:anim calcmode="lin" valueType="num">
                                      <p:cBhvr>
                                        <p:cTn id="8" dur="800" decel="100000" fill="hold"/>
                                        <p:tgtEl>
                                          <p:spTgt spid="6656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656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656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656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6562">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6562">
                                            <p:txEl>
                                              <p:pRg st="1" end="1"/>
                                            </p:txEl>
                                          </p:spTgt>
                                        </p:tgtEl>
                                        <p:attrNameLst>
                                          <p:attrName>style.visibility</p:attrName>
                                        </p:attrNameLst>
                                      </p:cBhvr>
                                      <p:to>
                                        <p:strVal val="visible"/>
                                      </p:to>
                                    </p:set>
                                    <p:animEffect transition="in" filter="fade">
                                      <p:cBhvr>
                                        <p:cTn id="16" dur="800" decel="100000"/>
                                        <p:tgtEl>
                                          <p:spTgt spid="66562">
                                            <p:txEl>
                                              <p:pRg st="1" end="1"/>
                                            </p:txEl>
                                          </p:spTgt>
                                        </p:tgtEl>
                                      </p:cBhvr>
                                    </p:animEffect>
                                    <p:anim calcmode="lin" valueType="num">
                                      <p:cBhvr>
                                        <p:cTn id="17" dur="800" decel="100000" fill="hold"/>
                                        <p:tgtEl>
                                          <p:spTgt spid="66562">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66562">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66562">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6562">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6562">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6562">
                                            <p:txEl>
                                              <p:pRg st="2" end="2"/>
                                            </p:txEl>
                                          </p:spTgt>
                                        </p:tgtEl>
                                        <p:attrNameLst>
                                          <p:attrName>style.visibility</p:attrName>
                                        </p:attrNameLst>
                                      </p:cBhvr>
                                      <p:to>
                                        <p:strVal val="visible"/>
                                      </p:to>
                                    </p:set>
                                    <p:animEffect transition="in" filter="fade">
                                      <p:cBhvr>
                                        <p:cTn id="25" dur="800" decel="100000"/>
                                        <p:tgtEl>
                                          <p:spTgt spid="66562">
                                            <p:txEl>
                                              <p:pRg st="2" end="2"/>
                                            </p:txEl>
                                          </p:spTgt>
                                        </p:tgtEl>
                                      </p:cBhvr>
                                    </p:animEffect>
                                    <p:anim calcmode="lin" valueType="num">
                                      <p:cBhvr>
                                        <p:cTn id="26" dur="800" decel="100000" fill="hold"/>
                                        <p:tgtEl>
                                          <p:spTgt spid="66562">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66562">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66562">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6562">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656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66562">
                                            <p:txEl>
                                              <p:pRg st="3" end="3"/>
                                            </p:txEl>
                                          </p:spTgt>
                                        </p:tgtEl>
                                        <p:attrNameLst>
                                          <p:attrName>style.visibility</p:attrName>
                                        </p:attrNameLst>
                                      </p:cBhvr>
                                      <p:to>
                                        <p:strVal val="visible"/>
                                      </p:to>
                                    </p:set>
                                    <p:animEffect transition="in" filter="fade">
                                      <p:cBhvr>
                                        <p:cTn id="35" dur="800" decel="100000"/>
                                        <p:tgtEl>
                                          <p:spTgt spid="66562">
                                            <p:txEl>
                                              <p:pRg st="3" end="3"/>
                                            </p:txEl>
                                          </p:spTgt>
                                        </p:tgtEl>
                                      </p:cBhvr>
                                    </p:animEffect>
                                    <p:anim calcmode="lin" valueType="num">
                                      <p:cBhvr>
                                        <p:cTn id="36" dur="800" decel="100000" fill="hold"/>
                                        <p:tgtEl>
                                          <p:spTgt spid="66562">
                                            <p:txEl>
                                              <p:pRg st="3" end="3"/>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66562">
                                            <p:txEl>
                                              <p:pRg st="3" end="3"/>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66562">
                                            <p:txEl>
                                              <p:pRg st="3" end="3"/>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66562">
                                            <p:txEl>
                                              <p:pRg st="3" end="3"/>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66562">
                                            <p:txEl>
                                              <p:pRg st="3" end="3"/>
                                            </p:txEl>
                                          </p:spTgt>
                                        </p:tgtEl>
                                        <p:attrNameLst>
                                          <p:attrName>ppt_y</p:attrName>
                                        </p:attrNameLst>
                                      </p:cBhvr>
                                      <p:tavLst>
                                        <p:tav tm="0">
                                          <p:val>
                                            <p:strVal val="#ppt_y+0.1"/>
                                          </p:val>
                                        </p:tav>
                                        <p:tav tm="100000">
                                          <p:val>
                                            <p:strVal val="#ppt_y"/>
                                          </p:val>
                                        </p:tav>
                                      </p:tavLst>
                                    </p:anim>
                                  </p:childTnLst>
                                </p:cTn>
                              </p:par>
                            </p:childTnLst>
                          </p:cTn>
                        </p:par>
                        <p:par>
                          <p:cTn id="41" fill="hold">
                            <p:stCondLst>
                              <p:cond delay="1000"/>
                            </p:stCondLst>
                            <p:childTnLst>
                              <p:par>
                                <p:cTn id="42" presetID="30" presetClass="entr" presetSubtype="0" fill="hold" grpId="0" nodeType="afterEffect">
                                  <p:stCondLst>
                                    <p:cond delay="0"/>
                                  </p:stCondLst>
                                  <p:childTnLst>
                                    <p:set>
                                      <p:cBhvr>
                                        <p:cTn id="43" dur="1" fill="hold">
                                          <p:stCondLst>
                                            <p:cond delay="0"/>
                                          </p:stCondLst>
                                        </p:cTn>
                                        <p:tgtEl>
                                          <p:spTgt spid="66562">
                                            <p:txEl>
                                              <p:pRg st="4" end="4"/>
                                            </p:txEl>
                                          </p:spTgt>
                                        </p:tgtEl>
                                        <p:attrNameLst>
                                          <p:attrName>style.visibility</p:attrName>
                                        </p:attrNameLst>
                                      </p:cBhvr>
                                      <p:to>
                                        <p:strVal val="visible"/>
                                      </p:to>
                                    </p:set>
                                    <p:animEffect transition="in" filter="fade">
                                      <p:cBhvr>
                                        <p:cTn id="44" dur="800" decel="100000"/>
                                        <p:tgtEl>
                                          <p:spTgt spid="66562">
                                            <p:txEl>
                                              <p:pRg st="4" end="4"/>
                                            </p:txEl>
                                          </p:spTgt>
                                        </p:tgtEl>
                                      </p:cBhvr>
                                    </p:animEffect>
                                    <p:anim calcmode="lin" valueType="num">
                                      <p:cBhvr>
                                        <p:cTn id="45" dur="800" decel="100000" fill="hold"/>
                                        <p:tgtEl>
                                          <p:spTgt spid="66562">
                                            <p:txEl>
                                              <p:pRg st="4" end="4"/>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66562">
                                            <p:txEl>
                                              <p:pRg st="4" end="4"/>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66562">
                                            <p:txEl>
                                              <p:pRg st="4" end="4"/>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66562">
                                            <p:txEl>
                                              <p:pRg st="4" end="4"/>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6656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0" presetClass="entr" presetSubtype="0" fill="hold" grpId="0" nodeType="clickEffect">
                                  <p:stCondLst>
                                    <p:cond delay="0"/>
                                  </p:stCondLst>
                                  <p:childTnLst>
                                    <p:set>
                                      <p:cBhvr>
                                        <p:cTn id="53" dur="1" fill="hold">
                                          <p:stCondLst>
                                            <p:cond delay="0"/>
                                          </p:stCondLst>
                                        </p:cTn>
                                        <p:tgtEl>
                                          <p:spTgt spid="66562">
                                            <p:txEl>
                                              <p:pRg st="5" end="5"/>
                                            </p:txEl>
                                          </p:spTgt>
                                        </p:tgtEl>
                                        <p:attrNameLst>
                                          <p:attrName>style.visibility</p:attrName>
                                        </p:attrNameLst>
                                      </p:cBhvr>
                                      <p:to>
                                        <p:strVal val="visible"/>
                                      </p:to>
                                    </p:set>
                                    <p:animEffect transition="in" filter="fade">
                                      <p:cBhvr>
                                        <p:cTn id="54" dur="800" decel="100000"/>
                                        <p:tgtEl>
                                          <p:spTgt spid="66562">
                                            <p:txEl>
                                              <p:pRg st="5" end="5"/>
                                            </p:txEl>
                                          </p:spTgt>
                                        </p:tgtEl>
                                      </p:cBhvr>
                                    </p:animEffect>
                                    <p:anim calcmode="lin" valueType="num">
                                      <p:cBhvr>
                                        <p:cTn id="55" dur="800" decel="100000" fill="hold"/>
                                        <p:tgtEl>
                                          <p:spTgt spid="66562">
                                            <p:txEl>
                                              <p:pRg st="5" end="5"/>
                                            </p:txEl>
                                          </p:spTgt>
                                        </p:tgtEl>
                                        <p:attrNameLst>
                                          <p:attrName>style.rotation</p:attrName>
                                        </p:attrNameLst>
                                      </p:cBhvr>
                                      <p:tavLst>
                                        <p:tav tm="0">
                                          <p:val>
                                            <p:fltVal val="-90"/>
                                          </p:val>
                                        </p:tav>
                                        <p:tav tm="100000">
                                          <p:val>
                                            <p:fltVal val="0"/>
                                          </p:val>
                                        </p:tav>
                                      </p:tavLst>
                                    </p:anim>
                                    <p:anim calcmode="lin" valueType="num">
                                      <p:cBhvr>
                                        <p:cTn id="56" dur="800" decel="100000" fill="hold"/>
                                        <p:tgtEl>
                                          <p:spTgt spid="66562">
                                            <p:txEl>
                                              <p:pRg st="5" end="5"/>
                                            </p:txEl>
                                          </p:spTgt>
                                        </p:tgtEl>
                                        <p:attrNameLst>
                                          <p:attrName>ppt_x</p:attrName>
                                        </p:attrNameLst>
                                      </p:cBhvr>
                                      <p:tavLst>
                                        <p:tav tm="0">
                                          <p:val>
                                            <p:strVal val="#ppt_x+0.4"/>
                                          </p:val>
                                        </p:tav>
                                        <p:tav tm="100000">
                                          <p:val>
                                            <p:strVal val="#ppt_x-0.05"/>
                                          </p:val>
                                        </p:tav>
                                      </p:tavLst>
                                    </p:anim>
                                    <p:anim calcmode="lin" valueType="num">
                                      <p:cBhvr>
                                        <p:cTn id="57" dur="800" decel="100000" fill="hold"/>
                                        <p:tgtEl>
                                          <p:spTgt spid="66562">
                                            <p:txEl>
                                              <p:pRg st="5" end="5"/>
                                            </p:txEl>
                                          </p:spTgt>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66562">
                                            <p:txEl>
                                              <p:pRg st="5" end="5"/>
                                            </p:txEl>
                                          </p:spTgt>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66562">
                                            <p:txEl>
                                              <p:pRg st="5" end="5"/>
                                            </p:txEl>
                                          </p:spTgt>
                                        </p:tgtEl>
                                        <p:attrNameLst>
                                          <p:attrName>ppt_y</p:attrName>
                                        </p:attrNameLst>
                                      </p:cBhvr>
                                      <p:tavLst>
                                        <p:tav tm="0">
                                          <p:val>
                                            <p:strVal val="#ppt_y+0.1"/>
                                          </p:val>
                                        </p:tav>
                                        <p:tav tm="100000">
                                          <p:val>
                                            <p:strVal val="#ppt_y"/>
                                          </p:val>
                                        </p:tav>
                                      </p:tavLst>
                                    </p:anim>
                                  </p:childTnLst>
                                </p:cTn>
                              </p:par>
                            </p:childTnLst>
                          </p:cTn>
                        </p:par>
                        <p:par>
                          <p:cTn id="60" fill="hold">
                            <p:stCondLst>
                              <p:cond delay="1000"/>
                            </p:stCondLst>
                            <p:childTnLst>
                              <p:par>
                                <p:cTn id="61" presetID="30" presetClass="entr" presetSubtype="0" fill="hold" grpId="0" nodeType="afterEffect">
                                  <p:stCondLst>
                                    <p:cond delay="0"/>
                                  </p:stCondLst>
                                  <p:childTnLst>
                                    <p:set>
                                      <p:cBhvr>
                                        <p:cTn id="62" dur="1" fill="hold">
                                          <p:stCondLst>
                                            <p:cond delay="0"/>
                                          </p:stCondLst>
                                        </p:cTn>
                                        <p:tgtEl>
                                          <p:spTgt spid="66562">
                                            <p:txEl>
                                              <p:pRg st="6" end="6"/>
                                            </p:txEl>
                                          </p:spTgt>
                                        </p:tgtEl>
                                        <p:attrNameLst>
                                          <p:attrName>style.visibility</p:attrName>
                                        </p:attrNameLst>
                                      </p:cBhvr>
                                      <p:to>
                                        <p:strVal val="visible"/>
                                      </p:to>
                                    </p:set>
                                    <p:animEffect transition="in" filter="fade">
                                      <p:cBhvr>
                                        <p:cTn id="63" dur="800" decel="100000"/>
                                        <p:tgtEl>
                                          <p:spTgt spid="66562">
                                            <p:txEl>
                                              <p:pRg st="6" end="6"/>
                                            </p:txEl>
                                          </p:spTgt>
                                        </p:tgtEl>
                                      </p:cBhvr>
                                    </p:animEffect>
                                    <p:anim calcmode="lin" valueType="num">
                                      <p:cBhvr>
                                        <p:cTn id="64" dur="800" decel="100000" fill="hold"/>
                                        <p:tgtEl>
                                          <p:spTgt spid="66562">
                                            <p:txEl>
                                              <p:pRg st="6" end="6"/>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66562">
                                            <p:txEl>
                                              <p:pRg st="6" end="6"/>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66562">
                                            <p:txEl>
                                              <p:pRg st="6" end="6"/>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66562">
                                            <p:txEl>
                                              <p:pRg st="6" end="6"/>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66562">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250825" y="357188"/>
            <a:ext cx="7777163" cy="6311900"/>
          </a:xfrm>
        </p:spPr>
        <p:txBody>
          <a:bodyPr/>
          <a:lstStyle/>
          <a:p>
            <a:pPr algn="r" rtl="1" eaLnBrk="1" hangingPunct="1">
              <a:lnSpc>
                <a:spcPct val="90000"/>
              </a:lnSpc>
              <a:buFontTx/>
              <a:buNone/>
            </a:pPr>
            <a:r>
              <a:rPr lang="en-US" smtClean="0"/>
              <a:t> </a:t>
            </a:r>
            <a:r>
              <a:rPr lang="fa-IR" sz="2800" smtClean="0">
                <a:solidFill>
                  <a:schemeClr val="tx2"/>
                </a:solidFill>
                <a:latin typeface="Arial" charset="0"/>
              </a:rPr>
              <a:t>رو ماتولوژى</a:t>
            </a:r>
            <a:endParaRPr lang="en-US" sz="2800" smtClean="0">
              <a:solidFill>
                <a:schemeClr val="tx2"/>
              </a:solidFill>
              <a:latin typeface="Arial" charset="0"/>
            </a:endParaRPr>
          </a:p>
          <a:p>
            <a:pPr algn="r" rtl="1" eaLnBrk="1" hangingPunct="1">
              <a:lnSpc>
                <a:spcPct val="90000"/>
              </a:lnSpc>
              <a:buFontTx/>
              <a:buNone/>
            </a:pPr>
            <a:r>
              <a:rPr lang="fa-IR" sz="2800" smtClean="0">
                <a:latin typeface="Arial" charset="0"/>
              </a:rPr>
              <a:t>لوپوس فعال غير قابل كنترل با در گيرى يك ارگان ماژور</a:t>
            </a:r>
            <a:r>
              <a:rPr lang="en-US" sz="2800" smtClean="0">
                <a:latin typeface="Arial" charset="0"/>
              </a:rPr>
              <a:t>.</a:t>
            </a:r>
          </a:p>
          <a:p>
            <a:pPr algn="r" rtl="1" eaLnBrk="1" hangingPunct="1">
              <a:lnSpc>
                <a:spcPct val="90000"/>
              </a:lnSpc>
              <a:buFontTx/>
              <a:buNone/>
            </a:pPr>
            <a:r>
              <a:rPr lang="fa-IR" sz="2800" smtClean="0">
                <a:latin typeface="Arial" charset="0"/>
              </a:rPr>
              <a:t>واسكوليت ها ، زمانى كه ارگانهاى ماژور درگير باشند</a:t>
            </a:r>
            <a:r>
              <a:rPr lang="en-US" sz="2800" smtClean="0">
                <a:latin typeface="Arial" charset="0"/>
              </a:rPr>
              <a:t>.</a:t>
            </a:r>
          </a:p>
          <a:p>
            <a:pPr algn="r" rtl="1" eaLnBrk="1" hangingPunct="1">
              <a:lnSpc>
                <a:spcPct val="90000"/>
              </a:lnSpc>
              <a:buFontTx/>
              <a:buNone/>
            </a:pPr>
            <a:r>
              <a:rPr lang="en-US" sz="2800" smtClean="0">
                <a:latin typeface="Arial" charset="0"/>
              </a:rPr>
              <a:t> </a:t>
            </a:r>
          </a:p>
          <a:p>
            <a:pPr algn="r" rtl="1" eaLnBrk="1" hangingPunct="1">
              <a:lnSpc>
                <a:spcPct val="90000"/>
              </a:lnSpc>
              <a:buFontTx/>
              <a:buNone/>
            </a:pPr>
            <a:r>
              <a:rPr lang="en-US" sz="2800" smtClean="0">
                <a:latin typeface="Arial" charset="0"/>
              </a:rPr>
              <a:t> </a:t>
            </a:r>
            <a:r>
              <a:rPr lang="fa-IR" sz="2800" smtClean="0">
                <a:solidFill>
                  <a:schemeClr val="tx2"/>
                </a:solidFill>
                <a:latin typeface="Arial" charset="0"/>
              </a:rPr>
              <a:t>جراحى اعصاب</a:t>
            </a:r>
            <a:endParaRPr lang="en-US" sz="2800" smtClean="0">
              <a:solidFill>
                <a:schemeClr val="tx2"/>
              </a:solidFill>
              <a:latin typeface="Arial" charset="0"/>
            </a:endParaRPr>
          </a:p>
          <a:p>
            <a:pPr algn="r" rtl="1" eaLnBrk="1" hangingPunct="1">
              <a:lnSpc>
                <a:spcPct val="90000"/>
              </a:lnSpc>
              <a:buFontTx/>
              <a:buNone/>
            </a:pPr>
            <a:r>
              <a:rPr lang="ar-SA" sz="2800" smtClean="0">
                <a:latin typeface="Arial" charset="0"/>
              </a:rPr>
              <a:t>تمامى توده هاي فضا گير</a:t>
            </a:r>
            <a:r>
              <a:rPr lang="en-US" sz="2800" smtClean="0">
                <a:latin typeface="Arial" charset="0"/>
              </a:rPr>
              <a:t> CNS   </a:t>
            </a:r>
            <a:r>
              <a:rPr lang="ar-SA" sz="2800" smtClean="0">
                <a:latin typeface="Arial" charset="0"/>
              </a:rPr>
              <a:t>با توجه به نوع و محل آن كه شروع درمان در جنين و عدم شروع درمان در مادر باعث خطر جانى گردد</a:t>
            </a:r>
            <a:r>
              <a:rPr lang="en-US" sz="2800" smtClean="0">
                <a:latin typeface="Arial" charset="0"/>
              </a:rPr>
              <a:t>.</a:t>
            </a:r>
          </a:p>
          <a:p>
            <a:pPr algn="r" rtl="1" eaLnBrk="1" hangingPunct="1">
              <a:lnSpc>
                <a:spcPct val="90000"/>
              </a:lnSpc>
              <a:buFontTx/>
              <a:buNone/>
            </a:pPr>
            <a:r>
              <a:rPr lang="en-US" sz="2800" smtClean="0">
                <a:solidFill>
                  <a:schemeClr val="tx2"/>
                </a:solidFill>
                <a:latin typeface="Arial" charset="0"/>
              </a:rPr>
              <a:t> </a:t>
            </a:r>
            <a:r>
              <a:rPr lang="fa-IR" sz="2800" smtClean="0">
                <a:solidFill>
                  <a:schemeClr val="tx2"/>
                </a:solidFill>
                <a:latin typeface="Arial" charset="0"/>
              </a:rPr>
              <a:t>پوست</a:t>
            </a:r>
            <a:endParaRPr lang="en-US" sz="2800" smtClean="0">
              <a:solidFill>
                <a:schemeClr val="tx2"/>
              </a:solidFill>
              <a:latin typeface="Arial" charset="0"/>
            </a:endParaRPr>
          </a:p>
          <a:p>
            <a:pPr algn="r" rtl="1" eaLnBrk="1" hangingPunct="1">
              <a:lnSpc>
                <a:spcPct val="90000"/>
              </a:lnSpc>
              <a:buFontTx/>
              <a:buNone/>
            </a:pPr>
            <a:r>
              <a:rPr lang="ar-SA" sz="2800" smtClean="0">
                <a:latin typeface="Arial" charset="0"/>
              </a:rPr>
              <a:t>پمفيگوس وولگاريس ، پسوريازيس شديد و ژنراليزه و ملانوم نوع پيشرفته كه باعث</a:t>
            </a:r>
            <a:r>
              <a:rPr lang="en-US" sz="2800" smtClean="0">
                <a:latin typeface="Arial" charset="0"/>
              </a:rPr>
              <a:t>  </a:t>
            </a:r>
            <a:r>
              <a:rPr lang="ar-SA" sz="2800" smtClean="0">
                <a:latin typeface="Arial" charset="0"/>
              </a:rPr>
              <a:t>خطر جدى جانى براى </a:t>
            </a:r>
            <a:r>
              <a:rPr lang="ar-SA" smtClean="0">
                <a:cs typeface="B Lotus" pitchFamily="2" charset="-78"/>
              </a:rPr>
              <a:t>مادر شود</a:t>
            </a:r>
            <a:r>
              <a:rPr lang="en-US" smtClean="0">
                <a:cs typeface="B Lotus"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fade">
                                      <p:cBhvr>
                                        <p:cTn id="7" dur="800" decel="100000"/>
                                        <p:tgtEl>
                                          <p:spTgt spid="67586">
                                            <p:txEl>
                                              <p:pRg st="0" end="0"/>
                                            </p:txEl>
                                          </p:spTgt>
                                        </p:tgtEl>
                                      </p:cBhvr>
                                    </p:animEffect>
                                    <p:anim calcmode="lin" valueType="num">
                                      <p:cBhvr>
                                        <p:cTn id="8" dur="800" decel="100000" fill="hold"/>
                                        <p:tgtEl>
                                          <p:spTgt spid="6758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758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758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758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7586">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7586">
                                            <p:txEl>
                                              <p:pRg st="1" end="1"/>
                                            </p:txEl>
                                          </p:spTgt>
                                        </p:tgtEl>
                                        <p:attrNameLst>
                                          <p:attrName>style.visibility</p:attrName>
                                        </p:attrNameLst>
                                      </p:cBhvr>
                                      <p:to>
                                        <p:strVal val="visible"/>
                                      </p:to>
                                    </p:set>
                                    <p:animEffect transition="in" filter="fade">
                                      <p:cBhvr>
                                        <p:cTn id="16" dur="800" decel="100000"/>
                                        <p:tgtEl>
                                          <p:spTgt spid="67586">
                                            <p:txEl>
                                              <p:pRg st="1" end="1"/>
                                            </p:txEl>
                                          </p:spTgt>
                                        </p:tgtEl>
                                      </p:cBhvr>
                                    </p:animEffect>
                                    <p:anim calcmode="lin" valueType="num">
                                      <p:cBhvr>
                                        <p:cTn id="17" dur="800" decel="100000" fill="hold"/>
                                        <p:tgtEl>
                                          <p:spTgt spid="67586">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67586">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67586">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7586">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7586">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7586">
                                            <p:txEl>
                                              <p:pRg st="2" end="2"/>
                                            </p:txEl>
                                          </p:spTgt>
                                        </p:tgtEl>
                                        <p:attrNameLst>
                                          <p:attrName>style.visibility</p:attrName>
                                        </p:attrNameLst>
                                      </p:cBhvr>
                                      <p:to>
                                        <p:strVal val="visible"/>
                                      </p:to>
                                    </p:set>
                                    <p:animEffect transition="in" filter="fade">
                                      <p:cBhvr>
                                        <p:cTn id="25" dur="800" decel="100000"/>
                                        <p:tgtEl>
                                          <p:spTgt spid="67586">
                                            <p:txEl>
                                              <p:pRg st="2" end="2"/>
                                            </p:txEl>
                                          </p:spTgt>
                                        </p:tgtEl>
                                      </p:cBhvr>
                                    </p:animEffect>
                                    <p:anim calcmode="lin" valueType="num">
                                      <p:cBhvr>
                                        <p:cTn id="26" dur="800" decel="100000" fill="hold"/>
                                        <p:tgtEl>
                                          <p:spTgt spid="67586">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67586">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67586">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7586">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7586">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67586">
                                            <p:txEl>
                                              <p:pRg st="3" end="3"/>
                                            </p:txEl>
                                          </p:spTgt>
                                        </p:tgtEl>
                                        <p:attrNameLst>
                                          <p:attrName>style.visibility</p:attrName>
                                        </p:attrNameLst>
                                      </p:cBhvr>
                                      <p:to>
                                        <p:strVal val="visible"/>
                                      </p:to>
                                    </p:set>
                                    <p:animEffect transition="in" filter="fade">
                                      <p:cBhvr>
                                        <p:cTn id="34" dur="800" decel="100000"/>
                                        <p:tgtEl>
                                          <p:spTgt spid="67586">
                                            <p:txEl>
                                              <p:pRg st="3" end="3"/>
                                            </p:txEl>
                                          </p:spTgt>
                                        </p:tgtEl>
                                      </p:cBhvr>
                                    </p:animEffect>
                                    <p:anim calcmode="lin" valueType="num">
                                      <p:cBhvr>
                                        <p:cTn id="35" dur="800" decel="100000" fill="hold"/>
                                        <p:tgtEl>
                                          <p:spTgt spid="67586">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67586">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67586">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67586">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67586">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67586">
                                            <p:txEl>
                                              <p:pRg st="4" end="4"/>
                                            </p:txEl>
                                          </p:spTgt>
                                        </p:tgtEl>
                                        <p:attrNameLst>
                                          <p:attrName>style.visibility</p:attrName>
                                        </p:attrNameLst>
                                      </p:cBhvr>
                                      <p:to>
                                        <p:strVal val="visible"/>
                                      </p:to>
                                    </p:set>
                                    <p:animEffect transition="in" filter="fade">
                                      <p:cBhvr>
                                        <p:cTn id="44" dur="800" decel="100000"/>
                                        <p:tgtEl>
                                          <p:spTgt spid="67586">
                                            <p:txEl>
                                              <p:pRg st="4" end="4"/>
                                            </p:txEl>
                                          </p:spTgt>
                                        </p:tgtEl>
                                      </p:cBhvr>
                                    </p:animEffect>
                                    <p:anim calcmode="lin" valueType="num">
                                      <p:cBhvr>
                                        <p:cTn id="45" dur="800" decel="100000" fill="hold"/>
                                        <p:tgtEl>
                                          <p:spTgt spid="67586">
                                            <p:txEl>
                                              <p:pRg st="4" end="4"/>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67586">
                                            <p:txEl>
                                              <p:pRg st="4" end="4"/>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67586">
                                            <p:txEl>
                                              <p:pRg st="4" end="4"/>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67586">
                                            <p:txEl>
                                              <p:pRg st="4" end="4"/>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67586">
                                            <p:txEl>
                                              <p:pRg st="4" end="4"/>
                                            </p:txEl>
                                          </p:spTgt>
                                        </p:tgtEl>
                                        <p:attrNameLst>
                                          <p:attrName>ppt_y</p:attrName>
                                        </p:attrNameLst>
                                      </p:cBhvr>
                                      <p:tavLst>
                                        <p:tav tm="0">
                                          <p:val>
                                            <p:strVal val="#ppt_y+0.1"/>
                                          </p:val>
                                        </p:tav>
                                        <p:tav tm="100000">
                                          <p:val>
                                            <p:strVal val="#ppt_y"/>
                                          </p:val>
                                        </p:tav>
                                      </p:tavLst>
                                    </p:anim>
                                  </p:childTnLst>
                                </p:cTn>
                              </p:par>
                            </p:childTnLst>
                          </p:cTn>
                        </p:par>
                        <p:par>
                          <p:cTn id="50" fill="hold">
                            <p:stCondLst>
                              <p:cond delay="1000"/>
                            </p:stCondLst>
                            <p:childTnLst>
                              <p:par>
                                <p:cTn id="51" presetID="30" presetClass="entr" presetSubtype="0" fill="hold" grpId="0" nodeType="afterEffect">
                                  <p:stCondLst>
                                    <p:cond delay="0"/>
                                  </p:stCondLst>
                                  <p:childTnLst>
                                    <p:set>
                                      <p:cBhvr>
                                        <p:cTn id="52" dur="1" fill="hold">
                                          <p:stCondLst>
                                            <p:cond delay="0"/>
                                          </p:stCondLst>
                                        </p:cTn>
                                        <p:tgtEl>
                                          <p:spTgt spid="67586">
                                            <p:txEl>
                                              <p:pRg st="5" end="5"/>
                                            </p:txEl>
                                          </p:spTgt>
                                        </p:tgtEl>
                                        <p:attrNameLst>
                                          <p:attrName>style.visibility</p:attrName>
                                        </p:attrNameLst>
                                      </p:cBhvr>
                                      <p:to>
                                        <p:strVal val="visible"/>
                                      </p:to>
                                    </p:set>
                                    <p:animEffect transition="in" filter="fade">
                                      <p:cBhvr>
                                        <p:cTn id="53" dur="800" decel="100000"/>
                                        <p:tgtEl>
                                          <p:spTgt spid="67586">
                                            <p:txEl>
                                              <p:pRg st="5" end="5"/>
                                            </p:txEl>
                                          </p:spTgt>
                                        </p:tgtEl>
                                      </p:cBhvr>
                                    </p:animEffect>
                                    <p:anim calcmode="lin" valueType="num">
                                      <p:cBhvr>
                                        <p:cTn id="54" dur="800" decel="100000" fill="hold"/>
                                        <p:tgtEl>
                                          <p:spTgt spid="67586">
                                            <p:txEl>
                                              <p:pRg st="5" end="5"/>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67586">
                                            <p:txEl>
                                              <p:pRg st="5" end="5"/>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67586">
                                            <p:txEl>
                                              <p:pRg st="5" end="5"/>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67586">
                                            <p:txEl>
                                              <p:pRg st="5" end="5"/>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67586">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grpId="0" nodeType="clickEffect">
                                  <p:stCondLst>
                                    <p:cond delay="0"/>
                                  </p:stCondLst>
                                  <p:childTnLst>
                                    <p:set>
                                      <p:cBhvr>
                                        <p:cTn id="62" dur="1" fill="hold">
                                          <p:stCondLst>
                                            <p:cond delay="0"/>
                                          </p:stCondLst>
                                        </p:cTn>
                                        <p:tgtEl>
                                          <p:spTgt spid="67586">
                                            <p:txEl>
                                              <p:pRg st="6" end="6"/>
                                            </p:txEl>
                                          </p:spTgt>
                                        </p:tgtEl>
                                        <p:attrNameLst>
                                          <p:attrName>style.visibility</p:attrName>
                                        </p:attrNameLst>
                                      </p:cBhvr>
                                      <p:to>
                                        <p:strVal val="visible"/>
                                      </p:to>
                                    </p:set>
                                    <p:animEffect transition="in" filter="fade">
                                      <p:cBhvr>
                                        <p:cTn id="63" dur="800" decel="100000"/>
                                        <p:tgtEl>
                                          <p:spTgt spid="67586">
                                            <p:txEl>
                                              <p:pRg st="6" end="6"/>
                                            </p:txEl>
                                          </p:spTgt>
                                        </p:tgtEl>
                                      </p:cBhvr>
                                    </p:animEffect>
                                    <p:anim calcmode="lin" valueType="num">
                                      <p:cBhvr>
                                        <p:cTn id="64" dur="800" decel="100000" fill="hold"/>
                                        <p:tgtEl>
                                          <p:spTgt spid="67586">
                                            <p:txEl>
                                              <p:pRg st="6" end="6"/>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67586">
                                            <p:txEl>
                                              <p:pRg st="6" end="6"/>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67586">
                                            <p:txEl>
                                              <p:pRg st="6" end="6"/>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67586">
                                            <p:txEl>
                                              <p:pRg st="6" end="6"/>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67586">
                                            <p:txEl>
                                              <p:pRg st="6" end="6"/>
                                            </p:txEl>
                                          </p:spTgt>
                                        </p:tgtEl>
                                        <p:attrNameLst>
                                          <p:attrName>ppt_y</p:attrName>
                                        </p:attrNameLst>
                                      </p:cBhvr>
                                      <p:tavLst>
                                        <p:tav tm="0">
                                          <p:val>
                                            <p:strVal val="#ppt_y+0.1"/>
                                          </p:val>
                                        </p:tav>
                                        <p:tav tm="100000">
                                          <p:val>
                                            <p:strVal val="#ppt_y"/>
                                          </p:val>
                                        </p:tav>
                                      </p:tavLst>
                                    </p:anim>
                                  </p:childTnLst>
                                </p:cTn>
                              </p:par>
                            </p:childTnLst>
                          </p:cTn>
                        </p:par>
                        <p:par>
                          <p:cTn id="69" fill="hold">
                            <p:stCondLst>
                              <p:cond delay="1000"/>
                            </p:stCondLst>
                            <p:childTnLst>
                              <p:par>
                                <p:cTn id="70" presetID="30" presetClass="entr" presetSubtype="0" fill="hold" grpId="0" nodeType="afterEffect">
                                  <p:stCondLst>
                                    <p:cond delay="0"/>
                                  </p:stCondLst>
                                  <p:childTnLst>
                                    <p:set>
                                      <p:cBhvr>
                                        <p:cTn id="71" dur="1" fill="hold">
                                          <p:stCondLst>
                                            <p:cond delay="0"/>
                                          </p:stCondLst>
                                        </p:cTn>
                                        <p:tgtEl>
                                          <p:spTgt spid="67586">
                                            <p:txEl>
                                              <p:pRg st="7" end="7"/>
                                            </p:txEl>
                                          </p:spTgt>
                                        </p:tgtEl>
                                        <p:attrNameLst>
                                          <p:attrName>style.visibility</p:attrName>
                                        </p:attrNameLst>
                                      </p:cBhvr>
                                      <p:to>
                                        <p:strVal val="visible"/>
                                      </p:to>
                                    </p:set>
                                    <p:animEffect transition="in" filter="fade">
                                      <p:cBhvr>
                                        <p:cTn id="72" dur="800" decel="100000"/>
                                        <p:tgtEl>
                                          <p:spTgt spid="67586">
                                            <p:txEl>
                                              <p:pRg st="7" end="7"/>
                                            </p:txEl>
                                          </p:spTgt>
                                        </p:tgtEl>
                                      </p:cBhvr>
                                    </p:animEffect>
                                    <p:anim calcmode="lin" valueType="num">
                                      <p:cBhvr>
                                        <p:cTn id="73" dur="800" decel="100000" fill="hold"/>
                                        <p:tgtEl>
                                          <p:spTgt spid="67586">
                                            <p:txEl>
                                              <p:pRg st="7" end="7"/>
                                            </p:txEl>
                                          </p:spTgt>
                                        </p:tgtEl>
                                        <p:attrNameLst>
                                          <p:attrName>style.rotation</p:attrName>
                                        </p:attrNameLst>
                                      </p:cBhvr>
                                      <p:tavLst>
                                        <p:tav tm="0">
                                          <p:val>
                                            <p:fltVal val="-90"/>
                                          </p:val>
                                        </p:tav>
                                        <p:tav tm="100000">
                                          <p:val>
                                            <p:fltVal val="0"/>
                                          </p:val>
                                        </p:tav>
                                      </p:tavLst>
                                    </p:anim>
                                    <p:anim calcmode="lin" valueType="num">
                                      <p:cBhvr>
                                        <p:cTn id="74" dur="800" decel="100000" fill="hold"/>
                                        <p:tgtEl>
                                          <p:spTgt spid="67586">
                                            <p:txEl>
                                              <p:pRg st="7" end="7"/>
                                            </p:txEl>
                                          </p:spTgt>
                                        </p:tgtEl>
                                        <p:attrNameLst>
                                          <p:attrName>ppt_x</p:attrName>
                                        </p:attrNameLst>
                                      </p:cBhvr>
                                      <p:tavLst>
                                        <p:tav tm="0">
                                          <p:val>
                                            <p:strVal val="#ppt_x+0.4"/>
                                          </p:val>
                                        </p:tav>
                                        <p:tav tm="100000">
                                          <p:val>
                                            <p:strVal val="#ppt_x-0.05"/>
                                          </p:val>
                                        </p:tav>
                                      </p:tavLst>
                                    </p:anim>
                                    <p:anim calcmode="lin" valueType="num">
                                      <p:cBhvr>
                                        <p:cTn id="75" dur="800" decel="100000" fill="hold"/>
                                        <p:tgtEl>
                                          <p:spTgt spid="67586">
                                            <p:txEl>
                                              <p:pRg st="7" end="7"/>
                                            </p:txEl>
                                          </p:spTgt>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67586">
                                            <p:txEl>
                                              <p:pRg st="7" end="7"/>
                                            </p:txEl>
                                          </p:spTgt>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67586">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250825" y="620713"/>
            <a:ext cx="7634288" cy="5903912"/>
          </a:xfrm>
        </p:spPr>
        <p:txBody>
          <a:bodyPr/>
          <a:lstStyle/>
          <a:p>
            <a:pPr algn="r" rtl="1" eaLnBrk="1" hangingPunct="1">
              <a:buFontTx/>
              <a:buNone/>
            </a:pPr>
            <a:r>
              <a:rPr lang="fa-IR" sz="4400" smtClean="0">
                <a:solidFill>
                  <a:schemeClr val="tx2"/>
                </a:solidFill>
                <a:latin typeface="Arial" charset="0"/>
              </a:rPr>
              <a:t>نورولوژى</a:t>
            </a:r>
            <a:endParaRPr lang="en-US" sz="4400" smtClean="0">
              <a:solidFill>
                <a:schemeClr val="tx2"/>
              </a:solidFill>
              <a:latin typeface="Arial" charset="0"/>
            </a:endParaRPr>
          </a:p>
          <a:p>
            <a:pPr algn="r" rtl="1" eaLnBrk="1" hangingPunct="1">
              <a:buFontTx/>
              <a:buNone/>
            </a:pPr>
            <a:r>
              <a:rPr lang="fa-IR" smtClean="0">
                <a:latin typeface="Arial" charset="0"/>
              </a:rPr>
              <a:t>اپى لپسى هايى كه على رغم درمان چند دارويى مقاوم به درمان باشد</a:t>
            </a:r>
            <a:r>
              <a:rPr lang="en-US" smtClean="0">
                <a:latin typeface="Arial" charset="0"/>
              </a:rPr>
              <a:t>.</a:t>
            </a:r>
          </a:p>
          <a:p>
            <a:pPr algn="r" rtl="1" eaLnBrk="1" hangingPunct="1">
              <a:buFontTx/>
              <a:buNone/>
            </a:pPr>
            <a:r>
              <a:rPr lang="fa-IR" smtClean="0">
                <a:latin typeface="Arial" charset="0"/>
              </a:rPr>
              <a:t>ام اس هايى كه بيمار ، ناتوان و از كارافتاده شده باشد</a:t>
            </a:r>
            <a:r>
              <a:rPr lang="en-US" smtClean="0">
                <a:latin typeface="Arial" charset="0"/>
              </a:rPr>
              <a:t>.</a:t>
            </a:r>
          </a:p>
          <a:p>
            <a:pPr algn="r" rtl="1" eaLnBrk="1" hangingPunct="1">
              <a:buFontTx/>
              <a:buNone/>
            </a:pPr>
            <a:r>
              <a:rPr lang="fa-IR" smtClean="0">
                <a:latin typeface="Arial" charset="0"/>
              </a:rPr>
              <a:t>مياستنى گراو در مراحل پيشرفته ، به شرط اينكه خطر جانى براى مادر داشته باشد</a:t>
            </a:r>
            <a:r>
              <a:rPr lang="en-US" smtClean="0">
                <a:latin typeface="Arial" charset="0"/>
              </a:rPr>
              <a:t>.</a:t>
            </a:r>
          </a:p>
          <a:p>
            <a:pPr algn="r" rtl="1" eaLnBrk="1" hangingPunct="1">
              <a:buFontTx/>
              <a:buNone/>
            </a:pPr>
            <a:r>
              <a:rPr lang="fa-IR" smtClean="0">
                <a:latin typeface="Arial" charset="0"/>
              </a:rPr>
              <a:t>انواعى از بيمارى هاى</a:t>
            </a:r>
            <a:r>
              <a:rPr lang="en-US" smtClean="0">
                <a:latin typeface="Arial" charset="0"/>
              </a:rPr>
              <a:t>  </a:t>
            </a:r>
            <a:r>
              <a:rPr lang="fa-IR" smtClean="0">
                <a:latin typeface="Arial" charset="0"/>
              </a:rPr>
              <a:t>موتور نورون مثل</a:t>
            </a:r>
            <a:r>
              <a:rPr lang="en-US" smtClean="0">
                <a:latin typeface="Arial" charset="0"/>
              </a:rPr>
              <a:t>ALS  </a:t>
            </a:r>
            <a:r>
              <a:rPr lang="ar-SA" smtClean="0">
                <a:latin typeface="Arial" charset="0"/>
              </a:rPr>
              <a:t>كه با باردارى تشديد يابد و براى</a:t>
            </a:r>
            <a:r>
              <a:rPr lang="en-US" smtClean="0">
                <a:latin typeface="Arial" charset="0"/>
              </a:rPr>
              <a:t>  </a:t>
            </a:r>
            <a:r>
              <a:rPr lang="ar-SA" smtClean="0">
                <a:latin typeface="Arial" charset="0"/>
              </a:rPr>
              <a:t>مادر خطر جدى جانى داشته باشد</a:t>
            </a:r>
            <a:r>
              <a:rPr lang="en-US" b="1" smtClean="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animEffect transition="in" filter="fade">
                                      <p:cBhvr>
                                        <p:cTn id="7" dur="800" decel="100000"/>
                                        <p:tgtEl>
                                          <p:spTgt spid="68610">
                                            <p:txEl>
                                              <p:pRg st="0" end="0"/>
                                            </p:txEl>
                                          </p:spTgt>
                                        </p:tgtEl>
                                      </p:cBhvr>
                                    </p:animEffect>
                                    <p:anim calcmode="lin" valueType="num">
                                      <p:cBhvr>
                                        <p:cTn id="8" dur="800" decel="100000" fill="hold"/>
                                        <p:tgtEl>
                                          <p:spTgt spid="6861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861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861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861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8610">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8610">
                                            <p:txEl>
                                              <p:pRg st="1" end="1"/>
                                            </p:txEl>
                                          </p:spTgt>
                                        </p:tgtEl>
                                        <p:attrNameLst>
                                          <p:attrName>style.visibility</p:attrName>
                                        </p:attrNameLst>
                                      </p:cBhvr>
                                      <p:to>
                                        <p:strVal val="visible"/>
                                      </p:to>
                                    </p:set>
                                    <p:animEffect transition="in" filter="fade">
                                      <p:cBhvr>
                                        <p:cTn id="16" dur="800" decel="100000"/>
                                        <p:tgtEl>
                                          <p:spTgt spid="68610">
                                            <p:txEl>
                                              <p:pRg st="1" end="1"/>
                                            </p:txEl>
                                          </p:spTgt>
                                        </p:tgtEl>
                                      </p:cBhvr>
                                    </p:animEffect>
                                    <p:anim calcmode="lin" valueType="num">
                                      <p:cBhvr>
                                        <p:cTn id="17" dur="800" decel="100000" fill="hold"/>
                                        <p:tgtEl>
                                          <p:spTgt spid="68610">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68610">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68610">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8610">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8610">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8610">
                                            <p:txEl>
                                              <p:pRg st="2" end="2"/>
                                            </p:txEl>
                                          </p:spTgt>
                                        </p:tgtEl>
                                        <p:attrNameLst>
                                          <p:attrName>style.visibility</p:attrName>
                                        </p:attrNameLst>
                                      </p:cBhvr>
                                      <p:to>
                                        <p:strVal val="visible"/>
                                      </p:to>
                                    </p:set>
                                    <p:animEffect transition="in" filter="fade">
                                      <p:cBhvr>
                                        <p:cTn id="25" dur="800" decel="100000"/>
                                        <p:tgtEl>
                                          <p:spTgt spid="68610">
                                            <p:txEl>
                                              <p:pRg st="2" end="2"/>
                                            </p:txEl>
                                          </p:spTgt>
                                        </p:tgtEl>
                                      </p:cBhvr>
                                    </p:animEffect>
                                    <p:anim calcmode="lin" valueType="num">
                                      <p:cBhvr>
                                        <p:cTn id="26" dur="800" decel="100000" fill="hold"/>
                                        <p:tgtEl>
                                          <p:spTgt spid="68610">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68610">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68610">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8610">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8610">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68610">
                                            <p:txEl>
                                              <p:pRg st="3" end="3"/>
                                            </p:txEl>
                                          </p:spTgt>
                                        </p:tgtEl>
                                        <p:attrNameLst>
                                          <p:attrName>style.visibility</p:attrName>
                                        </p:attrNameLst>
                                      </p:cBhvr>
                                      <p:to>
                                        <p:strVal val="visible"/>
                                      </p:to>
                                    </p:set>
                                    <p:animEffect transition="in" filter="fade">
                                      <p:cBhvr>
                                        <p:cTn id="34" dur="800" decel="100000"/>
                                        <p:tgtEl>
                                          <p:spTgt spid="68610">
                                            <p:txEl>
                                              <p:pRg st="3" end="3"/>
                                            </p:txEl>
                                          </p:spTgt>
                                        </p:tgtEl>
                                      </p:cBhvr>
                                    </p:animEffect>
                                    <p:anim calcmode="lin" valueType="num">
                                      <p:cBhvr>
                                        <p:cTn id="35" dur="800" decel="100000" fill="hold"/>
                                        <p:tgtEl>
                                          <p:spTgt spid="68610">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68610">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68610">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68610">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68610">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68610">
                                            <p:txEl>
                                              <p:pRg st="4" end="4"/>
                                            </p:txEl>
                                          </p:spTgt>
                                        </p:tgtEl>
                                        <p:attrNameLst>
                                          <p:attrName>style.visibility</p:attrName>
                                        </p:attrNameLst>
                                      </p:cBhvr>
                                      <p:to>
                                        <p:strVal val="visible"/>
                                      </p:to>
                                    </p:set>
                                    <p:animEffect transition="in" filter="fade">
                                      <p:cBhvr>
                                        <p:cTn id="43" dur="800" decel="100000"/>
                                        <p:tgtEl>
                                          <p:spTgt spid="68610">
                                            <p:txEl>
                                              <p:pRg st="4" end="4"/>
                                            </p:txEl>
                                          </p:spTgt>
                                        </p:tgtEl>
                                      </p:cBhvr>
                                    </p:animEffect>
                                    <p:anim calcmode="lin" valueType="num">
                                      <p:cBhvr>
                                        <p:cTn id="44" dur="800" decel="100000" fill="hold"/>
                                        <p:tgtEl>
                                          <p:spTgt spid="68610">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68610">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68610">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68610">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68610">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198" name="Group 38"/>
          <p:cNvGraphicFramePr>
            <a:graphicFrameLocks noGrp="1"/>
          </p:cNvGraphicFramePr>
          <p:nvPr/>
        </p:nvGraphicFramePr>
        <p:xfrm>
          <a:off x="539750" y="404813"/>
          <a:ext cx="8064500" cy="5616448"/>
        </p:xfrm>
        <a:graphic>
          <a:graphicData uri="http://schemas.openxmlformats.org/drawingml/2006/table">
            <a:tbl>
              <a:tblPr rtl="1"/>
              <a:tblGrid>
                <a:gridCol w="1008062"/>
                <a:gridCol w="7056438"/>
              </a:tblGrid>
              <a:tr h="508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ردیف</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فهرست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استئوژنزیس ایمپرفکتا مادرزادی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Osteogenesis imperfecta congenital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دیسپلازی استخوانی- غضروفی کشنده یا استیپل اپی فیزیال</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Osteochondrodysplasia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بیماری استئوپتروزیس انفانتیل (فرم بدخیم)</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(Malignant form) Osteogenesis infantile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آژنری دو طرفه کلیه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Bilateral renal agenesis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کلیه پلی سیستیک نوع مغلوب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Polycystic Kidney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6</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دیسپلازی مولتی سیستیک کلیه ها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Multicystic dysplastic kidneys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7</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سندرم پوتر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Potter's Syndrome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rtl="1" eaLnBrk="1" hangingPunct="1">
              <a:defRPr/>
            </a:pPr>
            <a:r>
              <a:rPr lang="fa-IR" smtClean="0"/>
              <a:t>قانون سقط درمانی(مصوب 1384)</a:t>
            </a:r>
            <a:endParaRPr lang="en-US" smtClean="0"/>
          </a:p>
        </p:txBody>
      </p:sp>
      <p:sp>
        <p:nvSpPr>
          <p:cNvPr id="178179" name="Rectangle 3"/>
          <p:cNvSpPr>
            <a:spLocks noGrp="1" noChangeArrowheads="1"/>
          </p:cNvSpPr>
          <p:nvPr>
            <p:ph type="body" idx="1"/>
          </p:nvPr>
        </p:nvSpPr>
        <p:spPr/>
        <p:txBody>
          <a:bodyPr/>
          <a:lstStyle/>
          <a:p>
            <a:pPr algn="r" rtl="1" eaLnBrk="1" hangingPunct="1">
              <a:defRPr/>
            </a:pPr>
            <a:r>
              <a:rPr lang="fa-IR" smtClean="0"/>
              <a:t>   سقط درمانی با تشخيص سه پزشك متخصص و تاييد   پزشكی قانونی مبنی بر بيماری جنين كه به علت عقب افتادگی يا ناقص الخلقه بودن موجب حرج مادر است ويا بيماری مادر كه با تهديد جانی مادر توام باشد قبل از ولوج روح (چهارماه) با رضايت زن مجاز می باشد و مجازات و مسئوليتی متوجه پزشك مباشر نخواهد بود.</a:t>
            </a:r>
          </a:p>
          <a:p>
            <a:pPr algn="r" rtl="1" eaLnBrk="1" hangingPunct="1">
              <a:buFont typeface="Wingdings" pitchFamily="2" charset="2"/>
              <a:buNone/>
              <a:defRPr/>
            </a:pPr>
            <a:r>
              <a:rPr lang="fa-IR" smtClean="0"/>
              <a:t>    متخلفين از اجرای مفاد اين قانون به مجازاتهای مقرر در قانون مجازات اسلامی محكوم خواهند شد.</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1231" name="Group 47"/>
          <p:cNvGraphicFramePr>
            <a:graphicFrameLocks noGrp="1"/>
          </p:cNvGraphicFramePr>
          <p:nvPr/>
        </p:nvGraphicFramePr>
        <p:xfrm>
          <a:off x="539750" y="333375"/>
          <a:ext cx="8064500" cy="6224016"/>
        </p:xfrm>
        <a:graphic>
          <a:graphicData uri="http://schemas.openxmlformats.org/drawingml/2006/table">
            <a:tbl>
              <a:tblPr rtl="1"/>
              <a:tblGrid>
                <a:gridCol w="1008062"/>
                <a:gridCol w="7056438"/>
              </a:tblGrid>
              <a:tr h="508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ردیف</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فهرست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8</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سندروم نفروتیک مادرزادی به شرط ایجاد هیدروپس</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Congenital nephritic syndrome &amp; Hydrops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9</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اختلال کروموزومی که موجب ضایعات پیشرفته و به ویژه گرفتاری                    مغز و کلیه گردد (مانند سندروم واکترل)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(VACTERL  Syndrome)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هیدرونفروز شدید دو طرفه کلیه ها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Severe bilateral hydronephrosis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آلفاتالاسمی (به شکل هیدروپس فتالیس)</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Alpha Thalassaemia and fetal hydrops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اختلال ترومبوتیک مثل کمبود پروتیئن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C</a:t>
                      </a: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(هموزیگوت) و فاکتور 5 لیدن (هموزیگوت)</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Thrombotic disorders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تریزومی 13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Trisomy 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تریزومی 18</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Trisomy 18                                        </a:t>
                      </a: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41" name="Group 33"/>
          <p:cNvGraphicFramePr>
            <a:graphicFrameLocks noGrp="1"/>
          </p:cNvGraphicFramePr>
          <p:nvPr/>
        </p:nvGraphicFramePr>
        <p:xfrm>
          <a:off x="539750" y="715963"/>
          <a:ext cx="8064500" cy="5246626"/>
        </p:xfrm>
        <a:graphic>
          <a:graphicData uri="http://schemas.openxmlformats.org/drawingml/2006/table">
            <a:tbl>
              <a:tblPr rtl="1"/>
              <a:tblGrid>
                <a:gridCol w="863600"/>
                <a:gridCol w="7200900"/>
              </a:tblGrid>
              <a:tr h="5540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ردیف</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فهرست</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15</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تریزومی                                                  3/8/16</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16</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آنانسفالی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Anencephaly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17</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هیدروپس فتالیس با هر مکانیسم</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Foetal hydrops with any etiology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18</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سندروم فریاد گربه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Cat's cry syndrome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19</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هولوپروزنسفالی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Holoprosencephaly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سیرنگومیلیا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Syringomyelia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21</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كرانیوشی سیس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Cranioschisis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3268" name="Group 36"/>
          <p:cNvGraphicFramePr>
            <a:graphicFrameLocks noGrp="1"/>
          </p:cNvGraphicFramePr>
          <p:nvPr/>
        </p:nvGraphicFramePr>
        <p:xfrm>
          <a:off x="539750" y="765175"/>
          <a:ext cx="8064500" cy="5406011"/>
        </p:xfrm>
        <a:graphic>
          <a:graphicData uri="http://schemas.openxmlformats.org/drawingml/2006/table">
            <a:tbl>
              <a:tblPr rtl="1"/>
              <a:tblGrid>
                <a:gridCol w="792162"/>
                <a:gridCol w="7272338"/>
              </a:tblGrid>
              <a:tr h="5540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ردیف</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فهرست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مننگوانسفالوسل ، مننگوهیدروانسفالوسل</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Meningoencephalocele , Meningohydroencephalocele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دیسپلازی تاناتوفوریک یا کوتولگی کشنده نوزادی</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Thanatophoric dysplasia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سیکلوپیا همراه با هولوپروزنسفالی</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Cyclopia with holoprosencephaly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ایکتیوزیس مادرزادی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Ichthyosis congenital neonatorum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26</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شیزنسفالی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Schizencephaly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27</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اگزانسفالی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Exencephalia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28</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تالاسمی ماژور</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Lotus" pitchFamily="2" charset="-78"/>
                        </a:rPr>
                        <a:t> Beta Thalassaemia Major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152400"/>
            <a:ext cx="6870700" cy="1260475"/>
          </a:xfrm>
        </p:spPr>
        <p:txBody>
          <a:bodyPr/>
          <a:lstStyle/>
          <a:p>
            <a:pPr algn="r" rtl="1" eaLnBrk="1" hangingPunct="1"/>
            <a:r>
              <a:rPr lang="fa-IR" b="1" smtClean="0">
                <a:solidFill>
                  <a:srgbClr val="4536B0"/>
                </a:solidFill>
                <a:latin typeface="Arial" charset="0"/>
              </a:rPr>
              <a:t>قانون مجازات اسلامی</a:t>
            </a:r>
            <a:endParaRPr lang="en-US" b="1" smtClean="0">
              <a:solidFill>
                <a:srgbClr val="4536B0"/>
              </a:solidFill>
              <a:latin typeface="Arial" charset="0"/>
            </a:endParaRPr>
          </a:p>
        </p:txBody>
      </p:sp>
      <p:sp>
        <p:nvSpPr>
          <p:cNvPr id="73731" name="Rectangle 3"/>
          <p:cNvSpPr>
            <a:spLocks noGrp="1" noChangeArrowheads="1"/>
          </p:cNvSpPr>
          <p:nvPr>
            <p:ph type="body" idx="1"/>
          </p:nvPr>
        </p:nvSpPr>
        <p:spPr>
          <a:xfrm>
            <a:off x="827088" y="2276475"/>
            <a:ext cx="6840537" cy="4248150"/>
          </a:xfrm>
        </p:spPr>
        <p:txBody>
          <a:bodyPr/>
          <a:lstStyle/>
          <a:p>
            <a:pPr marL="609600" indent="-609600" algn="r" rtl="1" eaLnBrk="1" hangingPunct="1">
              <a:buFontTx/>
              <a:buNone/>
            </a:pPr>
            <a:r>
              <a:rPr lang="fa-IR" smtClean="0">
                <a:latin typeface="Arial" charset="0"/>
              </a:rPr>
              <a:t>ماده 622 – هرکس عالماً عامداً به واسطه ضرب یا اذیت وآزار زن حامله ، موجب سقط جنین وی شود علاوه بر پرداخت دیه یا قصاص حسب مورد به حبس از یک تا سه سال محکوم خواهد شد</a:t>
            </a:r>
            <a:endParaRPr lang="en-US" b="1" smtClean="0">
              <a:latin typeface="Arial" charset="0"/>
            </a:endParaRPr>
          </a:p>
          <a:p>
            <a:pPr marL="609600" indent="-609600" algn="r" rtl="1" eaLnBrk="1" hangingPunct="1">
              <a:buFontTx/>
              <a:buNone/>
            </a:pPr>
            <a:endParaRPr lang="en-US" smtClean="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blinds(horizontal)">
                                      <p:cBhvr>
                                        <p:cTn id="7" dur="5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checkerboard(across)">
                                      <p:cBhvr>
                                        <p:cTn id="12" dur="5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685800" y="1196975"/>
            <a:ext cx="7342188" cy="4289425"/>
          </a:xfrm>
        </p:spPr>
        <p:txBody>
          <a:bodyPr/>
          <a:lstStyle/>
          <a:p>
            <a:pPr algn="r" rtl="1" eaLnBrk="1" hangingPunct="1">
              <a:lnSpc>
                <a:spcPct val="90000"/>
              </a:lnSpc>
              <a:buFontTx/>
              <a:buNone/>
            </a:pPr>
            <a:r>
              <a:rPr lang="fa-IR" smtClean="0">
                <a:latin typeface="Arial" charset="0"/>
              </a:rPr>
              <a:t>ماده 623 – هرکس به واسطه دادن ادویه یا وسایل دیگری موجب سقط جنین زن گردد به شش ماه تا یک سال حبس محکوم می شود و اگر عالماً وعامداً زن حامله ای را دلالت به استعمال ادویه یا وسایل دیگری نماید که جنین وی سقط گردد به حبس از سه تا شش ماه محکوم خواهد شد مگر این که ثابت شود این اقدام برای حفظ حیات مادر می باشد و در هر مورد حکم به پرداخت دیه مطابق مربوط داده خواهد شد</a:t>
            </a:r>
            <a:endParaRPr lang="en-US" smtClean="0">
              <a:latin typeface="Arial" charset="0"/>
            </a:endParaRPr>
          </a:p>
          <a:p>
            <a:pPr algn="r" rtl="1" eaLnBrk="1" hangingPunct="1">
              <a:lnSpc>
                <a:spcPct val="90000"/>
              </a:lnSpc>
              <a:buFontTx/>
              <a:buNone/>
            </a:pPr>
            <a:endParaRPr lang="en-US" smtClean="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checkerboard(across)">
                                      <p:cBhvr>
                                        <p:cTn id="7"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685800" y="1125538"/>
            <a:ext cx="7342188" cy="4360862"/>
          </a:xfrm>
        </p:spPr>
        <p:txBody>
          <a:bodyPr/>
          <a:lstStyle/>
          <a:p>
            <a:pPr algn="r" rtl="1" eaLnBrk="1" hangingPunct="1">
              <a:buFontTx/>
              <a:buNone/>
            </a:pPr>
            <a:r>
              <a:rPr lang="fa-IR" smtClean="0">
                <a:latin typeface="Arial" charset="0"/>
              </a:rPr>
              <a:t>ماده 624 – اگر طبیب یا ماما یا داروفروش و اشخاصی که به عنوان طبابت</a:t>
            </a:r>
            <a:r>
              <a:rPr lang="en-US" smtClean="0">
                <a:latin typeface="Arial" charset="0"/>
              </a:rPr>
              <a:t> </a:t>
            </a:r>
            <a:r>
              <a:rPr lang="fa-IR" smtClean="0">
                <a:latin typeface="Arial" charset="0"/>
              </a:rPr>
              <a:t>یا مامایی یا جراحی یا داروفروشی اقدام می کنند وسایل سقط جنین فراهم سازند و یا مباشرت به اسقاط جنین نمایند به حبس از دو تا پنج سال محکوم</a:t>
            </a:r>
            <a:r>
              <a:rPr lang="en-US" smtClean="0">
                <a:latin typeface="Arial" charset="0"/>
              </a:rPr>
              <a:t> </a:t>
            </a:r>
            <a:r>
              <a:rPr lang="fa-IR" smtClean="0">
                <a:latin typeface="Arial" charset="0"/>
              </a:rPr>
              <a:t>خواهند شد و حکم به پرداخت دیه مطابق مقررات مربوط صورت خواهد</a:t>
            </a:r>
            <a:r>
              <a:rPr lang="en-US" smtClean="0">
                <a:latin typeface="Arial" charset="0"/>
              </a:rPr>
              <a:t> </a:t>
            </a:r>
            <a:r>
              <a:rPr lang="fa-IR" smtClean="0">
                <a:latin typeface="Arial" charset="0"/>
              </a:rPr>
              <a:t>پذیرفت</a:t>
            </a:r>
            <a:endParaRPr lang="en-US" smtClean="0">
              <a:latin typeface="Arial" charset="0"/>
            </a:endParaRPr>
          </a:p>
          <a:p>
            <a:pPr algn="r" rtl="1" eaLnBrk="1" hangingPunct="1">
              <a:buFontTx/>
              <a:buNone/>
            </a:pPr>
            <a:endParaRPr lang="en-US" smtClean="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checkerboard(across)">
                                      <p:cBhvr>
                                        <p:cTn id="7" dur="500"/>
                                        <p:tgtEl>
                                          <p:spTgt spid="75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152400"/>
            <a:ext cx="6870700" cy="1189038"/>
          </a:xfrm>
        </p:spPr>
        <p:txBody>
          <a:bodyPr/>
          <a:lstStyle/>
          <a:p>
            <a:pPr algn="r" rtl="1" eaLnBrk="1" hangingPunct="1"/>
            <a:r>
              <a:rPr lang="fa-IR" sz="4800" b="1" u="sng" smtClean="0">
                <a:solidFill>
                  <a:srgbClr val="4536B0"/>
                </a:solidFill>
                <a:latin typeface="Arial" charset="0"/>
              </a:rPr>
              <a:t>ديه سقط جنين</a:t>
            </a:r>
            <a:endParaRPr lang="en-US" sz="4800" b="1" u="sng" smtClean="0">
              <a:solidFill>
                <a:srgbClr val="4536B0"/>
              </a:solidFill>
              <a:latin typeface="Arial" charset="0"/>
            </a:endParaRPr>
          </a:p>
        </p:txBody>
      </p:sp>
      <p:sp>
        <p:nvSpPr>
          <p:cNvPr id="76803" name="Rectangle 3"/>
          <p:cNvSpPr>
            <a:spLocks noGrp="1" noChangeArrowheads="1"/>
          </p:cNvSpPr>
          <p:nvPr>
            <p:ph type="body" idx="1"/>
          </p:nvPr>
        </p:nvSpPr>
        <p:spPr>
          <a:xfrm>
            <a:off x="685800" y="1828800"/>
            <a:ext cx="6457950" cy="4337050"/>
          </a:xfrm>
        </p:spPr>
        <p:txBody>
          <a:bodyPr/>
          <a:lstStyle/>
          <a:p>
            <a:pPr algn="r" eaLnBrk="1" hangingPunct="1">
              <a:lnSpc>
                <a:spcPct val="90000"/>
              </a:lnSpc>
              <a:buFontTx/>
              <a:buNone/>
            </a:pPr>
            <a:r>
              <a:rPr lang="fa-IR" sz="2800" smtClean="0">
                <a:latin typeface="Arial" charset="0"/>
              </a:rPr>
              <a:t>نطفه:  20 دينار             </a:t>
            </a:r>
          </a:p>
          <a:p>
            <a:pPr algn="r" eaLnBrk="1" hangingPunct="1">
              <a:lnSpc>
                <a:spcPct val="90000"/>
              </a:lnSpc>
              <a:buFontTx/>
              <a:buNone/>
            </a:pPr>
            <a:endParaRPr lang="fa-IR" sz="2800" smtClean="0">
              <a:latin typeface="Arial" charset="0"/>
            </a:endParaRPr>
          </a:p>
          <a:p>
            <a:pPr algn="r" eaLnBrk="1" hangingPunct="1">
              <a:lnSpc>
                <a:spcPct val="90000"/>
              </a:lnSpc>
              <a:buFontTx/>
              <a:buNone/>
            </a:pPr>
            <a:r>
              <a:rPr lang="fa-IR" sz="2800" smtClean="0">
                <a:latin typeface="Arial" charset="0"/>
              </a:rPr>
              <a:t>  علقه:   40 دينار                    </a:t>
            </a:r>
          </a:p>
          <a:p>
            <a:pPr algn="r" eaLnBrk="1" hangingPunct="1">
              <a:lnSpc>
                <a:spcPct val="90000"/>
              </a:lnSpc>
              <a:buFontTx/>
              <a:buNone/>
            </a:pPr>
            <a:endParaRPr lang="fa-IR" sz="2800" smtClean="0">
              <a:latin typeface="Arial" charset="0"/>
            </a:endParaRPr>
          </a:p>
          <a:p>
            <a:pPr algn="r" eaLnBrk="1" hangingPunct="1">
              <a:lnSpc>
                <a:spcPct val="90000"/>
              </a:lnSpc>
              <a:buFontTx/>
              <a:buNone/>
            </a:pPr>
            <a:r>
              <a:rPr lang="fa-IR" sz="2800" smtClean="0">
                <a:latin typeface="Arial" charset="0"/>
              </a:rPr>
              <a:t>مضغه:   60 دينار                 </a:t>
            </a:r>
          </a:p>
          <a:p>
            <a:pPr algn="r" eaLnBrk="1" hangingPunct="1">
              <a:lnSpc>
                <a:spcPct val="90000"/>
              </a:lnSpc>
              <a:buFontTx/>
              <a:buNone/>
            </a:pPr>
            <a:endParaRPr lang="fa-IR" sz="2800" smtClean="0">
              <a:latin typeface="Arial" charset="0"/>
            </a:endParaRPr>
          </a:p>
          <a:p>
            <a:pPr algn="r" eaLnBrk="1" hangingPunct="1">
              <a:lnSpc>
                <a:spcPct val="90000"/>
              </a:lnSpc>
              <a:buFontTx/>
              <a:buNone/>
            </a:pPr>
            <a:r>
              <a:rPr lang="fa-IR" sz="2800" smtClean="0">
                <a:latin typeface="Arial" charset="0"/>
              </a:rPr>
              <a:t>عظام  :  80 دينار</a:t>
            </a:r>
            <a:endParaRPr lang="en-US" sz="2800" smtClean="0">
              <a:latin typeface="Arial" charset="0"/>
            </a:endParaRPr>
          </a:p>
          <a:p>
            <a:pPr algn="r" eaLnBrk="1" hangingPunct="1">
              <a:lnSpc>
                <a:spcPct val="90000"/>
              </a:lnSpc>
              <a:buFontTx/>
              <a:buNone/>
            </a:pPr>
            <a:r>
              <a:rPr lang="en-US" sz="2800" smtClean="0">
                <a:latin typeface="Arial" charset="0"/>
              </a:rPr>
              <a:t>      </a:t>
            </a:r>
          </a:p>
          <a:p>
            <a:pPr algn="r" eaLnBrk="1" hangingPunct="1">
              <a:lnSpc>
                <a:spcPct val="90000"/>
              </a:lnSpc>
              <a:buFontTx/>
              <a:buNone/>
            </a:pPr>
            <a:r>
              <a:rPr lang="fa-IR" sz="2800" smtClean="0">
                <a:latin typeface="Arial" charset="0"/>
              </a:rPr>
              <a:t> لحم:  100 دينار</a:t>
            </a:r>
            <a:r>
              <a:rPr lang="fa-IR" sz="2800" smtClean="0">
                <a:cs typeface="B Lotus" pitchFamily="2" charset="-78"/>
              </a:rPr>
              <a:t>               </a:t>
            </a:r>
            <a:endParaRPr lang="en-US" sz="2800" smtClean="0">
              <a:cs typeface="B Lotus" pitchFamily="2" charset="-78"/>
            </a:endParaRPr>
          </a:p>
          <a:p>
            <a:pPr algn="ctr" eaLnBrk="1" hangingPunct="1">
              <a:lnSpc>
                <a:spcPct val="90000"/>
              </a:lnSpc>
              <a:buFontTx/>
              <a:buNone/>
            </a:pPr>
            <a:endParaRPr lang="en-US" sz="2800" smtClean="0">
              <a:cs typeface="B Lotus" pitchFamily="2" charset="-78"/>
            </a:endParaRPr>
          </a:p>
          <a:p>
            <a:pPr algn="ctr" eaLnBrk="1" hangingPunct="1">
              <a:lnSpc>
                <a:spcPct val="90000"/>
              </a:lnSpc>
              <a:buFontTx/>
              <a:buNone/>
            </a:pPr>
            <a:r>
              <a:rPr lang="fa-IR" sz="2800" smtClean="0">
                <a:cs typeface="B Lotus" pitchFamily="2" charset="-78"/>
              </a:rPr>
              <a:t> </a:t>
            </a:r>
            <a:endParaRPr lang="en-US" sz="2800" smtClean="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blinds(horizontal)">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Effect transition="in" filter="fade">
                                      <p:cBhvr>
                                        <p:cTn id="12" dur="800" decel="100000"/>
                                        <p:tgtEl>
                                          <p:spTgt spid="76803">
                                            <p:txEl>
                                              <p:pRg st="0" end="0"/>
                                            </p:txEl>
                                          </p:spTgt>
                                        </p:tgtEl>
                                      </p:cBhvr>
                                    </p:animEffect>
                                    <p:anim calcmode="lin" valueType="num">
                                      <p:cBhvr>
                                        <p:cTn id="13" dur="800" decel="100000" fill="hold"/>
                                        <p:tgtEl>
                                          <p:spTgt spid="7680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7680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7680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7680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76803">
                                            <p:txEl>
                                              <p:pRg st="0" end="0"/>
                                            </p:txEl>
                                          </p:spTgt>
                                        </p:tgtEl>
                                        <p:attrNameLst>
                                          <p:attrName>ppt_y</p:attrName>
                                        </p:attrNameLst>
                                      </p:cBhvr>
                                      <p:tavLst>
                                        <p:tav tm="0">
                                          <p:val>
                                            <p:strVal val="#ppt_y+0.1"/>
                                          </p:val>
                                        </p:tav>
                                        <p:tav tm="100000">
                                          <p:val>
                                            <p:strVal val="#ppt_y"/>
                                          </p:val>
                                        </p:tav>
                                      </p:tavLst>
                                    </p:anim>
                                  </p:childTnLst>
                                </p:cTn>
                              </p:par>
                              <p:par>
                                <p:cTn id="18" presetID="30" presetClass="entr" presetSubtype="0" fill="hold" nodeType="withEffect">
                                  <p:stCondLst>
                                    <p:cond delay="0"/>
                                  </p:stCondLst>
                                  <p:childTnLst>
                                    <p:set>
                                      <p:cBhvr>
                                        <p:cTn id="19" dur="1" fill="hold">
                                          <p:stCondLst>
                                            <p:cond delay="0"/>
                                          </p:stCondLst>
                                        </p:cTn>
                                        <p:tgtEl>
                                          <p:spTgt spid="76803">
                                            <p:txEl>
                                              <p:pRg st="2" end="2"/>
                                            </p:txEl>
                                          </p:spTgt>
                                        </p:tgtEl>
                                        <p:attrNameLst>
                                          <p:attrName>style.visibility</p:attrName>
                                        </p:attrNameLst>
                                      </p:cBhvr>
                                      <p:to>
                                        <p:strVal val="visible"/>
                                      </p:to>
                                    </p:set>
                                    <p:animEffect transition="in" filter="fade">
                                      <p:cBhvr>
                                        <p:cTn id="20" dur="800" decel="100000"/>
                                        <p:tgtEl>
                                          <p:spTgt spid="76803">
                                            <p:txEl>
                                              <p:pRg st="2" end="2"/>
                                            </p:txEl>
                                          </p:spTgt>
                                        </p:tgtEl>
                                      </p:cBhvr>
                                    </p:animEffect>
                                    <p:anim calcmode="lin" valueType="num">
                                      <p:cBhvr>
                                        <p:cTn id="21" dur="800" decel="100000" fill="hold"/>
                                        <p:tgtEl>
                                          <p:spTgt spid="76803">
                                            <p:txEl>
                                              <p:pRg st="2" end="2"/>
                                            </p:txEl>
                                          </p:spTgt>
                                        </p:tgtEl>
                                        <p:attrNameLst>
                                          <p:attrName>style.rotation</p:attrName>
                                        </p:attrNameLst>
                                      </p:cBhvr>
                                      <p:tavLst>
                                        <p:tav tm="0">
                                          <p:val>
                                            <p:fltVal val="-90"/>
                                          </p:val>
                                        </p:tav>
                                        <p:tav tm="100000">
                                          <p:val>
                                            <p:fltVal val="0"/>
                                          </p:val>
                                        </p:tav>
                                      </p:tavLst>
                                    </p:anim>
                                    <p:anim calcmode="lin" valueType="num">
                                      <p:cBhvr>
                                        <p:cTn id="22" dur="800" decel="100000" fill="hold"/>
                                        <p:tgtEl>
                                          <p:spTgt spid="76803">
                                            <p:txEl>
                                              <p:pRg st="2" end="2"/>
                                            </p:txEl>
                                          </p:spTgt>
                                        </p:tgtEl>
                                        <p:attrNameLst>
                                          <p:attrName>ppt_x</p:attrName>
                                        </p:attrNameLst>
                                      </p:cBhvr>
                                      <p:tavLst>
                                        <p:tav tm="0">
                                          <p:val>
                                            <p:strVal val="#ppt_x+0.4"/>
                                          </p:val>
                                        </p:tav>
                                        <p:tav tm="100000">
                                          <p:val>
                                            <p:strVal val="#ppt_x-0.05"/>
                                          </p:val>
                                        </p:tav>
                                      </p:tavLst>
                                    </p:anim>
                                    <p:anim calcmode="lin" valueType="num">
                                      <p:cBhvr>
                                        <p:cTn id="23" dur="800" decel="100000" fill="hold"/>
                                        <p:tgtEl>
                                          <p:spTgt spid="76803">
                                            <p:txEl>
                                              <p:pRg st="2" end="2"/>
                                            </p:txEl>
                                          </p:spTgt>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76803">
                                            <p:txEl>
                                              <p:pRg st="2" end="2"/>
                                            </p:txEl>
                                          </p:spTgt>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76803">
                                            <p:txEl>
                                              <p:pRg st="2" end="2"/>
                                            </p:txEl>
                                          </p:spTgt>
                                        </p:tgtEl>
                                        <p:attrNameLst>
                                          <p:attrName>ppt_y</p:attrName>
                                        </p:attrNameLst>
                                      </p:cBhvr>
                                      <p:tavLst>
                                        <p:tav tm="0">
                                          <p:val>
                                            <p:strVal val="#ppt_y+0.1"/>
                                          </p:val>
                                        </p:tav>
                                        <p:tav tm="100000">
                                          <p:val>
                                            <p:strVal val="#ppt_y"/>
                                          </p:val>
                                        </p:tav>
                                      </p:tavLst>
                                    </p:anim>
                                  </p:childTnLst>
                                </p:cTn>
                              </p:par>
                              <p:par>
                                <p:cTn id="26" presetID="30" presetClass="entr" presetSubtype="0" fill="hold" nodeType="withEffect">
                                  <p:stCondLst>
                                    <p:cond delay="0"/>
                                  </p:stCondLst>
                                  <p:childTnLst>
                                    <p:set>
                                      <p:cBhvr>
                                        <p:cTn id="27" dur="1" fill="hold">
                                          <p:stCondLst>
                                            <p:cond delay="0"/>
                                          </p:stCondLst>
                                        </p:cTn>
                                        <p:tgtEl>
                                          <p:spTgt spid="76803">
                                            <p:txEl>
                                              <p:pRg st="4" end="4"/>
                                            </p:txEl>
                                          </p:spTgt>
                                        </p:tgtEl>
                                        <p:attrNameLst>
                                          <p:attrName>style.visibility</p:attrName>
                                        </p:attrNameLst>
                                      </p:cBhvr>
                                      <p:to>
                                        <p:strVal val="visible"/>
                                      </p:to>
                                    </p:set>
                                    <p:animEffect transition="in" filter="fade">
                                      <p:cBhvr>
                                        <p:cTn id="28" dur="800" decel="100000"/>
                                        <p:tgtEl>
                                          <p:spTgt spid="76803">
                                            <p:txEl>
                                              <p:pRg st="4" end="4"/>
                                            </p:txEl>
                                          </p:spTgt>
                                        </p:tgtEl>
                                      </p:cBhvr>
                                    </p:animEffect>
                                    <p:anim calcmode="lin" valueType="num">
                                      <p:cBhvr>
                                        <p:cTn id="29" dur="800" decel="100000" fill="hold"/>
                                        <p:tgtEl>
                                          <p:spTgt spid="76803">
                                            <p:txEl>
                                              <p:pRg st="4" end="4"/>
                                            </p:txEl>
                                          </p:spTgt>
                                        </p:tgtEl>
                                        <p:attrNameLst>
                                          <p:attrName>style.rotation</p:attrName>
                                        </p:attrNameLst>
                                      </p:cBhvr>
                                      <p:tavLst>
                                        <p:tav tm="0">
                                          <p:val>
                                            <p:fltVal val="-90"/>
                                          </p:val>
                                        </p:tav>
                                        <p:tav tm="100000">
                                          <p:val>
                                            <p:fltVal val="0"/>
                                          </p:val>
                                        </p:tav>
                                      </p:tavLst>
                                    </p:anim>
                                    <p:anim calcmode="lin" valueType="num">
                                      <p:cBhvr>
                                        <p:cTn id="30" dur="800" decel="100000" fill="hold"/>
                                        <p:tgtEl>
                                          <p:spTgt spid="76803">
                                            <p:txEl>
                                              <p:pRg st="4" end="4"/>
                                            </p:txEl>
                                          </p:spTgt>
                                        </p:tgtEl>
                                        <p:attrNameLst>
                                          <p:attrName>ppt_x</p:attrName>
                                        </p:attrNameLst>
                                      </p:cBhvr>
                                      <p:tavLst>
                                        <p:tav tm="0">
                                          <p:val>
                                            <p:strVal val="#ppt_x+0.4"/>
                                          </p:val>
                                        </p:tav>
                                        <p:tav tm="100000">
                                          <p:val>
                                            <p:strVal val="#ppt_x-0.05"/>
                                          </p:val>
                                        </p:tav>
                                      </p:tavLst>
                                    </p:anim>
                                    <p:anim calcmode="lin" valueType="num">
                                      <p:cBhvr>
                                        <p:cTn id="31" dur="800" decel="100000" fill="hold"/>
                                        <p:tgtEl>
                                          <p:spTgt spid="76803">
                                            <p:txEl>
                                              <p:pRg st="4" end="4"/>
                                            </p:txEl>
                                          </p:spTgt>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76803">
                                            <p:txEl>
                                              <p:pRg st="4" end="4"/>
                                            </p:txEl>
                                          </p:spTgt>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76803">
                                            <p:txEl>
                                              <p:pRg st="4" end="4"/>
                                            </p:txEl>
                                          </p:spTgt>
                                        </p:tgtEl>
                                        <p:attrNameLst>
                                          <p:attrName>ppt_y</p:attrName>
                                        </p:attrNameLst>
                                      </p:cBhvr>
                                      <p:tavLst>
                                        <p:tav tm="0">
                                          <p:val>
                                            <p:strVal val="#ppt_y+0.1"/>
                                          </p:val>
                                        </p:tav>
                                        <p:tav tm="100000">
                                          <p:val>
                                            <p:strVal val="#ppt_y"/>
                                          </p:val>
                                        </p:tav>
                                      </p:tavLst>
                                    </p:anim>
                                  </p:childTnLst>
                                </p:cTn>
                              </p:par>
                              <p:par>
                                <p:cTn id="34" presetID="30" presetClass="entr" presetSubtype="0" fill="hold" nodeType="withEffect">
                                  <p:stCondLst>
                                    <p:cond delay="0"/>
                                  </p:stCondLst>
                                  <p:childTnLst>
                                    <p:set>
                                      <p:cBhvr>
                                        <p:cTn id="35" dur="1" fill="hold">
                                          <p:stCondLst>
                                            <p:cond delay="0"/>
                                          </p:stCondLst>
                                        </p:cTn>
                                        <p:tgtEl>
                                          <p:spTgt spid="76803">
                                            <p:txEl>
                                              <p:pRg st="6" end="6"/>
                                            </p:txEl>
                                          </p:spTgt>
                                        </p:tgtEl>
                                        <p:attrNameLst>
                                          <p:attrName>style.visibility</p:attrName>
                                        </p:attrNameLst>
                                      </p:cBhvr>
                                      <p:to>
                                        <p:strVal val="visible"/>
                                      </p:to>
                                    </p:set>
                                    <p:animEffect transition="in" filter="fade">
                                      <p:cBhvr>
                                        <p:cTn id="36" dur="800" decel="100000"/>
                                        <p:tgtEl>
                                          <p:spTgt spid="76803">
                                            <p:txEl>
                                              <p:pRg st="6" end="6"/>
                                            </p:txEl>
                                          </p:spTgt>
                                        </p:tgtEl>
                                      </p:cBhvr>
                                    </p:animEffect>
                                    <p:anim calcmode="lin" valueType="num">
                                      <p:cBhvr>
                                        <p:cTn id="37" dur="800" decel="100000" fill="hold"/>
                                        <p:tgtEl>
                                          <p:spTgt spid="76803">
                                            <p:txEl>
                                              <p:pRg st="6" end="6"/>
                                            </p:txEl>
                                          </p:spTgt>
                                        </p:tgtEl>
                                        <p:attrNameLst>
                                          <p:attrName>style.rotation</p:attrName>
                                        </p:attrNameLst>
                                      </p:cBhvr>
                                      <p:tavLst>
                                        <p:tav tm="0">
                                          <p:val>
                                            <p:fltVal val="-90"/>
                                          </p:val>
                                        </p:tav>
                                        <p:tav tm="100000">
                                          <p:val>
                                            <p:fltVal val="0"/>
                                          </p:val>
                                        </p:tav>
                                      </p:tavLst>
                                    </p:anim>
                                    <p:anim calcmode="lin" valueType="num">
                                      <p:cBhvr>
                                        <p:cTn id="38" dur="800" decel="100000" fill="hold"/>
                                        <p:tgtEl>
                                          <p:spTgt spid="76803">
                                            <p:txEl>
                                              <p:pRg st="6" end="6"/>
                                            </p:txEl>
                                          </p:spTgt>
                                        </p:tgtEl>
                                        <p:attrNameLst>
                                          <p:attrName>ppt_x</p:attrName>
                                        </p:attrNameLst>
                                      </p:cBhvr>
                                      <p:tavLst>
                                        <p:tav tm="0">
                                          <p:val>
                                            <p:strVal val="#ppt_x+0.4"/>
                                          </p:val>
                                        </p:tav>
                                        <p:tav tm="100000">
                                          <p:val>
                                            <p:strVal val="#ppt_x-0.05"/>
                                          </p:val>
                                        </p:tav>
                                      </p:tavLst>
                                    </p:anim>
                                    <p:anim calcmode="lin" valueType="num">
                                      <p:cBhvr>
                                        <p:cTn id="39" dur="800" decel="100000" fill="hold"/>
                                        <p:tgtEl>
                                          <p:spTgt spid="76803">
                                            <p:txEl>
                                              <p:pRg st="6" end="6"/>
                                            </p:txEl>
                                          </p:spTgt>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76803">
                                            <p:txEl>
                                              <p:pRg st="6" end="6"/>
                                            </p:txEl>
                                          </p:spTgt>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76803">
                                            <p:txEl>
                                              <p:pRg st="6" end="6"/>
                                            </p:txEl>
                                          </p:spTgt>
                                        </p:tgtEl>
                                        <p:attrNameLst>
                                          <p:attrName>ppt_y</p:attrName>
                                        </p:attrNameLst>
                                      </p:cBhvr>
                                      <p:tavLst>
                                        <p:tav tm="0">
                                          <p:val>
                                            <p:strVal val="#ppt_y+0.1"/>
                                          </p:val>
                                        </p:tav>
                                        <p:tav tm="100000">
                                          <p:val>
                                            <p:strVal val="#ppt_y"/>
                                          </p:val>
                                        </p:tav>
                                      </p:tavLst>
                                    </p:anim>
                                  </p:childTnLst>
                                </p:cTn>
                              </p:par>
                              <p:par>
                                <p:cTn id="42" presetID="30" presetClass="entr" presetSubtype="0" fill="hold" nodeType="withEffect">
                                  <p:stCondLst>
                                    <p:cond delay="0"/>
                                  </p:stCondLst>
                                  <p:childTnLst>
                                    <p:set>
                                      <p:cBhvr>
                                        <p:cTn id="43" dur="1" fill="hold">
                                          <p:stCondLst>
                                            <p:cond delay="0"/>
                                          </p:stCondLst>
                                        </p:cTn>
                                        <p:tgtEl>
                                          <p:spTgt spid="76803">
                                            <p:txEl>
                                              <p:pRg st="7" end="7"/>
                                            </p:txEl>
                                          </p:spTgt>
                                        </p:tgtEl>
                                        <p:attrNameLst>
                                          <p:attrName>style.visibility</p:attrName>
                                        </p:attrNameLst>
                                      </p:cBhvr>
                                      <p:to>
                                        <p:strVal val="visible"/>
                                      </p:to>
                                    </p:set>
                                    <p:animEffect transition="in" filter="fade">
                                      <p:cBhvr>
                                        <p:cTn id="44" dur="800" decel="100000"/>
                                        <p:tgtEl>
                                          <p:spTgt spid="76803">
                                            <p:txEl>
                                              <p:pRg st="7" end="7"/>
                                            </p:txEl>
                                          </p:spTgt>
                                        </p:tgtEl>
                                      </p:cBhvr>
                                    </p:animEffect>
                                    <p:anim calcmode="lin" valueType="num">
                                      <p:cBhvr>
                                        <p:cTn id="45" dur="800" decel="100000" fill="hold"/>
                                        <p:tgtEl>
                                          <p:spTgt spid="76803">
                                            <p:txEl>
                                              <p:pRg st="7" end="7"/>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76803">
                                            <p:txEl>
                                              <p:pRg st="7" end="7"/>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76803">
                                            <p:txEl>
                                              <p:pRg st="7" end="7"/>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76803">
                                            <p:txEl>
                                              <p:pRg st="7" end="7"/>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76803">
                                            <p:txEl>
                                              <p:pRg st="7" end="7"/>
                                            </p:txEl>
                                          </p:spTgt>
                                        </p:tgtEl>
                                        <p:attrNameLst>
                                          <p:attrName>ppt_y</p:attrName>
                                        </p:attrNameLst>
                                      </p:cBhvr>
                                      <p:tavLst>
                                        <p:tav tm="0">
                                          <p:val>
                                            <p:strVal val="#ppt_y+0.1"/>
                                          </p:val>
                                        </p:tav>
                                        <p:tav tm="100000">
                                          <p:val>
                                            <p:strVal val="#ppt_y"/>
                                          </p:val>
                                        </p:tav>
                                      </p:tavLst>
                                    </p:anim>
                                  </p:childTnLst>
                                </p:cTn>
                              </p:par>
                              <p:par>
                                <p:cTn id="50" presetID="30" presetClass="entr" presetSubtype="0" fill="hold" nodeType="withEffect">
                                  <p:stCondLst>
                                    <p:cond delay="0"/>
                                  </p:stCondLst>
                                  <p:childTnLst>
                                    <p:set>
                                      <p:cBhvr>
                                        <p:cTn id="51" dur="1" fill="hold">
                                          <p:stCondLst>
                                            <p:cond delay="0"/>
                                          </p:stCondLst>
                                        </p:cTn>
                                        <p:tgtEl>
                                          <p:spTgt spid="76803">
                                            <p:txEl>
                                              <p:pRg st="8" end="8"/>
                                            </p:txEl>
                                          </p:spTgt>
                                        </p:tgtEl>
                                        <p:attrNameLst>
                                          <p:attrName>style.visibility</p:attrName>
                                        </p:attrNameLst>
                                      </p:cBhvr>
                                      <p:to>
                                        <p:strVal val="visible"/>
                                      </p:to>
                                    </p:set>
                                    <p:animEffect transition="in" filter="fade">
                                      <p:cBhvr>
                                        <p:cTn id="52" dur="800" decel="100000"/>
                                        <p:tgtEl>
                                          <p:spTgt spid="76803">
                                            <p:txEl>
                                              <p:pRg st="8" end="8"/>
                                            </p:txEl>
                                          </p:spTgt>
                                        </p:tgtEl>
                                      </p:cBhvr>
                                    </p:animEffect>
                                    <p:anim calcmode="lin" valueType="num">
                                      <p:cBhvr>
                                        <p:cTn id="53" dur="800" decel="100000" fill="hold"/>
                                        <p:tgtEl>
                                          <p:spTgt spid="76803">
                                            <p:txEl>
                                              <p:pRg st="8" end="8"/>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76803">
                                            <p:txEl>
                                              <p:pRg st="8" end="8"/>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76803">
                                            <p:txEl>
                                              <p:pRg st="8" end="8"/>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76803">
                                            <p:txEl>
                                              <p:pRg st="8" end="8"/>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76803">
                                            <p:txEl>
                                              <p:pRg st="8" end="8"/>
                                            </p:txEl>
                                          </p:spTgt>
                                        </p:tgtEl>
                                        <p:attrNameLst>
                                          <p:attrName>ppt_y</p:attrName>
                                        </p:attrNameLst>
                                      </p:cBhvr>
                                      <p:tavLst>
                                        <p:tav tm="0">
                                          <p:val>
                                            <p:strVal val="#ppt_y+0.1"/>
                                          </p:val>
                                        </p:tav>
                                        <p:tav tm="100000">
                                          <p:val>
                                            <p:strVal val="#ppt_y"/>
                                          </p:val>
                                        </p:tav>
                                      </p:tavLst>
                                    </p:anim>
                                  </p:childTnLst>
                                </p:cTn>
                              </p:par>
                              <p:par>
                                <p:cTn id="58" presetID="30" presetClass="entr" presetSubtype="0" fill="hold" nodeType="withEffect">
                                  <p:stCondLst>
                                    <p:cond delay="0"/>
                                  </p:stCondLst>
                                  <p:childTnLst>
                                    <p:set>
                                      <p:cBhvr>
                                        <p:cTn id="59" dur="1" fill="hold">
                                          <p:stCondLst>
                                            <p:cond delay="0"/>
                                          </p:stCondLst>
                                        </p:cTn>
                                        <p:tgtEl>
                                          <p:spTgt spid="76803">
                                            <p:txEl>
                                              <p:pRg st="10" end="10"/>
                                            </p:txEl>
                                          </p:spTgt>
                                        </p:tgtEl>
                                        <p:attrNameLst>
                                          <p:attrName>style.visibility</p:attrName>
                                        </p:attrNameLst>
                                      </p:cBhvr>
                                      <p:to>
                                        <p:strVal val="visible"/>
                                      </p:to>
                                    </p:set>
                                    <p:animEffect transition="in" filter="fade">
                                      <p:cBhvr>
                                        <p:cTn id="60" dur="800" decel="100000"/>
                                        <p:tgtEl>
                                          <p:spTgt spid="76803">
                                            <p:txEl>
                                              <p:pRg st="10" end="10"/>
                                            </p:txEl>
                                          </p:spTgt>
                                        </p:tgtEl>
                                      </p:cBhvr>
                                    </p:animEffect>
                                    <p:anim calcmode="lin" valueType="num">
                                      <p:cBhvr>
                                        <p:cTn id="61" dur="800" decel="100000" fill="hold"/>
                                        <p:tgtEl>
                                          <p:spTgt spid="76803">
                                            <p:txEl>
                                              <p:pRg st="10" end="10"/>
                                            </p:txEl>
                                          </p:spTgt>
                                        </p:tgtEl>
                                        <p:attrNameLst>
                                          <p:attrName>style.rotation</p:attrName>
                                        </p:attrNameLst>
                                      </p:cBhvr>
                                      <p:tavLst>
                                        <p:tav tm="0">
                                          <p:val>
                                            <p:fltVal val="-90"/>
                                          </p:val>
                                        </p:tav>
                                        <p:tav tm="100000">
                                          <p:val>
                                            <p:fltVal val="0"/>
                                          </p:val>
                                        </p:tav>
                                      </p:tavLst>
                                    </p:anim>
                                    <p:anim calcmode="lin" valueType="num">
                                      <p:cBhvr>
                                        <p:cTn id="62" dur="800" decel="100000" fill="hold"/>
                                        <p:tgtEl>
                                          <p:spTgt spid="76803">
                                            <p:txEl>
                                              <p:pRg st="10" end="10"/>
                                            </p:txEl>
                                          </p:spTgt>
                                        </p:tgtEl>
                                        <p:attrNameLst>
                                          <p:attrName>ppt_x</p:attrName>
                                        </p:attrNameLst>
                                      </p:cBhvr>
                                      <p:tavLst>
                                        <p:tav tm="0">
                                          <p:val>
                                            <p:strVal val="#ppt_x+0.4"/>
                                          </p:val>
                                        </p:tav>
                                        <p:tav tm="100000">
                                          <p:val>
                                            <p:strVal val="#ppt_x-0.05"/>
                                          </p:val>
                                        </p:tav>
                                      </p:tavLst>
                                    </p:anim>
                                    <p:anim calcmode="lin" valueType="num">
                                      <p:cBhvr>
                                        <p:cTn id="63" dur="800" decel="100000" fill="hold"/>
                                        <p:tgtEl>
                                          <p:spTgt spid="76803">
                                            <p:txEl>
                                              <p:pRg st="10" end="10"/>
                                            </p:txEl>
                                          </p:spTgt>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76803">
                                            <p:txEl>
                                              <p:pRg st="10" end="10"/>
                                            </p:txEl>
                                          </p:spTgt>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76803">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endParaRPr lang="en-US" smtClean="0"/>
          </a:p>
        </p:txBody>
      </p:sp>
      <p:sp>
        <p:nvSpPr>
          <p:cNvPr id="161795" name="Rectangle 3"/>
          <p:cNvSpPr>
            <a:spLocks noGrp="1" noChangeArrowheads="1"/>
          </p:cNvSpPr>
          <p:nvPr>
            <p:ph type="body" idx="1"/>
          </p:nvPr>
        </p:nvSpPr>
        <p:spPr/>
        <p:txBody>
          <a:bodyPr/>
          <a:lstStyle/>
          <a:p>
            <a:pPr marL="609600" indent="-609600" algn="r" rtl="1" eaLnBrk="1" hangingPunct="1">
              <a:buFont typeface="Wingdings" pitchFamily="2" charset="2"/>
              <a:buNone/>
              <a:defRPr/>
            </a:pPr>
            <a:r>
              <a:rPr lang="en-US" smtClean="0"/>
              <a:t> </a:t>
            </a:r>
          </a:p>
          <a:p>
            <a:pPr marL="609600" indent="-609600" algn="r" rtl="1" eaLnBrk="1" hangingPunct="1">
              <a:buFont typeface="Wingdings" pitchFamily="2" charset="2"/>
              <a:buNone/>
              <a:defRPr/>
            </a:pPr>
            <a:r>
              <a:rPr lang="en-US" smtClean="0"/>
              <a:t> </a:t>
            </a:r>
            <a:r>
              <a:rPr lang="fa-IR" smtClean="0"/>
              <a:t>6.</a:t>
            </a:r>
            <a:r>
              <a:rPr lang="en-US" smtClean="0"/>
              <a:t> </a:t>
            </a:r>
            <a:r>
              <a:rPr lang="fa-IR" smtClean="0"/>
              <a:t> ديه </a:t>
            </a:r>
            <a:r>
              <a:rPr lang="fa-IR" smtClean="0">
                <a:solidFill>
                  <a:schemeClr val="tx2"/>
                </a:solidFill>
              </a:rPr>
              <a:t>جنين كه روح در آن پيدا شده:</a:t>
            </a:r>
          </a:p>
          <a:p>
            <a:pPr marL="609600" indent="-609600" algn="r" rtl="1" eaLnBrk="1" hangingPunct="1">
              <a:buFont typeface="Wingdings" pitchFamily="2" charset="2"/>
              <a:buNone/>
              <a:defRPr/>
            </a:pPr>
            <a:r>
              <a:rPr lang="fa-IR" smtClean="0"/>
              <a:t>          اگر</a:t>
            </a:r>
            <a:r>
              <a:rPr lang="fa-IR" smtClean="0">
                <a:solidFill>
                  <a:srgbClr val="00FFFF"/>
                </a:solidFill>
              </a:rPr>
              <a:t> پسر</a:t>
            </a:r>
            <a:r>
              <a:rPr lang="fa-IR" smtClean="0"/>
              <a:t> باشد ......................    </a:t>
            </a:r>
            <a:r>
              <a:rPr lang="fa-IR" smtClean="0">
                <a:solidFill>
                  <a:srgbClr val="00FFFF"/>
                </a:solidFill>
              </a:rPr>
              <a:t>1000</a:t>
            </a:r>
            <a:r>
              <a:rPr lang="fa-IR" smtClean="0"/>
              <a:t> دينار</a:t>
            </a:r>
          </a:p>
          <a:p>
            <a:pPr marL="609600" indent="-609600" algn="r" rtl="1" eaLnBrk="1" hangingPunct="1">
              <a:buFont typeface="Wingdings" pitchFamily="2" charset="2"/>
              <a:buNone/>
              <a:defRPr/>
            </a:pPr>
            <a:r>
              <a:rPr lang="fa-IR" smtClean="0"/>
              <a:t>          اگر </a:t>
            </a:r>
            <a:r>
              <a:rPr lang="fa-IR" smtClean="0">
                <a:solidFill>
                  <a:srgbClr val="00FFFF"/>
                </a:solidFill>
              </a:rPr>
              <a:t>دختر</a:t>
            </a:r>
            <a:r>
              <a:rPr lang="fa-IR" smtClean="0"/>
              <a:t> باشد .....................    </a:t>
            </a:r>
            <a:r>
              <a:rPr lang="fa-IR" smtClean="0">
                <a:solidFill>
                  <a:srgbClr val="00FFFF"/>
                </a:solidFill>
              </a:rPr>
              <a:t>500</a:t>
            </a:r>
            <a:r>
              <a:rPr lang="fa-IR" smtClean="0"/>
              <a:t>   دينار</a:t>
            </a:r>
          </a:p>
          <a:p>
            <a:pPr marL="609600" indent="-609600" algn="r" rtl="1" eaLnBrk="1" hangingPunct="1">
              <a:buFont typeface="Wingdings" pitchFamily="2" charset="2"/>
              <a:buNone/>
              <a:defRPr/>
            </a:pPr>
            <a:r>
              <a:rPr lang="fa-IR" smtClean="0"/>
              <a:t>          اگر </a:t>
            </a:r>
            <a:r>
              <a:rPr lang="fa-IR" smtClean="0">
                <a:solidFill>
                  <a:srgbClr val="00FFFF"/>
                </a:solidFill>
              </a:rPr>
              <a:t>مشتبه</a:t>
            </a:r>
            <a:r>
              <a:rPr lang="fa-IR" smtClean="0"/>
              <a:t> باشد ....................    </a:t>
            </a:r>
            <a:r>
              <a:rPr lang="fa-IR" smtClean="0">
                <a:solidFill>
                  <a:srgbClr val="00FFFF"/>
                </a:solidFill>
              </a:rPr>
              <a:t>750</a:t>
            </a:r>
            <a:r>
              <a:rPr lang="fa-IR" smtClean="0"/>
              <a:t>   دينار</a:t>
            </a: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descr="24-week abortion"/>
          <p:cNvPicPr>
            <a:picLocks noChangeAspect="1" noChangeArrowheads="1"/>
          </p:cNvPicPr>
          <p:nvPr/>
        </p:nvPicPr>
        <p:blipFill>
          <a:blip r:embed="rId2"/>
          <a:srcRect/>
          <a:stretch>
            <a:fillRect/>
          </a:stretch>
        </p:blipFill>
        <p:spPr bwMode="auto">
          <a:xfrm>
            <a:off x="2343150" y="95250"/>
            <a:ext cx="4457700" cy="6667500"/>
          </a:xfrm>
          <a:prstGeom prst="rect">
            <a:avLst/>
          </a:prstGeom>
          <a:noFill/>
          <a:ln w="9525">
            <a:noFill/>
            <a:miter lim="800000"/>
            <a:headEnd/>
            <a:tailEnd/>
          </a:ln>
        </p:spPr>
      </p:pic>
      <p:sp>
        <p:nvSpPr>
          <p:cNvPr id="71683" name="Rectangle 5"/>
          <p:cNvSpPr>
            <a:spLocks noChangeArrowheads="1"/>
          </p:cNvSpPr>
          <p:nvPr/>
        </p:nvSpPr>
        <p:spPr bwMode="auto">
          <a:xfrm>
            <a:off x="4932363" y="5876925"/>
            <a:ext cx="1728787" cy="792163"/>
          </a:xfrm>
          <a:prstGeom prst="rect">
            <a:avLst/>
          </a:prstGeom>
          <a:noFill/>
          <a:ln w="9525">
            <a:noFill/>
            <a:miter lim="800000"/>
            <a:headEnd/>
            <a:tailEnd/>
          </a:ln>
        </p:spPr>
        <p:txBody>
          <a:bodyPr wrap="none" anchor="ctr"/>
          <a:lstStyle/>
          <a:p>
            <a:pPr algn="ctr"/>
            <a:r>
              <a:rPr lang="en-US"/>
              <a:t>24weeks abortion</a:t>
            </a: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endParaRPr lang="en-US" smtClean="0"/>
          </a:p>
        </p:txBody>
      </p:sp>
      <p:sp>
        <p:nvSpPr>
          <p:cNvPr id="179203" name="Rectangle 3"/>
          <p:cNvSpPr>
            <a:spLocks noGrp="1" noChangeArrowheads="1"/>
          </p:cNvSpPr>
          <p:nvPr>
            <p:ph type="body" idx="1"/>
          </p:nvPr>
        </p:nvSpPr>
        <p:spPr/>
        <p:txBody>
          <a:bodyPr/>
          <a:lstStyle/>
          <a:p>
            <a:pPr eaLnBrk="1" hangingPunct="1">
              <a:defRPr/>
            </a:pPr>
            <a:endParaRPr lang="en-US" smtClean="0"/>
          </a:p>
        </p:txBody>
      </p:sp>
      <p:pic>
        <p:nvPicPr>
          <p:cNvPr id="179204" name="Picture 4" descr="0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79204"/>
                                        </p:tgtEl>
                                        <p:attrNameLst>
                                          <p:attrName>style.visibility</p:attrName>
                                        </p:attrNameLst>
                                      </p:cBhvr>
                                      <p:to>
                                        <p:strVal val="visible"/>
                                      </p:to>
                                    </p:set>
                                    <p:anim calcmode="lin" valueType="num">
                                      <p:cBhvr>
                                        <p:cTn id="7" dur="1000" fill="hold"/>
                                        <p:tgtEl>
                                          <p:spTgt spid="179204"/>
                                        </p:tgtEl>
                                        <p:attrNameLst>
                                          <p:attrName>ppt_x</p:attrName>
                                        </p:attrNameLst>
                                      </p:cBhvr>
                                      <p:tavLst>
                                        <p:tav tm="0">
                                          <p:val>
                                            <p:strVal val="#ppt_x-.2"/>
                                          </p:val>
                                        </p:tav>
                                        <p:tav tm="100000">
                                          <p:val>
                                            <p:strVal val="#ppt_x"/>
                                          </p:val>
                                        </p:tav>
                                      </p:tavLst>
                                    </p:anim>
                                    <p:anim calcmode="lin" valueType="num">
                                      <p:cBhvr>
                                        <p:cTn id="8" dur="1000" fill="hold"/>
                                        <p:tgtEl>
                                          <p:spTgt spid="17920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9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ctrTitle"/>
          </p:nvPr>
        </p:nvSpPr>
        <p:spPr>
          <a:xfrm>
            <a:off x="684213" y="1341438"/>
            <a:ext cx="7772400" cy="2736850"/>
          </a:xfrm>
        </p:spPr>
        <p:txBody>
          <a:bodyPr/>
          <a:lstStyle/>
          <a:p>
            <a:pPr eaLnBrk="1" hangingPunct="1">
              <a:defRPr/>
            </a:pPr>
            <a:r>
              <a:rPr lang="fa-IR" sz="4800" smtClean="0">
                <a:cs typeface="B Titr" pitchFamily="2" charset="-78"/>
              </a:rPr>
              <a:t>دستورالعمل اجرایی قانون سقط جنین درمانی مصوب  </a:t>
            </a:r>
            <a:r>
              <a:rPr lang="fa-IR" sz="4800" smtClean="0">
                <a:cs typeface="Times New Roman" pitchFamily="18" charset="0"/>
              </a:rPr>
              <a:t>10/03/1384</a:t>
            </a:r>
            <a:r>
              <a:rPr lang="fa-IR" sz="4800" smtClean="0">
                <a:cs typeface="B Titr" pitchFamily="2" charset="-78"/>
              </a:rPr>
              <a:t>  مجلس شورای اسلامی</a:t>
            </a:r>
            <a:endParaRPr lang="en-US" sz="4800" smtClean="0">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Rectangle 4"/>
          <p:cNvSpPr>
            <a:spLocks noGrp="1" noChangeArrowheads="1"/>
          </p:cNvSpPr>
          <p:nvPr>
            <p:ph type="title"/>
          </p:nvPr>
        </p:nvSpPr>
        <p:spPr>
          <a:xfrm>
            <a:off x="468313" y="1773238"/>
            <a:ext cx="8229600" cy="2160587"/>
          </a:xfrm>
        </p:spPr>
        <p:txBody>
          <a:bodyPr/>
          <a:lstStyle/>
          <a:p>
            <a:pPr eaLnBrk="1" hangingPunct="1">
              <a:defRPr/>
            </a:pPr>
            <a:r>
              <a:rPr lang="fa-IR" sz="5400" smtClean="0">
                <a:cs typeface="B Titr" pitchFamily="2" charset="-78"/>
              </a:rPr>
              <a:t>الف- تعریف عناوین مطرح در قانون</a:t>
            </a:r>
            <a:r>
              <a:rPr lang="en-US" sz="5400" smtClean="0">
                <a:cs typeface="B Titr" pitchFamily="2" charset="-78"/>
              </a:rPr>
              <a:t/>
            </a:r>
            <a:br>
              <a:rPr lang="en-US" sz="5400" smtClean="0">
                <a:cs typeface="B Titr" pitchFamily="2" charset="-78"/>
              </a:rPr>
            </a:br>
            <a:endParaRPr lang="en-US" sz="5400" smtClean="0">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body" idx="1"/>
          </p:nvPr>
        </p:nvSpPr>
        <p:spPr>
          <a:xfrm>
            <a:off x="468313" y="1196975"/>
            <a:ext cx="8229600" cy="4032250"/>
          </a:xfrm>
        </p:spPr>
        <p:txBody>
          <a:bodyPr/>
          <a:lstStyle/>
          <a:p>
            <a:pPr marL="0" indent="0" algn="r" rtl="1" eaLnBrk="1" hangingPunct="1">
              <a:buFont typeface="Wingdings" pitchFamily="2" charset="2"/>
              <a:buNone/>
              <a:defRPr/>
            </a:pPr>
            <a:r>
              <a:rPr lang="fa-IR" sz="4000" smtClean="0">
                <a:cs typeface="B Lotus" pitchFamily="2" charset="-78"/>
              </a:rPr>
              <a:t>1- سقط جنین درمانی یا اسقاط درمانی جنین با توجه به قانون مذکور عبارت است از ختم حاملگی تا </a:t>
            </a:r>
            <a:r>
              <a:rPr lang="fa-IR" sz="4000" u="sng" smtClean="0">
                <a:solidFill>
                  <a:srgbClr val="FFFF99"/>
                </a:solidFill>
                <a:cs typeface="B Lotus" pitchFamily="2" charset="-78"/>
              </a:rPr>
              <a:t>چهار ماه</a:t>
            </a:r>
            <a:r>
              <a:rPr lang="fa-IR" sz="4000" smtClean="0">
                <a:cs typeface="B Lotus" pitchFamily="2" charset="-78"/>
              </a:rPr>
              <a:t> از زمان لقاح  « </a:t>
            </a:r>
            <a:r>
              <a:rPr lang="fa-IR" sz="4000" smtClean="0">
                <a:solidFill>
                  <a:schemeClr val="tx2"/>
                </a:solidFill>
                <a:cs typeface="B Lotus" pitchFamily="2" charset="-78"/>
              </a:rPr>
              <a:t>قبل از 120 روز	‌‍‌‍‌‍(~ </a:t>
            </a:r>
            <a:r>
              <a:rPr lang="en-US" sz="4000" smtClean="0">
                <a:solidFill>
                  <a:schemeClr val="tx2"/>
                </a:solidFill>
                <a:cs typeface="B Lotus" pitchFamily="2" charset="-78"/>
              </a:rPr>
              <a:t>17w</a:t>
            </a:r>
            <a:r>
              <a:rPr lang="fa-IR" sz="4000" smtClean="0">
                <a:solidFill>
                  <a:schemeClr val="tx2"/>
                </a:solidFill>
                <a:cs typeface="B Lotus" pitchFamily="2" charset="-78"/>
              </a:rPr>
              <a:t>) از زمان لقاح یا 135 روز  (~</a:t>
            </a:r>
            <a:r>
              <a:rPr lang="en-US" sz="4000" smtClean="0">
                <a:solidFill>
                  <a:schemeClr val="tx2"/>
                </a:solidFill>
                <a:cs typeface="B Lotus" pitchFamily="2" charset="-78"/>
              </a:rPr>
              <a:t>w </a:t>
            </a:r>
            <a:r>
              <a:rPr lang="fa-IR" sz="4000" smtClean="0">
                <a:solidFill>
                  <a:schemeClr val="tx2"/>
                </a:solidFill>
                <a:cs typeface="B Lotus" pitchFamily="2" charset="-78"/>
              </a:rPr>
              <a:t>19) از زمان </a:t>
            </a:r>
            <a:r>
              <a:rPr lang="en-US" sz="4000" smtClean="0">
                <a:solidFill>
                  <a:schemeClr val="tx2"/>
                </a:solidFill>
                <a:cs typeface="B Lotus" pitchFamily="2" charset="-78"/>
              </a:rPr>
              <a:t>LMP</a:t>
            </a:r>
            <a:r>
              <a:rPr lang="fa-IR" sz="4000" smtClean="0">
                <a:solidFill>
                  <a:srgbClr val="FFFF99"/>
                </a:solidFill>
                <a:cs typeface="B Lotus" pitchFamily="2" charset="-78"/>
              </a:rPr>
              <a:t> </a:t>
            </a:r>
            <a:r>
              <a:rPr lang="fa-IR" sz="4000" smtClean="0">
                <a:cs typeface="B Lotus" pitchFamily="2" charset="-78"/>
              </a:rPr>
              <a:t>»  با رعایت شرایط مندرج در قانون و این دستورالعمل.</a:t>
            </a:r>
            <a:endParaRPr lang="en-US" sz="4000" smtClean="0">
              <a:cs typeface="B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a:xfrm>
            <a:off x="468313" y="1412875"/>
            <a:ext cx="8229600" cy="2592388"/>
          </a:xfrm>
        </p:spPr>
        <p:txBody>
          <a:bodyPr/>
          <a:lstStyle/>
          <a:p>
            <a:pPr marL="0" indent="0" algn="r" rtl="1" eaLnBrk="1" hangingPunct="1">
              <a:buFont typeface="Wingdings" pitchFamily="2" charset="2"/>
              <a:buNone/>
              <a:defRPr/>
            </a:pPr>
            <a:r>
              <a:rPr lang="fa-IR" sz="4000" smtClean="0">
                <a:cs typeface="B Lotus" pitchFamily="2" charset="-78"/>
              </a:rPr>
              <a:t>2- </a:t>
            </a:r>
            <a:r>
              <a:rPr lang="fa-IR" sz="4000" smtClean="0">
                <a:solidFill>
                  <a:schemeClr val="tx2"/>
                </a:solidFill>
                <a:cs typeface="B Lotus" pitchFamily="2" charset="-78"/>
              </a:rPr>
              <a:t>پزشکی قانونی</a:t>
            </a:r>
            <a:r>
              <a:rPr lang="fa-IR" sz="4000" smtClean="0">
                <a:cs typeface="B Lotus" pitchFamily="2" charset="-78"/>
              </a:rPr>
              <a:t> بعنوان شخصیت حقوقی شامل ستاد ، ادارات کل و مراکزی از سازمان پزشکی قانونی کشور می باشند که کارشناسی و بررسی در مورد سقط جنین درمانی در آنها صورت می پذیرد.</a:t>
            </a:r>
            <a:endParaRPr lang="en-US" sz="4000" smtClean="0">
              <a:cs typeface="B Lot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body" idx="1"/>
          </p:nvPr>
        </p:nvSpPr>
        <p:spPr>
          <a:xfrm>
            <a:off x="395288" y="1196975"/>
            <a:ext cx="8302625" cy="4248150"/>
          </a:xfrm>
        </p:spPr>
        <p:txBody>
          <a:bodyPr/>
          <a:lstStyle/>
          <a:p>
            <a:pPr marL="0" indent="0" algn="r" rtl="1" eaLnBrk="1" hangingPunct="1">
              <a:buFont typeface="Wingdings" pitchFamily="2" charset="2"/>
              <a:buNone/>
              <a:defRPr/>
            </a:pPr>
            <a:r>
              <a:rPr lang="fa-IR" sz="4000" smtClean="0">
                <a:cs typeface="B Lotus" pitchFamily="2" charset="-78"/>
              </a:rPr>
              <a:t>3- </a:t>
            </a:r>
            <a:r>
              <a:rPr lang="fa-IR" sz="4000" smtClean="0">
                <a:solidFill>
                  <a:srgbClr val="FFFF99"/>
                </a:solidFill>
                <a:cs typeface="B Lotus" pitchFamily="2" charset="-78"/>
              </a:rPr>
              <a:t>عقب افتادگی جنین</a:t>
            </a:r>
            <a:r>
              <a:rPr lang="fa-IR" sz="4000" smtClean="0">
                <a:cs typeface="B Lotus" pitchFamily="2" charset="-78"/>
              </a:rPr>
              <a:t> یعنی اختلال کامل یا نسبی در ساختار یا عملکرد دستگاه عصبی جنین به هر علتی که نهایتاً منجر به تولد نوزاد زنده نشود و در صورت تولد با فاصله کوتاهی بمیرد یا دچار اختلال ذهنی یا جسمی باشد به نحوی که موجب حرج مادر گردد. ملاک تشخیص عرف پزشکی و تائید متخصصین ذیربط است.</a:t>
            </a:r>
            <a:endParaRPr lang="en-US" sz="4000" smtClean="0">
              <a:cs typeface="B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body" idx="1"/>
          </p:nvPr>
        </p:nvSpPr>
        <p:spPr>
          <a:xfrm>
            <a:off x="395288" y="549275"/>
            <a:ext cx="8302625" cy="5616575"/>
          </a:xfrm>
        </p:spPr>
        <p:txBody>
          <a:bodyPr/>
          <a:lstStyle/>
          <a:p>
            <a:pPr marL="0" indent="0" algn="r" rtl="1" eaLnBrk="1" hangingPunct="1">
              <a:buFont typeface="Wingdings" pitchFamily="2" charset="2"/>
              <a:buNone/>
              <a:defRPr/>
            </a:pPr>
            <a:r>
              <a:rPr lang="fa-IR" sz="4000" smtClean="0">
                <a:cs typeface="B Lotus" pitchFamily="2" charset="-78"/>
              </a:rPr>
              <a:t>4- </a:t>
            </a:r>
            <a:r>
              <a:rPr lang="fa-IR" sz="4000" smtClean="0">
                <a:solidFill>
                  <a:srgbClr val="FFFF99"/>
                </a:solidFill>
                <a:cs typeface="B Lotus" pitchFamily="2" charset="-78"/>
              </a:rPr>
              <a:t>ناقص الخلقه بودن جنین</a:t>
            </a:r>
            <a:r>
              <a:rPr lang="fa-IR" sz="4000" smtClean="0">
                <a:cs typeface="B Lotus" pitchFamily="2" charset="-78"/>
              </a:rPr>
              <a:t> عبارتست از عدم تشکیل و یا اختلال در تشکیل یا تکامل یک یا چند عضو بدن به هر علت بطوری که جنین زنده متولد نشود و در صورت تولد با فاصله کوتاهی بمیرد یا معلول جسمی یا ذهنی باشد به نحو</a:t>
            </a:r>
            <a:r>
              <a:rPr lang="ar-SA" sz="4000" smtClean="0">
                <a:cs typeface="B Lotus" pitchFamily="2" charset="-78"/>
              </a:rPr>
              <a:t>ى</a:t>
            </a:r>
            <a:r>
              <a:rPr lang="fa-IR" sz="4000" smtClean="0">
                <a:cs typeface="B Lotus" pitchFamily="2" charset="-78"/>
              </a:rPr>
              <a:t> که موجب حرج مادر گردد ، اعم از آن که این معلولیت با اختلال ظاهری همراه باشد یا نباشد. ملاک تشخیص عرف پزشکی و تائید متخصصین ذیربط است.</a:t>
            </a:r>
            <a:endParaRPr lang="en-US" sz="4000" smtClean="0">
              <a:cs typeface="B Lotus"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674</TotalTime>
  <Words>1658</Words>
  <Application>Microsoft Office PowerPoint</Application>
  <PresentationFormat>On-screen Show (4:3)</PresentationFormat>
  <Paragraphs>199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Balance</vt:lpstr>
      <vt:lpstr>سقط جنين</vt:lpstr>
      <vt:lpstr>مقدمه</vt:lpstr>
      <vt:lpstr>قانون سقط درمانی(مصوب 1384)</vt:lpstr>
      <vt:lpstr>دستورالعمل اجرایی قانون سقط جنین درمانی مصوب  10/03/1384  مجلس شورای اسلامی</vt:lpstr>
      <vt:lpstr>الف- تعریف عناوین مطرح در قانون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 اندیکاسیون های جنينى </vt:lpstr>
      <vt:lpstr>Slide 21</vt:lpstr>
      <vt:lpstr>Slide 22</vt:lpstr>
      <vt:lpstr>Slide 23</vt:lpstr>
      <vt:lpstr>انديكاسيون هاى مادری  </vt:lpstr>
      <vt:lpstr>Slide 25</vt:lpstr>
      <vt:lpstr>Slide 26</vt:lpstr>
      <vt:lpstr>Slide 27</vt:lpstr>
      <vt:lpstr>Slide 28</vt:lpstr>
      <vt:lpstr>Slide 29</vt:lpstr>
      <vt:lpstr>Slide 30</vt:lpstr>
      <vt:lpstr>Slide 31</vt:lpstr>
      <vt:lpstr>Slide 32</vt:lpstr>
      <vt:lpstr>قانون مجازات اسلامی</vt:lpstr>
      <vt:lpstr>Slide 34</vt:lpstr>
      <vt:lpstr>Slide 35</vt:lpstr>
      <vt:lpstr>ديه سقط جنين</vt:lpstr>
      <vt:lpstr>Slide 37</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معاینه قربانیان تجاوز</dc:title>
  <dc:creator>nejatnik</dc:creator>
  <cp:lastModifiedBy>LORD</cp:lastModifiedBy>
  <cp:revision>116</cp:revision>
  <dcterms:created xsi:type="dcterms:W3CDTF">2006-05-12T09:53:46Z</dcterms:created>
  <dcterms:modified xsi:type="dcterms:W3CDTF">2013-02-23T07:42:14Z</dcterms:modified>
</cp:coreProperties>
</file>