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58" r:id="rId5"/>
    <p:sldId id="259" r:id="rId6"/>
    <p:sldId id="260" r:id="rId7"/>
    <p:sldId id="261" r:id="rId8"/>
    <p:sldId id="262" r:id="rId9"/>
    <p:sldId id="263" r:id="rId10"/>
    <p:sldId id="279" r:id="rId11"/>
    <p:sldId id="264" r:id="rId12"/>
    <p:sldId id="265" r:id="rId13"/>
    <p:sldId id="280" r:id="rId14"/>
    <p:sldId id="266" r:id="rId15"/>
    <p:sldId id="267" r:id="rId16"/>
    <p:sldId id="268" r:id="rId17"/>
    <p:sldId id="281" r:id="rId18"/>
    <p:sldId id="269" r:id="rId19"/>
    <p:sldId id="270" r:id="rId20"/>
    <p:sldId id="271" r:id="rId21"/>
    <p:sldId id="272" r:id="rId22"/>
    <p:sldId id="273" r:id="rId23"/>
    <p:sldId id="274" r:id="rId24"/>
    <p:sldId id="282" r:id="rId25"/>
    <p:sldId id="275" r:id="rId26"/>
    <p:sldId id="283" r:id="rId27"/>
    <p:sldId id="276"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B95FB71-5A36-47F7-96F5-F73AFB39164A}" type="datetimeFigureOut">
              <a:rPr lang="en-US" smtClean="0"/>
              <a:t>9/6/2025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45F1FF0-9539-4B68-9C8B-6C1A5D455F1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95FB71-5A36-47F7-96F5-F73AFB39164A}" type="datetimeFigureOut">
              <a:rPr lang="en-US" smtClean="0"/>
              <a:t>9/6/2025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45F1FF0-9539-4B68-9C8B-6C1A5D455F1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95FB71-5A36-47F7-96F5-F73AFB39164A}" type="datetimeFigureOut">
              <a:rPr lang="en-US" smtClean="0"/>
              <a:t>9/6/2025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45F1FF0-9539-4B68-9C8B-6C1A5D455F1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95FB71-5A36-47F7-96F5-F73AFB39164A}" type="datetimeFigureOut">
              <a:rPr lang="en-US" smtClean="0"/>
              <a:t>9/6/2025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45F1FF0-9539-4B68-9C8B-6C1A5D455F1F}"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95FB71-5A36-47F7-96F5-F73AFB39164A}" type="datetimeFigureOut">
              <a:rPr lang="en-US" smtClean="0"/>
              <a:t>9/6/2025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45F1FF0-9539-4B68-9C8B-6C1A5D455F1F}"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95FB71-5A36-47F7-96F5-F73AFB39164A}" type="datetimeFigureOut">
              <a:rPr lang="en-US" smtClean="0"/>
              <a:t>9/6/2025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45F1FF0-9539-4B68-9C8B-6C1A5D455F1F}"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95FB71-5A36-47F7-96F5-F73AFB39164A}" type="datetimeFigureOut">
              <a:rPr lang="en-US" smtClean="0"/>
              <a:t>9/6/2025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45F1FF0-9539-4B68-9C8B-6C1A5D455F1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B95FB71-5A36-47F7-96F5-F73AFB39164A}" type="datetimeFigureOut">
              <a:rPr lang="en-US" smtClean="0"/>
              <a:t>9/6/2025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45F1FF0-9539-4B68-9C8B-6C1A5D455F1F}"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B95FB71-5A36-47F7-96F5-F73AFB39164A}" type="datetimeFigureOut">
              <a:rPr lang="en-US" smtClean="0"/>
              <a:t>9/6/2025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445F1FF0-9539-4B68-9C8B-6C1A5D455F1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B95FB71-5A36-47F7-96F5-F73AFB39164A}" type="datetimeFigureOut">
              <a:rPr lang="en-US" smtClean="0"/>
              <a:t>9/6/2025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45F1FF0-9539-4B68-9C8B-6C1A5D455F1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B95FB71-5A36-47F7-96F5-F73AFB39164A}" type="datetimeFigureOut">
              <a:rPr lang="en-US" smtClean="0"/>
              <a:t>9/6/2025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45F1FF0-9539-4B68-9C8B-6C1A5D455F1F}"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B95FB71-5A36-47F7-96F5-F73AFB39164A}" type="datetimeFigureOut">
              <a:rPr lang="en-US" smtClean="0"/>
              <a:t>9/6/2025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45F1FF0-9539-4B68-9C8B-6C1A5D455F1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
            <a:ext cx="6400800" cy="1524000"/>
          </a:xfrm>
        </p:spPr>
        <p:txBody>
          <a:bodyPr/>
          <a:lstStyle/>
          <a:p>
            <a:pPr algn="ctr"/>
            <a:r>
              <a:rPr lang="fa-IR" dirty="0" smtClean="0">
                <a:cs typeface="2  Titr" pitchFamily="2" charset="-78"/>
              </a:rPr>
              <a:t>مدیریت بحران درکتابخانه ها در مقابل حوادث </a:t>
            </a:r>
          </a:p>
          <a:p>
            <a:pPr algn="ctr"/>
            <a:endParaRPr lang="fa-IR" dirty="0" smtClean="0">
              <a:cs typeface="2  Titr" pitchFamily="2" charset="-78"/>
            </a:endParaRPr>
          </a:p>
          <a:p>
            <a:pPr algn="ctr"/>
            <a:r>
              <a:rPr lang="fa-IR" dirty="0" smtClean="0">
                <a:cs typeface="2  Titr" pitchFamily="2" charset="-78"/>
              </a:rPr>
              <a:t>غیرمترقبه زلزله و آتش سوز</a:t>
            </a:r>
            <a:r>
              <a:rPr lang="fa-IR" dirty="0">
                <a:cs typeface="2  Titr" pitchFamily="2" charset="-78"/>
              </a:rPr>
              <a:t>ی</a:t>
            </a:r>
            <a:endParaRPr lang="en-US" dirty="0">
              <a:cs typeface="2  Titr" pitchFamily="2" charset="-78"/>
            </a:endParaRPr>
          </a:p>
        </p:txBody>
      </p:sp>
      <p:sp>
        <p:nvSpPr>
          <p:cNvPr id="4" name="TextBox 3"/>
          <p:cNvSpPr txBox="1"/>
          <p:nvPr/>
        </p:nvSpPr>
        <p:spPr>
          <a:xfrm>
            <a:off x="2057400" y="4419600"/>
            <a:ext cx="4572000" cy="507831"/>
          </a:xfrm>
          <a:prstGeom prst="rect">
            <a:avLst/>
          </a:prstGeom>
          <a:noFill/>
        </p:spPr>
        <p:txBody>
          <a:bodyPr wrap="square" rtlCol="0">
            <a:spAutoFit/>
          </a:bodyPr>
          <a:lstStyle/>
          <a:p>
            <a:pPr algn="ctr"/>
            <a:r>
              <a:rPr lang="fa-IR" sz="2700" dirty="0">
                <a:solidFill>
                  <a:schemeClr val="tx2"/>
                </a:solidFill>
                <a:cs typeface="2  Titr" pitchFamily="2" charset="-78"/>
              </a:rPr>
              <a:t>مدرس:خانم فاطمه افشار پور</a:t>
            </a:r>
            <a:endParaRPr lang="en-US" sz="2700" dirty="0">
              <a:solidFill>
                <a:schemeClr val="tx2"/>
              </a:solidFill>
              <a:cs typeface="2  Titr" pitchFamily="2"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81200"/>
            <a:ext cx="5715362" cy="2244436"/>
          </a:xfrm>
          <a:prstGeom prst="rect">
            <a:avLst/>
          </a:prstGeom>
        </p:spPr>
      </p:pic>
    </p:spTree>
    <p:extLst>
      <p:ext uri="{BB962C8B-B14F-4D97-AF65-F5344CB8AC3E}">
        <p14:creationId xmlns:p14="http://schemas.microsoft.com/office/powerpoint/2010/main" val="100623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cs typeface="2  Nazanin" pitchFamily="2" charset="-78"/>
              </a:rPr>
              <a:t>5 </a:t>
            </a:r>
            <a:r>
              <a:rPr lang="fa-IR" dirty="0">
                <a:cs typeface="2  Nazanin" pitchFamily="2" charset="-78"/>
              </a:rPr>
              <a:t>-دوره کمک هاي اولیه به ویژه آموزش احیاي قلبی و ریوي را از طریق هلال احمر شهر خود و یا سایر مراجع ذیصلاح، بیاموزید. 6 -محل کار شما نباید در کنار پنجره، زیر لوستر، تابلو، آینه و سایر اشیاي شکننده و آویزان باشید . 7 -راهروها و خروجی هاي کتابخانه را بررسی کنید و وسایلی را که ممکن است بعد از وقوع زلزله سد راه شوند، از مکانها دور کنید. 8 -وسایل سنگینی را که هنگام وقوع زلزله ممکن است سقوط کنند، از جمله کتابها، گلدان هاي آویز و لوسترها، در محل خود محکم کنید.</a:t>
            </a:r>
            <a:endParaRPr lang="en-US" dirty="0">
              <a:cs typeface="2  Nazanin" pitchFamily="2" charset="-78"/>
            </a:endParaRPr>
          </a:p>
          <a:p>
            <a:pPr algn="r" rtl="1"/>
            <a:endParaRPr lang="en-US" dirty="0"/>
          </a:p>
        </p:txBody>
      </p:sp>
      <p:sp>
        <p:nvSpPr>
          <p:cNvPr id="3" name="Title 2"/>
          <p:cNvSpPr>
            <a:spLocks noGrp="1"/>
          </p:cNvSpPr>
          <p:nvPr>
            <p:ph type="title"/>
          </p:nvPr>
        </p:nvSpPr>
        <p:spPr/>
        <p:txBody>
          <a:bodyPr/>
          <a:lstStyle/>
          <a:p>
            <a:pPr algn="r"/>
            <a:r>
              <a:rPr lang="fa-IR" dirty="0">
                <a:solidFill>
                  <a:schemeClr val="bg2">
                    <a:lumMod val="25000"/>
                  </a:schemeClr>
                </a:solidFill>
                <a:cs typeface="2  Titr" pitchFamily="2" charset="-78"/>
              </a:rPr>
              <a:t>رعایت نکات ایمنی قبل از وقوع زلزله</a:t>
            </a:r>
            <a:endParaRPr lang="en-US" dirty="0">
              <a:solidFill>
                <a:schemeClr val="bg2">
                  <a:lumMod val="25000"/>
                </a:schemeClr>
              </a:solidFill>
            </a:endParaRPr>
          </a:p>
        </p:txBody>
      </p:sp>
    </p:spTree>
    <p:extLst>
      <p:ext uri="{BB962C8B-B14F-4D97-AF65-F5344CB8AC3E}">
        <p14:creationId xmlns:p14="http://schemas.microsoft.com/office/powerpoint/2010/main" val="271610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dirty="0" smtClean="0">
                <a:cs typeface="2  Nazanin" pitchFamily="2" charset="-78"/>
              </a:rPr>
              <a:t>1 -شیروانی و کلاهک دودکش هاي بخاري را که در زمان وقوع زلزله ممکن است سقوط کنند، بازرسی کنید. 12 -با استفاده از نوارهاي فلزي آبگرمکن را به دیوار محکم کنیاد. 13 -قفسه را با کمک پیچ به دیوار محکم کنید. </a:t>
            </a:r>
          </a:p>
          <a:p>
            <a:pPr marL="0" indent="0" algn="r" rtl="1">
              <a:buNone/>
            </a:pPr>
            <a:r>
              <a:rPr lang="fa-IR" dirty="0" smtClean="0">
                <a:cs typeface="2  Nazanin" pitchFamily="2" charset="-78"/>
              </a:rPr>
              <a:t>14-مواد شیمیایی سمی و خطر آفرین را در ظرف پلاستیکی مطمئن و در پایین ترین قسمت گنجه ها قرار دهید. 15 -نزدیک ترین محل هاي امداد رسانی مانند جمعیت هلال احمر، راهداري، درمانگاه ها، آتش نشانی و قرارگاههاي نیروي انتظامی را، که در هنگام حادثه می توانند به شما کمک کنند، شناسایی کنید. </a:t>
            </a:r>
            <a:endParaRPr lang="en-US" dirty="0">
              <a:cs typeface="2  Nazanin" pitchFamily="2" charset="-78"/>
            </a:endParaRPr>
          </a:p>
        </p:txBody>
      </p:sp>
      <p:sp>
        <p:nvSpPr>
          <p:cNvPr id="2" name="Title 1"/>
          <p:cNvSpPr>
            <a:spLocks noGrp="1"/>
          </p:cNvSpPr>
          <p:nvPr>
            <p:ph type="title"/>
          </p:nvPr>
        </p:nvSpPr>
        <p:spPr/>
        <p:txBody>
          <a:bodyPr/>
          <a:lstStyle/>
          <a:p>
            <a:pPr algn="r" rtl="1"/>
            <a:r>
              <a:rPr lang="fa-IR" dirty="0">
                <a:solidFill>
                  <a:schemeClr val="bg2">
                    <a:lumMod val="25000"/>
                  </a:schemeClr>
                </a:solidFill>
                <a:cs typeface="2  Titr" pitchFamily="2" charset="-78"/>
              </a:rPr>
              <a:t>رعایت نکات ایمنی قبل از وقوع زلزله</a:t>
            </a:r>
            <a:endParaRPr lang="en-US" dirty="0">
              <a:solidFill>
                <a:schemeClr val="bg2">
                  <a:lumMod val="25000"/>
                </a:schemeClr>
              </a:solidFill>
            </a:endParaRPr>
          </a:p>
        </p:txBody>
      </p:sp>
    </p:spTree>
    <p:extLst>
      <p:ext uri="{BB962C8B-B14F-4D97-AF65-F5344CB8AC3E}">
        <p14:creationId xmlns:p14="http://schemas.microsoft.com/office/powerpoint/2010/main" val="3615321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r" rtl="1">
              <a:buNone/>
            </a:pPr>
            <a:r>
              <a:rPr lang="fa-IR" dirty="0" smtClean="0">
                <a:cs typeface="2  Nazanin" pitchFamily="2" charset="-78"/>
              </a:rPr>
              <a:t>1 -اگر ساختمان کتابخانه شما با خطر ریزش روبه روست،به پناهگاهها یا نقاط امن بروید. 2 -از آسانسور استفاده نکنید و از اشیاي بلند، سنگین و حفاظت نشده، فاصله بگیرید. 3 -اگر در داخل کتابخانه هستید، روي زمین بنشینید و به کمک بازوها و دستهاي خود، سر و پشت گردن را محافظت کنید، یا اینکه زیر یک میز محکم بنشینید و به پایه آن بچسبید، و یا زیر در گاهی یا گوشه هاي اتاق بایستید . 4 -در صورتی که روي ویلچر قرار دارید، همان جا بمانید و آن را قفل کنید. 5 -براي دریافت آخرین اطلاعات و راهنمایی هاي لازم به رادیو گوش دهید. 6 -از تلفن،جز در موارد ضروري استفاده نکنید.خطوط تلفن باید براي تماس هاي ضروري آزاد باشد. 7 -اگر در هنگام وقوع زمین لرزه، در حال خارج شدن از کتابخانه و یا خارج از آن هستید، اولین کاري که باید انجام دهید، این است که سر خود را مقابل خطر ریزش به کمک اشیایی مانند کیف، کتاب و یا تخته محافظت کنید و در صورت در دسترس نبودن این اشیاء، از پشت دستان استفاده کنید.</a:t>
            </a:r>
            <a:endParaRPr lang="en-US" dirty="0">
              <a:cs typeface="2  Nazanin" pitchFamily="2" charset="-78"/>
            </a:endParaRPr>
          </a:p>
        </p:txBody>
      </p:sp>
      <p:sp>
        <p:nvSpPr>
          <p:cNvPr id="2" name="Title 1"/>
          <p:cNvSpPr>
            <a:spLocks noGrp="1"/>
          </p:cNvSpPr>
          <p:nvPr>
            <p:ph type="title"/>
          </p:nvPr>
        </p:nvSpPr>
        <p:spPr/>
        <p:txBody>
          <a:bodyPr/>
          <a:lstStyle/>
          <a:p>
            <a:pPr algn="r"/>
            <a:r>
              <a:rPr lang="fa-IR" dirty="0" smtClean="0">
                <a:solidFill>
                  <a:schemeClr val="bg2">
                    <a:lumMod val="25000"/>
                  </a:schemeClr>
                </a:solidFill>
                <a:cs typeface="2  Titr" pitchFamily="2" charset="-78"/>
              </a:rPr>
              <a:t>رعایت نکات ایمنی هنگام وقوع زلزله</a:t>
            </a:r>
            <a:endParaRPr lang="en-US" dirty="0">
              <a:solidFill>
                <a:schemeClr val="bg2">
                  <a:lumMod val="25000"/>
                </a:schemeClr>
              </a:solidFill>
              <a:cs typeface="2  Titr" pitchFamily="2" charset="-78"/>
            </a:endParaRPr>
          </a:p>
        </p:txBody>
      </p:sp>
    </p:spTree>
    <p:extLst>
      <p:ext uri="{BB962C8B-B14F-4D97-AF65-F5344CB8AC3E}">
        <p14:creationId xmlns:p14="http://schemas.microsoft.com/office/powerpoint/2010/main" val="305513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cs typeface="2  Nazanin" pitchFamily="2" charset="-78"/>
              </a:rPr>
              <a:t>8 </a:t>
            </a:r>
            <a:r>
              <a:rPr lang="fa-IR" dirty="0">
                <a:cs typeface="2  Nazanin" pitchFamily="2" charset="-78"/>
              </a:rPr>
              <a:t>-اگر در خارج از کتابخانه هستید، به نقطه امنی دور از ساختمان ها، درختان و سیم هاي برق پناه ببرید. 9 -مراقب خیابان هاي داراي شکستگی، شکاف هاي زمین، آتش سوزي و ترکیدگی لوله هاي آب باشید،تا هنگام گریز از کتابخانه صدمه نبینید. 10 -از خیابان ها و کوچه هاي تنگ و باریک فوراً خارج شوید و همچنین از پل هاي عابر پیاده و پل هاي هوایی ماشین رو دور شوید. 11 -از دیوارهاي سنگ کاري شده، بخاري دیواري و شیشه هاي بزرگ فاصله بگیرید. 12 -تا توقف کامل زلزله در جاي خود بمانید. 13 -یک کپسول آتش نشانی مناسب در کتابخانه داشته باشید و در مورد نحوه استفاده از آن، آموزش ببینید . ( </a:t>
            </a:r>
            <a:r>
              <a:rPr lang="fa-IR" dirty="0" smtClean="0">
                <a:cs typeface="2  Nazanin" pitchFamily="2" charset="-78"/>
              </a:rPr>
              <a:t>انجام به صورت عملی)</a:t>
            </a:r>
            <a:endParaRPr lang="en-US" dirty="0">
              <a:cs typeface="2  Nazanin" pitchFamily="2" charset="-78"/>
            </a:endParaRPr>
          </a:p>
          <a:p>
            <a:pPr algn="r" rtl="1"/>
            <a:endParaRPr lang="en-US" dirty="0">
              <a:cs typeface="2  Nazanin" pitchFamily="2" charset="-78"/>
            </a:endParaRPr>
          </a:p>
        </p:txBody>
      </p:sp>
      <p:sp>
        <p:nvSpPr>
          <p:cNvPr id="3" name="Title 2"/>
          <p:cNvSpPr>
            <a:spLocks noGrp="1"/>
          </p:cNvSpPr>
          <p:nvPr>
            <p:ph type="title"/>
          </p:nvPr>
        </p:nvSpPr>
        <p:spPr/>
        <p:txBody>
          <a:bodyPr/>
          <a:lstStyle/>
          <a:p>
            <a:pPr algn="r" rtl="1"/>
            <a:r>
              <a:rPr lang="fa-IR" dirty="0">
                <a:solidFill>
                  <a:schemeClr val="bg2">
                    <a:lumMod val="25000"/>
                  </a:schemeClr>
                </a:solidFill>
                <a:cs typeface="2  Titr" pitchFamily="2" charset="-78"/>
              </a:rPr>
              <a:t>رعایت نکات ایمنی هنگام وقوع زلزله</a:t>
            </a:r>
            <a:endParaRPr lang="en-US" dirty="0">
              <a:solidFill>
                <a:schemeClr val="bg2">
                  <a:lumMod val="25000"/>
                </a:schemeClr>
              </a:solidFill>
              <a:cs typeface="2  Titr" pitchFamily="2" charset="-78"/>
            </a:endParaRPr>
          </a:p>
        </p:txBody>
      </p:sp>
    </p:spTree>
    <p:extLst>
      <p:ext uri="{BB962C8B-B14F-4D97-AF65-F5344CB8AC3E}">
        <p14:creationId xmlns:p14="http://schemas.microsoft.com/office/powerpoint/2010/main" val="103927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128" y="1534010"/>
            <a:ext cx="4429744" cy="4420217"/>
          </a:xfrm>
        </p:spPr>
      </p:pic>
      <p:sp>
        <p:nvSpPr>
          <p:cNvPr id="2" name="Title 1"/>
          <p:cNvSpPr>
            <a:spLocks noGrp="1"/>
          </p:cNvSpPr>
          <p:nvPr>
            <p:ph type="title"/>
          </p:nvPr>
        </p:nvSpPr>
        <p:spPr/>
        <p:txBody>
          <a:bodyPr/>
          <a:lstStyle/>
          <a:p>
            <a:pPr algn="r" rtl="1"/>
            <a:r>
              <a:rPr lang="fa-IR" dirty="0">
                <a:solidFill>
                  <a:schemeClr val="bg2">
                    <a:lumMod val="25000"/>
                  </a:schemeClr>
                </a:solidFill>
              </a:rPr>
              <a:t>رعایت نکات ایمنی هنگام وقوع زلزله</a:t>
            </a:r>
            <a:endParaRPr lang="en-US" dirty="0">
              <a:solidFill>
                <a:schemeClr val="bg2">
                  <a:lumMod val="25000"/>
                </a:schemeClr>
              </a:solidFill>
            </a:endParaRPr>
          </a:p>
        </p:txBody>
      </p:sp>
    </p:spTree>
    <p:extLst>
      <p:ext uri="{BB962C8B-B14F-4D97-AF65-F5344CB8AC3E}">
        <p14:creationId xmlns:p14="http://schemas.microsoft.com/office/powerpoint/2010/main" val="364131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5744" y="1481138"/>
            <a:ext cx="4012512" cy="4525962"/>
          </a:xfrm>
        </p:spPr>
      </p:pic>
      <p:sp>
        <p:nvSpPr>
          <p:cNvPr id="2" name="Title 1"/>
          <p:cNvSpPr>
            <a:spLocks noGrp="1"/>
          </p:cNvSpPr>
          <p:nvPr>
            <p:ph type="title"/>
          </p:nvPr>
        </p:nvSpPr>
        <p:spPr/>
        <p:txBody>
          <a:bodyPr/>
          <a:lstStyle/>
          <a:p>
            <a:pPr algn="r" rtl="1"/>
            <a:r>
              <a:rPr lang="fa-IR" dirty="0"/>
              <a:t>رعایت نکات ایمنی هنگام وقوع زلزله</a:t>
            </a:r>
            <a:endParaRPr lang="en-US" dirty="0"/>
          </a:p>
        </p:txBody>
      </p:sp>
    </p:spTree>
    <p:extLst>
      <p:ext uri="{BB962C8B-B14F-4D97-AF65-F5344CB8AC3E}">
        <p14:creationId xmlns:p14="http://schemas.microsoft.com/office/powerpoint/2010/main" val="376459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r" rtl="1">
              <a:buNone/>
            </a:pPr>
            <a:r>
              <a:rPr lang="fa-IR" dirty="0" smtClean="0">
                <a:solidFill>
                  <a:srgbClr val="FF0000"/>
                </a:solidFill>
              </a:rPr>
              <a:t>الف - اگر در داخل کتابخانه هستید:</a:t>
            </a:r>
          </a:p>
          <a:p>
            <a:pPr marL="0" indent="0" algn="r" rtl="1">
              <a:buNone/>
            </a:pPr>
            <a:r>
              <a:rPr lang="fa-IR" dirty="0" smtClean="0"/>
              <a:t> 1 - آرامش خود را حفظ، و دیگران را نیز به آرامش دعوت کنید. 2 - براي مقابله با خطرهاي ناشی از پس لرزه هاي احتمالی، آماده باشید. 3 - براي پیشگیري از وقوع آتش سوزي، جریان برق را قطع کنید و شیر گاز را ببندید، اگر شیر گاز شکسته شده است و بستن آن امکان پذیر نیست، به سرعت محل را ترك کنید. 4 - اگر هنوز آب در لوله ها جریان دارد، چندین ظرف آب ذخیره کنید و شیر را ببندید.در صورتی که جریان آب قطع شده باشد، براي تهیه آب ضروري از قالب یخ درون یخچال و منبع آب استفاده کنید. 5 - در محل هایی که بوي گاز استشمام می شود، از روشن کردن کبریت، فندك، سیگار و چراغ خودداري کنید. 6 - اگر آتش سوزي در داخل کتابخانه رخ داده است، براي جلوگیري از سرایت آن به سایر مناطق، فوراً آتش را مهار کنید.اگر آتش سوزي تا حد زیادي گسترش یافته است، محل را ترك کنید. 7 - براي نجات مجروحان و آوار ماندگان، به خصوص افراد آسیب پذیر نظیر کودکان، سالمندان، معلولان و بیمارانی که در همسایگی شما هستند، تلاش کنید. 8 - افرادي را که به شدت مجروح شده اند، حرکت ندهید، مگر آنکه خطر خفگی آنها را تهدید کند. 9 - رادیوي خود را روشن بگذارید تا آخرین اخبار و دستور العمل ها مطلع شوید. </a:t>
            </a:r>
            <a:endParaRPr lang="en-US" dirty="0"/>
          </a:p>
        </p:txBody>
      </p:sp>
      <p:sp>
        <p:nvSpPr>
          <p:cNvPr id="2" name="Title 1"/>
          <p:cNvSpPr>
            <a:spLocks noGrp="1"/>
          </p:cNvSpPr>
          <p:nvPr>
            <p:ph type="title"/>
          </p:nvPr>
        </p:nvSpPr>
        <p:spPr/>
        <p:txBody>
          <a:bodyPr/>
          <a:lstStyle/>
          <a:p>
            <a:pPr algn="ctr"/>
            <a:r>
              <a:rPr lang="fa-IR" dirty="0" smtClean="0">
                <a:solidFill>
                  <a:schemeClr val="bg2">
                    <a:lumMod val="25000"/>
                  </a:schemeClr>
                </a:solidFill>
              </a:rPr>
              <a:t>پس از وقوع زلزله چه باید کرد؟ </a:t>
            </a:r>
            <a:endParaRPr lang="en-US" dirty="0">
              <a:solidFill>
                <a:schemeClr val="bg2">
                  <a:lumMod val="25000"/>
                </a:schemeClr>
              </a:solidFill>
            </a:endParaRPr>
          </a:p>
        </p:txBody>
      </p:sp>
    </p:spTree>
    <p:extLst>
      <p:ext uri="{BB962C8B-B14F-4D97-AF65-F5344CB8AC3E}">
        <p14:creationId xmlns:p14="http://schemas.microsoft.com/office/powerpoint/2010/main" val="615745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r>
              <a:rPr lang="fa-IR" dirty="0">
                <a:cs typeface="2  Nazanin" pitchFamily="2" charset="-78"/>
              </a:rPr>
              <a:t>10 - از تلفن، جز در مواقع ضروري استفاده نکنید، اشغال نبودن تلفن، به کسانی که از حادثه نجات یافتند، امکان می دهد تا با شما تماس بگیرند و شما را راهنمایی کنند. 11 - از مصرف مواد خوراکی آلوده و یا موادي که در معرض شیشه هاي شکسته قرار گرفته، خودداري کنید. 12 - کتابخانه را بازدید کنید تا از خرابی هاي غیر ظاهري مطلع شوید. 13 - اگر بوي گاز به مشامتان رسید، کلید برق را نزنید و از وسایل برقی به هیچ وجه استفاده نکنید، به سرعت شیر اصلی گاز را ببندید و در صورت امکان درها و پنجره ها را باز کنید. 14 - براي پیدا کردن مکانهاي نشت گاز و نقاطی که در معرض خطر آتش سوزي هستند، حتی الامکان از چراغ قوه استفاده کنید. 15 - درب کمدها و قفسه ها را در مواقع ضروري، با احتیاط باز کنید و مواظب سقوط اشیاء باشید. 16 - از شایعه پراکنی جدا خودداري کنید.</a:t>
            </a:r>
            <a:endParaRPr lang="en-US" dirty="0">
              <a:cs typeface="2  Nazanin" pitchFamily="2" charset="-78"/>
            </a:endParaRPr>
          </a:p>
          <a:p>
            <a:pPr algn="r" rtl="1"/>
            <a:endParaRPr lang="en-US" dirty="0">
              <a:cs typeface="2  Nazanin" pitchFamily="2" charset="-78"/>
            </a:endParaRPr>
          </a:p>
        </p:txBody>
      </p:sp>
      <p:sp>
        <p:nvSpPr>
          <p:cNvPr id="3" name="Title 2"/>
          <p:cNvSpPr>
            <a:spLocks noGrp="1"/>
          </p:cNvSpPr>
          <p:nvPr>
            <p:ph type="title"/>
          </p:nvPr>
        </p:nvSpPr>
        <p:spPr/>
        <p:txBody>
          <a:bodyPr>
            <a:normAutofit/>
          </a:bodyPr>
          <a:lstStyle/>
          <a:p>
            <a:pPr algn="r"/>
            <a:r>
              <a:rPr lang="fa-IR" dirty="0" smtClean="0">
                <a:solidFill>
                  <a:schemeClr val="bg2">
                    <a:lumMod val="25000"/>
                  </a:schemeClr>
                </a:solidFill>
              </a:rPr>
              <a:t>پس </a:t>
            </a:r>
            <a:r>
              <a:rPr lang="fa-IR" dirty="0">
                <a:solidFill>
                  <a:schemeClr val="bg2">
                    <a:lumMod val="25000"/>
                  </a:schemeClr>
                </a:solidFill>
              </a:rPr>
              <a:t>از وقوع زلزله چه باید کرد؟</a:t>
            </a:r>
            <a:endParaRPr lang="en-US" dirty="0">
              <a:solidFill>
                <a:schemeClr val="bg2">
                  <a:lumMod val="25000"/>
                </a:schemeClr>
              </a:solidFill>
            </a:endParaRPr>
          </a:p>
        </p:txBody>
      </p:sp>
    </p:spTree>
    <p:extLst>
      <p:ext uri="{BB962C8B-B14F-4D97-AF65-F5344CB8AC3E}">
        <p14:creationId xmlns:p14="http://schemas.microsoft.com/office/powerpoint/2010/main" val="231752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r" rtl="1">
              <a:buNone/>
            </a:pPr>
            <a:r>
              <a:rPr lang="fa-IR" dirty="0">
                <a:solidFill>
                  <a:srgbClr val="FF0000"/>
                </a:solidFill>
                <a:cs typeface="2  Nazanin" pitchFamily="2" charset="-78"/>
              </a:rPr>
              <a:t>ب - اگر در خارج کتابخانه </a:t>
            </a:r>
            <a:r>
              <a:rPr lang="fa-IR" dirty="0" smtClean="0">
                <a:solidFill>
                  <a:srgbClr val="FF0000"/>
                </a:solidFill>
                <a:cs typeface="2  Nazanin" pitchFamily="2" charset="-78"/>
              </a:rPr>
              <a:t>هستید:</a:t>
            </a:r>
          </a:p>
          <a:p>
            <a:pPr marL="0" indent="0" algn="r" rtl="1">
              <a:buNone/>
            </a:pPr>
            <a:r>
              <a:rPr lang="fa-IR" dirty="0" smtClean="0">
                <a:cs typeface="2  Nazanin" pitchFamily="2" charset="-78"/>
              </a:rPr>
              <a:t>1 - از تجمع در خیابان ها و مسیرها را براي عبور و مرور وسایل نقلیه امدادي، باز بگذارید. 2 - به دیدن مناطق اطراف نروید و از نزدیک شدن به کتابخانه هاي تخریب شده خودداري کنید. 3 - به سیم ها و کابل هاي برق دست نزنید. 4 - با امداد گران و نیروهاي انتظامی در کمک رسانی همکاري کنید، ولی مانع و مزاحم فعالیت آنها نشوید. 5 - بعد از وقوع زمین لرزه، افراد زیادي می توانند به شما کمک کنند.با والدین و مربیان خود صحبت کنید یا از آنها بخواهید درباره چیزهایی که شما را ناراحت می کند، با مددکاران هلال احمر، صحبت کنند. 6 - بعد از زمین لرزه، از ناحیه تخریب شده دور شوید تا آن ناحیه پاکسازي شود. 7 - تجهیزات کمکی را براي احتمال وقوع زمین لرزه هاي بعدي، نگهداري کنید. 8 - سعی کنید تا سه روز پس از حادثه، از خودروي شخصی استفاده نکنید.</a:t>
            </a:r>
            <a:endParaRPr lang="en-US" dirty="0">
              <a:cs typeface="2  Nazanin" pitchFamily="2" charset="-78"/>
            </a:endParaRPr>
          </a:p>
        </p:txBody>
      </p:sp>
      <p:sp>
        <p:nvSpPr>
          <p:cNvPr id="2" name="Title 1"/>
          <p:cNvSpPr>
            <a:spLocks noGrp="1"/>
          </p:cNvSpPr>
          <p:nvPr>
            <p:ph type="title"/>
          </p:nvPr>
        </p:nvSpPr>
        <p:spPr/>
        <p:txBody>
          <a:bodyPr/>
          <a:lstStyle/>
          <a:p>
            <a:pPr algn="r"/>
            <a:r>
              <a:rPr lang="fa-IR" dirty="0">
                <a:solidFill>
                  <a:schemeClr val="bg2">
                    <a:lumMod val="25000"/>
                  </a:schemeClr>
                </a:solidFill>
                <a:cs typeface="2  Titr" pitchFamily="2" charset="-78"/>
              </a:rPr>
              <a:t>پس از وقوع زلزله چه باید کرد؟ </a:t>
            </a:r>
            <a:endParaRPr lang="en-US" dirty="0">
              <a:solidFill>
                <a:schemeClr val="bg2">
                  <a:lumMod val="25000"/>
                </a:schemeClr>
              </a:solidFill>
              <a:cs typeface="2  Titr" pitchFamily="2" charset="-78"/>
            </a:endParaRPr>
          </a:p>
        </p:txBody>
      </p:sp>
    </p:spTree>
    <p:extLst>
      <p:ext uri="{BB962C8B-B14F-4D97-AF65-F5344CB8AC3E}">
        <p14:creationId xmlns:p14="http://schemas.microsoft.com/office/powerpoint/2010/main" val="217997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r" rtl="1">
              <a:buNone/>
            </a:pPr>
            <a:r>
              <a:rPr lang="fa-IR" dirty="0" smtClean="0">
                <a:cs typeface="2  Nazanin" pitchFamily="2" charset="-78"/>
              </a:rPr>
              <a:t>کپسولهای دستی آتش نشانی</a:t>
            </a:r>
          </a:p>
          <a:p>
            <a:pPr marL="0" indent="0" algn="r" rtl="1">
              <a:buNone/>
            </a:pPr>
            <a:r>
              <a:rPr lang="fa-IR" dirty="0" smtClean="0">
                <a:cs typeface="2  Nazanin" pitchFamily="2" charset="-78"/>
              </a:rPr>
              <a:t>تهیه و نصب کپسولهاي دستی آتش نشانی در کلیه کتابخانه ها الزامی است. تعداد، نوع و ظرفیت کپسولها: بر اساس شکل فضاها و نوع معماري متفاوت میباشد ولیکن بطور تقریبی براي هر 120 متر مربع زیربناي کتابخانه، حداقل یک کپسول پودر و گاز چند منظوره- (</a:t>
            </a:r>
            <a:r>
              <a:rPr lang="en-US" dirty="0" smtClean="0">
                <a:cs typeface="2  Nazanin" pitchFamily="2" charset="-78"/>
              </a:rPr>
              <a:t>ABC (6 </a:t>
            </a:r>
            <a:r>
              <a:rPr lang="fa-IR" dirty="0" smtClean="0">
                <a:cs typeface="2  Nazanin" pitchFamily="2" charset="-78"/>
              </a:rPr>
              <a:t>کیلویی و براي هر طبقه حداقل یک کپسول </a:t>
            </a:r>
            <a:r>
              <a:rPr lang="en-US" dirty="0" smtClean="0">
                <a:cs typeface="2  Nazanin" pitchFamily="2" charset="-78"/>
              </a:rPr>
              <a:t>co2 3 </a:t>
            </a:r>
            <a:r>
              <a:rPr lang="fa-IR" dirty="0" smtClean="0">
                <a:cs typeface="2  Nazanin" pitchFamily="2" charset="-78"/>
              </a:rPr>
              <a:t>کیلویی باید تامین گردد. در هر طبقه حداقل یک کپسول پودر و گاز و یک کپسول </a:t>
            </a:r>
            <a:r>
              <a:rPr lang="en-US" dirty="0" smtClean="0">
                <a:cs typeface="2  Nazanin" pitchFamily="2" charset="-78"/>
              </a:rPr>
              <a:t>co2 </a:t>
            </a:r>
            <a:r>
              <a:rPr lang="fa-IR" dirty="0" smtClean="0">
                <a:cs typeface="2  Nazanin" pitchFamily="2" charset="-78"/>
              </a:rPr>
              <a:t>نصب شود. حداکثر فاصله دسترسی تا هر خاموش کننده از دورترین نقطه کتابخانه، بیشتر از 23 متر نباشد. تاکید می گردد کپسولهاي پودر و گاز </a:t>
            </a:r>
            <a:r>
              <a:rPr lang="en-US" dirty="0" smtClean="0">
                <a:cs typeface="2  Nazanin" pitchFamily="2" charset="-78"/>
              </a:rPr>
              <a:t>BC ، </a:t>
            </a:r>
            <a:r>
              <a:rPr lang="fa-IR" dirty="0" smtClean="0">
                <a:cs typeface="2  Nazanin" pitchFamily="2" charset="-78"/>
              </a:rPr>
              <a:t>توانایی کافی براي اطفاي حریق کاغذ و چوب (گروه </a:t>
            </a:r>
            <a:r>
              <a:rPr lang="en-US" dirty="0" smtClean="0">
                <a:cs typeface="2  Nazanin" pitchFamily="2" charset="-78"/>
              </a:rPr>
              <a:t>A (</a:t>
            </a:r>
            <a:r>
              <a:rPr lang="fa-IR" dirty="0" smtClean="0">
                <a:cs typeface="2  Nazanin" pitchFamily="2" charset="-78"/>
              </a:rPr>
              <a:t>را نداشته و باید از کپسولهاي پودر چند منظوره- (</a:t>
            </a:r>
            <a:r>
              <a:rPr lang="en-US" dirty="0" smtClean="0">
                <a:cs typeface="2  Nazanin" pitchFamily="2" charset="-78"/>
              </a:rPr>
              <a:t>ABC (</a:t>
            </a:r>
            <a:r>
              <a:rPr lang="fa-IR" dirty="0" smtClean="0">
                <a:cs typeface="2  Nazanin" pitchFamily="2" charset="-78"/>
              </a:rPr>
              <a:t>استفاده شود. </a:t>
            </a:r>
            <a:endParaRPr lang="en-US" dirty="0">
              <a:cs typeface="2  Nazanin" pitchFamily="2" charset="-78"/>
            </a:endParaRPr>
          </a:p>
        </p:txBody>
      </p:sp>
      <p:sp>
        <p:nvSpPr>
          <p:cNvPr id="2" name="Title 1"/>
          <p:cNvSpPr>
            <a:spLocks noGrp="1"/>
          </p:cNvSpPr>
          <p:nvPr>
            <p:ph type="title"/>
          </p:nvPr>
        </p:nvSpPr>
        <p:spPr>
          <a:xfrm>
            <a:off x="228600" y="304800"/>
            <a:ext cx="8229600" cy="1143000"/>
          </a:xfrm>
        </p:spPr>
        <p:txBody>
          <a:bodyPr/>
          <a:lstStyle/>
          <a:p>
            <a:pPr algn="r" rtl="1"/>
            <a:r>
              <a:rPr lang="fa-IR" dirty="0" smtClean="0">
                <a:solidFill>
                  <a:schemeClr val="bg2">
                    <a:lumMod val="25000"/>
                  </a:schemeClr>
                </a:solidFill>
                <a:cs typeface="2  Titr" pitchFamily="2" charset="-78"/>
              </a:rPr>
              <a:t>سیستم های اطفاء حریق</a:t>
            </a:r>
            <a:endParaRPr lang="en-US" dirty="0">
              <a:solidFill>
                <a:schemeClr val="bg2">
                  <a:lumMod val="25000"/>
                </a:schemeClr>
              </a:solidFill>
              <a:cs typeface="2  Titr" pitchFamily="2" charset="-78"/>
            </a:endParaRPr>
          </a:p>
        </p:txBody>
      </p:sp>
    </p:spTree>
    <p:extLst>
      <p:ext uri="{BB962C8B-B14F-4D97-AF65-F5344CB8AC3E}">
        <p14:creationId xmlns:p14="http://schemas.microsoft.com/office/powerpoint/2010/main" val="228450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smtClean="0">
                <a:cs typeface="2  Nazanin" pitchFamily="2" charset="-78"/>
              </a:rPr>
              <a:t>1 - هنگام روبه رو شدن با آتش سوزي، سرعت عمل براي نجات جان خود و مصدومان احتمالی، کاملاً حیاتی است. همانطور که می دانیم آتش خیلی سریع انتشار می یابد. بنابراین بلافاصله آتش نشانی و اورژانس را خبر کنید و تا آنجا که می توانید، اطلاعات کاملی در مورد بروز حادثه به آنها بدهید. 2 - سعی کنید که تمام افراد را از ساختمان کتابخانه بیرون ببرید. 3 - با رعایت جوانب احتیاط، به خاموش کردن آتش بپردازید. 4 - به هیچ وجه وارد ساختمان آتش گرفته نشوید؛ مگر آنکه مجهز به ماسک تنفسی باشید و کاربرد آن را بدانید. 5 - اگر هر دلیلی ناچار وارد اتاق پر از دود شوید، ابتدا مطمئن شوید که جانتان به خطر نخواهد افتاد.</a:t>
            </a:r>
            <a:endParaRPr lang="en-US" dirty="0">
              <a:cs typeface="2  Nazanin" pitchFamily="2" charset="-78"/>
            </a:endParaRPr>
          </a:p>
        </p:txBody>
      </p:sp>
      <p:sp>
        <p:nvSpPr>
          <p:cNvPr id="2" name="Title 1"/>
          <p:cNvSpPr>
            <a:spLocks noGrp="1"/>
          </p:cNvSpPr>
          <p:nvPr>
            <p:ph type="title"/>
          </p:nvPr>
        </p:nvSpPr>
        <p:spPr/>
        <p:txBody>
          <a:bodyPr/>
          <a:lstStyle/>
          <a:p>
            <a:pPr algn="r"/>
            <a:r>
              <a:rPr lang="fa-IR" dirty="0" smtClean="0">
                <a:solidFill>
                  <a:schemeClr val="bg2">
                    <a:lumMod val="25000"/>
                  </a:schemeClr>
                </a:solidFill>
                <a:cs typeface="2  Nazanin" pitchFamily="2" charset="-78"/>
              </a:rPr>
              <a:t>نکات ایمنی هنگام وقوع آتش سوزی</a:t>
            </a:r>
            <a:endParaRPr lang="en-US" dirty="0">
              <a:solidFill>
                <a:schemeClr val="bg2">
                  <a:lumMod val="25000"/>
                </a:schemeClr>
              </a:solidFill>
              <a:cs typeface="2  Nazanin" pitchFamily="2" charset="-78"/>
            </a:endParaRPr>
          </a:p>
        </p:txBody>
      </p:sp>
    </p:spTree>
    <p:extLst>
      <p:ext uri="{BB962C8B-B14F-4D97-AF65-F5344CB8AC3E}">
        <p14:creationId xmlns:p14="http://schemas.microsoft.com/office/powerpoint/2010/main" val="356066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2  Nazanin" pitchFamily="2" charset="-78"/>
              </a:rPr>
              <a:t>در موتورخانه ها نیز تعداد و ظرفیت کپسولها بستگی به نوع تجهیزات دارد که حداقل یک کپسول پودر و گاز 6 کیلویی و یک کپسول </a:t>
            </a:r>
            <a:r>
              <a:rPr lang="en-US" dirty="0" smtClean="0">
                <a:cs typeface="2  Nazanin" pitchFamily="2" charset="-78"/>
              </a:rPr>
              <a:t>co2 3 </a:t>
            </a:r>
            <a:r>
              <a:rPr lang="fa-IR" dirty="0" smtClean="0">
                <a:cs typeface="2  Nazanin" pitchFamily="2" charset="-78"/>
              </a:rPr>
              <a:t>کیلویی مورد نیاز است (براي موتورخانه هاي بزرگ کپسولهاي چرخدار تا وزن 50 کیلوگرم مورد نیاز خواهد بود). در اتاق تابلوهاي برق و سایتهاي کامپیوتر نیز کپسول </a:t>
            </a:r>
            <a:r>
              <a:rPr lang="en-US" dirty="0" smtClean="0">
                <a:cs typeface="2  Nazanin" pitchFamily="2" charset="-78"/>
              </a:rPr>
              <a:t>co2 ، </a:t>
            </a:r>
            <a:r>
              <a:rPr lang="fa-IR" dirty="0" smtClean="0">
                <a:cs typeface="2  Nazanin" pitchFamily="2" charset="-78"/>
              </a:rPr>
              <a:t>باید قرار گیرد.</a:t>
            </a:r>
            <a:endParaRPr lang="en-US" dirty="0">
              <a:cs typeface="2  Nazanin" pitchFamily="2" charset="-78"/>
            </a:endParaRPr>
          </a:p>
        </p:txBody>
      </p:sp>
      <p:sp>
        <p:nvSpPr>
          <p:cNvPr id="2" name="Title 1"/>
          <p:cNvSpPr>
            <a:spLocks noGrp="1"/>
          </p:cNvSpPr>
          <p:nvPr>
            <p:ph type="title"/>
          </p:nvPr>
        </p:nvSpPr>
        <p:spPr/>
        <p:txBody>
          <a:bodyPr/>
          <a:lstStyle/>
          <a:p>
            <a:pPr algn="r" rtl="1"/>
            <a:r>
              <a:rPr lang="fa-IR" dirty="0">
                <a:solidFill>
                  <a:schemeClr val="bg2">
                    <a:lumMod val="25000"/>
                  </a:schemeClr>
                </a:solidFill>
                <a:cs typeface="2  Titr" pitchFamily="2" charset="-78"/>
              </a:rPr>
              <a:t>سیستم های اطفاء حریق</a:t>
            </a:r>
            <a:endParaRPr lang="en-US" dirty="0">
              <a:solidFill>
                <a:schemeClr val="bg2">
                  <a:lumMod val="25000"/>
                </a:schemeClr>
              </a:solidFill>
            </a:endParaRPr>
          </a:p>
        </p:txBody>
      </p:sp>
    </p:spTree>
    <p:extLst>
      <p:ext uri="{BB962C8B-B14F-4D97-AF65-F5344CB8AC3E}">
        <p14:creationId xmlns:p14="http://schemas.microsoft.com/office/powerpoint/2010/main" val="330472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2  Nazanin" pitchFamily="2" charset="-78"/>
              </a:rPr>
              <a:t>نصب خاموش کننده هاي دستی: کپسولهاي دستی باید در مسیر راههاي خروج و کاملا در دسترس و در دید افراد قرار گیرند. </a:t>
            </a:r>
          </a:p>
          <a:p>
            <a:pPr marL="0" indent="0" algn="r" rtl="1">
              <a:buNone/>
            </a:pPr>
            <a:endParaRPr lang="en-US" dirty="0"/>
          </a:p>
        </p:txBody>
      </p:sp>
      <p:sp>
        <p:nvSpPr>
          <p:cNvPr id="2" name="Title 1"/>
          <p:cNvSpPr>
            <a:spLocks noGrp="1"/>
          </p:cNvSpPr>
          <p:nvPr>
            <p:ph type="title"/>
          </p:nvPr>
        </p:nvSpPr>
        <p:spPr/>
        <p:txBody>
          <a:bodyPr/>
          <a:lstStyle/>
          <a:p>
            <a:pPr algn="r" rtl="1"/>
            <a:r>
              <a:rPr lang="fa-IR" dirty="0">
                <a:solidFill>
                  <a:schemeClr val="bg2">
                    <a:lumMod val="25000"/>
                  </a:schemeClr>
                </a:solidFill>
                <a:cs typeface="2  Titr" pitchFamily="2" charset="-78"/>
              </a:rPr>
              <a:t>سیستم های اطفاء حریق</a:t>
            </a:r>
            <a:endParaRPr lang="en-US" dirty="0">
              <a:solidFill>
                <a:schemeClr val="bg2">
                  <a:lumMod val="25000"/>
                </a:schemeClr>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734" y="2638314"/>
            <a:ext cx="3448532" cy="1581371"/>
          </a:xfrm>
          <a:prstGeom prst="rect">
            <a:avLst/>
          </a:prstGeom>
        </p:spPr>
      </p:pic>
    </p:spTree>
    <p:extLst>
      <p:ext uri="{BB962C8B-B14F-4D97-AF65-F5344CB8AC3E}">
        <p14:creationId xmlns:p14="http://schemas.microsoft.com/office/powerpoint/2010/main" val="1813180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dirty="0" smtClean="0">
                <a:cs typeface="2  Nazanin" pitchFamily="2" charset="-78"/>
              </a:rPr>
              <a:t>خاموش کننده هایی که وزن کل آنها کمتر از 18 کیلوگرم باشد، باید به نحوي نصب گردند که ارتفاع نقطه بالایی خاموش کننده از کف زمین بیشتر از 150 سانتیمتر نباشد. خاموش کننده هایی که وزن کل آنها بیش از 18 کیلوگرم باشد( غیر از خاموشکننده هاي چرخدار ) باید به نحوي نصب گردند که ارتفاع نقطه بالایی خاموش کننده از کف زمین بیشتر از 100 سانتیمتر نباشد.</a:t>
            </a:r>
            <a:endParaRPr lang="en-US" dirty="0">
              <a:cs typeface="2  Nazanin" pitchFamily="2" charset="-78"/>
            </a:endParaRPr>
          </a:p>
        </p:txBody>
      </p:sp>
      <p:sp>
        <p:nvSpPr>
          <p:cNvPr id="2" name="Title 1"/>
          <p:cNvSpPr>
            <a:spLocks noGrp="1"/>
          </p:cNvSpPr>
          <p:nvPr>
            <p:ph type="title"/>
          </p:nvPr>
        </p:nvSpPr>
        <p:spPr/>
        <p:txBody>
          <a:bodyPr/>
          <a:lstStyle/>
          <a:p>
            <a:pPr algn="r"/>
            <a:r>
              <a:rPr lang="fa-IR" dirty="0">
                <a:solidFill>
                  <a:schemeClr val="bg2">
                    <a:lumMod val="25000"/>
                  </a:schemeClr>
                </a:solidFill>
                <a:cs typeface="2  Titr" pitchFamily="2" charset="-78"/>
              </a:rPr>
              <a:t>سیستم های اطفاء حریق</a:t>
            </a:r>
            <a:endParaRPr lang="en-US" dirty="0">
              <a:solidFill>
                <a:schemeClr val="bg2">
                  <a:lumMod val="25000"/>
                </a:schemeClr>
              </a:solidFill>
            </a:endParaRPr>
          </a:p>
        </p:txBody>
      </p:sp>
    </p:spTree>
    <p:extLst>
      <p:ext uri="{BB962C8B-B14F-4D97-AF65-F5344CB8AC3E}">
        <p14:creationId xmlns:p14="http://schemas.microsoft.com/office/powerpoint/2010/main" val="3522415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dirty="0" smtClean="0">
                <a:cs typeface="2  Nazanin" pitchFamily="2" charset="-78"/>
              </a:rPr>
              <a:t>1 -با حفظ خونسردي، خاموش کننده را برداشته و آن را چند بار سروته کنید تا پودر داخل آن از حالت سفتی خارج شود. 2 -میله ضامن را بکشید. 3 -در فاصله معینی پشت به باد و رو به آتش قرار بگیرید (4 الی 6 متر) 4 -اهرم تخلیه ي خاموش کننده را فشار دهید، اگر ضربه اي است، ضربه بزنید و یا اگر فلکه اي است آن را باز کنید.</a:t>
            </a:r>
          </a:p>
        </p:txBody>
      </p:sp>
      <p:sp>
        <p:nvSpPr>
          <p:cNvPr id="2" name="Title 1"/>
          <p:cNvSpPr>
            <a:spLocks noGrp="1"/>
          </p:cNvSpPr>
          <p:nvPr>
            <p:ph type="title"/>
          </p:nvPr>
        </p:nvSpPr>
        <p:spPr>
          <a:xfrm>
            <a:off x="685800" y="152400"/>
            <a:ext cx="8229600" cy="1143000"/>
          </a:xfrm>
        </p:spPr>
        <p:txBody>
          <a:bodyPr>
            <a:normAutofit fontScale="90000"/>
          </a:bodyPr>
          <a:lstStyle/>
          <a:p>
            <a:pPr algn="r"/>
            <a:r>
              <a:rPr lang="fa-IR" dirty="0" smtClean="0">
                <a:solidFill>
                  <a:schemeClr val="bg2">
                    <a:lumMod val="25000"/>
                  </a:schemeClr>
                </a:solidFill>
                <a:cs typeface="2  Titr" pitchFamily="2" charset="-78"/>
              </a:rPr>
              <a:t>طریقه ي استفاده از خاموش کننده هاي پودر و گاز</a:t>
            </a:r>
            <a:endParaRPr lang="en-US" dirty="0">
              <a:solidFill>
                <a:schemeClr val="bg2">
                  <a:lumMod val="25000"/>
                </a:schemeClr>
              </a:solidFill>
              <a:cs typeface="2  Titr" pitchFamily="2" charset="-78"/>
            </a:endParaRPr>
          </a:p>
        </p:txBody>
      </p:sp>
    </p:spTree>
    <p:extLst>
      <p:ext uri="{BB962C8B-B14F-4D97-AF65-F5344CB8AC3E}">
        <p14:creationId xmlns:p14="http://schemas.microsoft.com/office/powerpoint/2010/main" val="219186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solidFill>
                  <a:schemeClr val="bg2">
                    <a:lumMod val="25000"/>
                  </a:schemeClr>
                </a:solidFill>
                <a:cs typeface="2  Titr" pitchFamily="2" charset="-78"/>
              </a:rPr>
              <a:t>طریقه ي استفاده از خاموش کننده هاي پودر و گاز</a:t>
            </a:r>
            <a:endParaRPr lang="en-US" dirty="0">
              <a:solidFill>
                <a:schemeClr val="bg2">
                  <a:lumMod val="25000"/>
                </a:schemeClr>
              </a:solidFill>
              <a:cs typeface="2  Titr" pitchFamily="2" charset="-78"/>
            </a:endParaRPr>
          </a:p>
        </p:txBody>
      </p:sp>
      <p:pic>
        <p:nvPicPr>
          <p:cNvPr id="4"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3429000"/>
            <a:ext cx="3124434" cy="2209800"/>
          </a:xfrm>
          <a:prstGeom prst="rect">
            <a:avLst/>
          </a:prstGeom>
        </p:spPr>
      </p:pic>
      <p:sp>
        <p:nvSpPr>
          <p:cNvPr id="5" name="Rectangle 4"/>
          <p:cNvSpPr/>
          <p:nvPr/>
        </p:nvSpPr>
        <p:spPr>
          <a:xfrm>
            <a:off x="1066800" y="1600200"/>
            <a:ext cx="7239000" cy="923330"/>
          </a:xfrm>
          <a:prstGeom prst="rect">
            <a:avLst/>
          </a:prstGeom>
        </p:spPr>
        <p:txBody>
          <a:bodyPr wrap="square">
            <a:spAutoFit/>
          </a:bodyPr>
          <a:lstStyle/>
          <a:p>
            <a:pPr algn="r" rtl="1"/>
            <a:r>
              <a:rPr lang="fa-IR" dirty="0" smtClean="0"/>
              <a:t>5 -محل خروج پودر را به طرف حریق گرفته و از یک گوشه به صورت جارویی حریق را اطفاء کنید . 6 -این خاموش کننده براي حریق چوب و کاغذ کاربرد داد. در صورت ضرورت براي انواع دیگر حریق ها نیز می تواند مورد استفاده قرار گیرد.</a:t>
            </a:r>
            <a:endParaRPr lang="en-US" dirty="0"/>
          </a:p>
        </p:txBody>
      </p:sp>
    </p:spTree>
    <p:extLst>
      <p:ext uri="{BB962C8B-B14F-4D97-AF65-F5344CB8AC3E}">
        <p14:creationId xmlns:p14="http://schemas.microsoft.com/office/powerpoint/2010/main" val="72032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dirty="0" smtClean="0"/>
              <a:t>1 -با حفظ خونسردي، میله ضامن را بکشید. 2 -در فاصله معینی پشت به باد و رو به آتش قرار بگیرید (2 الی 4 متر) 3 -اهرم تخلیه خاموش کننده را فشار دهید، اگر فلکه اي است آن را باز کنید. 4 -محل خروج گاز را به طرف حریق گرفته و مراقب باشید که اعضاي بدن با شیپور تخلیه کننده تماس پیدا نکند. زیرا این قسمت در طی علیات بسیار سرد می شود و می تواند باعث سوختگی محل تماس گردد . این خاموش کننده بیشتر براي حریق هاي برقی کاربرد دارد. در صورت ضرورت براي انواع دیگر حریق ها نیز می تواند مورد استفاده قرار گیرد. </a:t>
            </a:r>
            <a:endParaRPr lang="en-US" dirty="0"/>
          </a:p>
        </p:txBody>
      </p:sp>
      <p:sp>
        <p:nvSpPr>
          <p:cNvPr id="2" name="Title 1"/>
          <p:cNvSpPr>
            <a:spLocks noGrp="1"/>
          </p:cNvSpPr>
          <p:nvPr>
            <p:ph type="title"/>
          </p:nvPr>
        </p:nvSpPr>
        <p:spPr/>
        <p:txBody>
          <a:bodyPr/>
          <a:lstStyle/>
          <a:p>
            <a:pPr algn="ctr"/>
            <a:r>
              <a:rPr lang="en-US" dirty="0">
                <a:solidFill>
                  <a:schemeClr val="bg2">
                    <a:lumMod val="25000"/>
                  </a:schemeClr>
                </a:solidFill>
              </a:rPr>
              <a:t>co2 </a:t>
            </a:r>
            <a:r>
              <a:rPr lang="fa-IR" dirty="0" smtClean="0">
                <a:solidFill>
                  <a:schemeClr val="bg2">
                    <a:lumMod val="25000"/>
                  </a:schemeClr>
                </a:solidFill>
                <a:cs typeface="2  Titr" pitchFamily="2" charset="-78"/>
              </a:rPr>
              <a:t>طریقه استفاده از کپسول</a:t>
            </a:r>
            <a:endParaRPr lang="en-US" dirty="0">
              <a:solidFill>
                <a:schemeClr val="bg2">
                  <a:lumMod val="25000"/>
                </a:schemeClr>
              </a:solidFill>
              <a:cs typeface="2  Titr" pitchFamily="2" charset="-78"/>
            </a:endParaRPr>
          </a:p>
        </p:txBody>
      </p:sp>
    </p:spTree>
    <p:extLst>
      <p:ext uri="{BB962C8B-B14F-4D97-AF65-F5344CB8AC3E}">
        <p14:creationId xmlns:p14="http://schemas.microsoft.com/office/powerpoint/2010/main" val="2285522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dirty="0" smtClean="0">
                <a:cs typeface="2  Nazanin" pitchFamily="2" charset="-78"/>
              </a:rPr>
              <a:t>کپسولهاي </a:t>
            </a:r>
            <a:r>
              <a:rPr lang="fa-IR" dirty="0">
                <a:cs typeface="2  Nazanin" pitchFamily="2" charset="-78"/>
              </a:rPr>
              <a:t>آتشنشانی باید هر 30 روز یکبار، مورد بررسی هاي زیر قرار گیرند: 1 -کپسول اطفاء حریق در محل استقرار تعیین شده قرار داده شود. 2 - مانعی در مسیر دسترسی به کپسول اطفاء حریق وجود ندشته باشد. 3 -راهنماي عمل خاموش کننده بررو ي کپسول یا در کنار آن نصب شده باشد. 4 -بدنه سالم باوده و پلمب خاموش کننده باز نشده باشد. 5 -وزن خاموش کننده بررسی گردد، معمولاً مقدار وزن کل باید برابر مقدار درج شده بر روي کپسول باشد. 6 -فشار درون سیلندر را از روي فشار سنج مشاهده و کنترل کنید . 7 -در صورت امکان سالی یک بار (در زمان نیازمند شارژ) در حریق آموزشی از خاموش کننده استفاده شود.</a:t>
            </a:r>
            <a:endParaRPr lang="en-US" dirty="0">
              <a:cs typeface="2  Nazanin" pitchFamily="2" charset="-78"/>
            </a:endParaRPr>
          </a:p>
        </p:txBody>
      </p:sp>
      <p:sp>
        <p:nvSpPr>
          <p:cNvPr id="3" name="Title 2"/>
          <p:cNvSpPr>
            <a:spLocks noGrp="1"/>
          </p:cNvSpPr>
          <p:nvPr>
            <p:ph type="title"/>
          </p:nvPr>
        </p:nvSpPr>
        <p:spPr/>
        <p:txBody>
          <a:bodyPr/>
          <a:lstStyle/>
          <a:p>
            <a:pPr algn="r" rtl="1"/>
            <a:r>
              <a:rPr lang="fa-IR" dirty="0">
                <a:solidFill>
                  <a:schemeClr val="bg2">
                    <a:lumMod val="25000"/>
                  </a:schemeClr>
                </a:solidFill>
                <a:cs typeface="2  Titr" pitchFamily="2" charset="-78"/>
              </a:rPr>
              <a:t>بازرسی کپسولها:</a:t>
            </a:r>
            <a:endParaRPr lang="en-US" dirty="0">
              <a:solidFill>
                <a:schemeClr val="bg2">
                  <a:lumMod val="25000"/>
                </a:schemeClr>
              </a:solidFill>
              <a:cs typeface="2  Titr" pitchFamily="2" charset="-78"/>
            </a:endParaRPr>
          </a:p>
        </p:txBody>
      </p:sp>
    </p:spTree>
    <p:extLst>
      <p:ext uri="{BB962C8B-B14F-4D97-AF65-F5344CB8AC3E}">
        <p14:creationId xmlns:p14="http://schemas.microsoft.com/office/powerpoint/2010/main" val="60898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dirty="0" smtClean="0">
                <a:cs typeface="2  Nazanin" pitchFamily="2" charset="-78"/>
              </a:rPr>
              <a:t>باید بصورت سالیانه انجام شود. (البته کپسولهاي </a:t>
            </a:r>
            <a:r>
              <a:rPr lang="en-US" dirty="0" smtClean="0">
                <a:cs typeface="2  Nazanin" pitchFamily="2" charset="-78"/>
              </a:rPr>
              <a:t>co2 </a:t>
            </a:r>
            <a:r>
              <a:rPr lang="fa-IR" dirty="0" smtClean="0">
                <a:cs typeface="2  Nazanin" pitchFamily="2" charset="-78"/>
              </a:rPr>
              <a:t>که براي شارژ ارسال میشوند توسط متخصصین بررسی شده و در صورت عدم وجود مشکل ممکن است بعد از 2 تا 3 سال شارژ شوند) هنگام جمع آوري کپسول هاي اطفاء حریق براي شارژ ، می بایست به جاي آنها کپسول جایگزین مستقر نمود. براي اطمینان از شارژ کپسولها میتوان بصورت اتفاقی بعضی از آنها را تخلیه نمود. </a:t>
            </a:r>
            <a:endParaRPr lang="en-US" dirty="0">
              <a:cs typeface="2  Nazanin" pitchFamily="2" charset="-78"/>
            </a:endParaRPr>
          </a:p>
        </p:txBody>
      </p:sp>
      <p:sp>
        <p:nvSpPr>
          <p:cNvPr id="2" name="Title 1"/>
          <p:cNvSpPr>
            <a:spLocks noGrp="1"/>
          </p:cNvSpPr>
          <p:nvPr>
            <p:ph type="title"/>
          </p:nvPr>
        </p:nvSpPr>
        <p:spPr/>
        <p:txBody>
          <a:bodyPr/>
          <a:lstStyle/>
          <a:p>
            <a:pPr algn="r" rtl="1"/>
            <a:r>
              <a:rPr lang="fa-IR" dirty="0">
                <a:solidFill>
                  <a:schemeClr val="bg2">
                    <a:lumMod val="25000"/>
                  </a:schemeClr>
                </a:solidFill>
                <a:cs typeface="2  Titr" pitchFamily="2" charset="-78"/>
              </a:rPr>
              <a:t>شارژ کپسولها:</a:t>
            </a:r>
            <a:endParaRPr lang="en-US" dirty="0">
              <a:solidFill>
                <a:schemeClr val="bg2">
                  <a:lumMod val="25000"/>
                </a:schemeClr>
              </a:solidFill>
              <a:cs typeface="2  Titr" pitchFamily="2" charset="-78"/>
            </a:endParaRPr>
          </a:p>
        </p:txBody>
      </p:sp>
    </p:spTree>
    <p:extLst>
      <p:ext uri="{BB962C8B-B14F-4D97-AF65-F5344CB8AC3E}">
        <p14:creationId xmlns:p14="http://schemas.microsoft.com/office/powerpoint/2010/main" val="71215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0+ اسلاید تشکر و عکس پایانی پاورپوینت (کاملاً رایگ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324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1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r"/>
            <a:r>
              <a:rPr lang="fa-IR" dirty="0">
                <a:cs typeface="2  Nazanin" pitchFamily="2" charset="-78"/>
              </a:rPr>
              <a:t>. 6 - قبل از فرار از اتاقی که در آن بسته است، ابتدا در را لمس نمایید؛ اگر داغ بود، از خروجی هاي دیگر استفاده کنید. 7 - اگر در ساختمان آتش گرفته، گرفتار شدید، فوراً به اتاقی که داراي پنجره است بروید و در را ببندید. سپس یک پتو یا فرش را طوري زیر در قرار دهید که دود وارد اتاق نشود و آن گاه از طریق پنجره، تقاضاي کمک کنید. 8 - اگر دود، حرارت یا شعله هاي آتش، مسیرهاي خروجی شما را مسدود کرده است، در را ببندید و در اتاق بمانید. تنها با استفاده از یک پارچه به رنگ روشن، از طریق پنجره کمک بخواهید. اگر در اتاق تلفن وجود دارد به اداره آتش نشانی زنگ بزنید و موقعیت خود را خبر دهید. 9 - زمانی که در جریان حریق واقع می شوید، با حفظ خونسردي، تمام تهویه هاي ساختمان را خاموش کنید تا به این ترتیب از ورود اکسیژن به داخل ساختمان جلوگیري شود. 10 - در صورت امکان، مواد سالم و قابل استفاده را فوراً از محل خارج کنید.</a:t>
            </a:r>
            <a:endParaRPr lang="en-US" dirty="0">
              <a:cs typeface="2  Nazanin" pitchFamily="2" charset="-78"/>
            </a:endParaRPr>
          </a:p>
          <a:p>
            <a:pPr algn="r"/>
            <a:endParaRPr lang="en-US" dirty="0">
              <a:cs typeface="2  Nazanin" pitchFamily="2" charset="-78"/>
            </a:endParaRPr>
          </a:p>
        </p:txBody>
      </p:sp>
      <p:sp>
        <p:nvSpPr>
          <p:cNvPr id="3" name="Title 2"/>
          <p:cNvSpPr>
            <a:spLocks noGrp="1"/>
          </p:cNvSpPr>
          <p:nvPr>
            <p:ph type="title"/>
          </p:nvPr>
        </p:nvSpPr>
        <p:spPr/>
        <p:txBody>
          <a:bodyPr>
            <a:normAutofit/>
          </a:bodyPr>
          <a:lstStyle/>
          <a:p>
            <a:pPr algn="r"/>
            <a:r>
              <a:rPr lang="fa-IR" dirty="0">
                <a:solidFill>
                  <a:schemeClr val="bg2">
                    <a:lumMod val="25000"/>
                  </a:schemeClr>
                </a:solidFill>
                <a:cs typeface="2  Nazanin" pitchFamily="2" charset="-78"/>
              </a:rPr>
              <a:t>نکات ایمنی هنگام وقوع آتش سوزی</a:t>
            </a:r>
            <a:endParaRPr lang="en-US" dirty="0">
              <a:solidFill>
                <a:schemeClr val="bg2">
                  <a:lumMod val="25000"/>
                </a:schemeClr>
              </a:solidFill>
              <a:cs typeface="2  Nazanin" pitchFamily="2" charset="-78"/>
            </a:endParaRPr>
          </a:p>
        </p:txBody>
      </p:sp>
    </p:spTree>
    <p:extLst>
      <p:ext uri="{BB962C8B-B14F-4D97-AF65-F5344CB8AC3E}">
        <p14:creationId xmlns:p14="http://schemas.microsoft.com/office/powerpoint/2010/main" val="136079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dirty="0" smtClean="0">
                <a:cs typeface="2  Nazanin" pitchFamily="2" charset="-78"/>
              </a:rPr>
              <a:t>از آنجا که زلزله خبر نمی کند باید پیش از وقوع آن تدابیر ایمنی خاص و مهمی به شرح زیر بیندیشیم : </a:t>
            </a:r>
          </a:p>
          <a:p>
            <a:pPr marL="0" indent="0" algn="r" rtl="1">
              <a:buNone/>
            </a:pPr>
            <a:r>
              <a:rPr lang="fa-IR" dirty="0" smtClean="0">
                <a:cs typeface="2  Nazanin" pitchFamily="2" charset="-78"/>
              </a:rPr>
              <a:t>1 -شناخت اولیه ترك هاي کتابخانه : الف- در صورت مشاهده ترك عمودي و یا مورب با عرض 5,1 تا 2 میلیمتر و عمق 1.5 تا 2 سانتیمتر ، موضوع به اداره کل استان گزارش شود. </a:t>
            </a:r>
            <a:endParaRPr lang="en-US" dirty="0">
              <a:cs typeface="2  Nazanin" pitchFamily="2" charset="-78"/>
            </a:endParaRPr>
          </a:p>
        </p:txBody>
      </p:sp>
      <p:sp>
        <p:nvSpPr>
          <p:cNvPr id="2" name="Title 1"/>
          <p:cNvSpPr>
            <a:spLocks noGrp="1"/>
          </p:cNvSpPr>
          <p:nvPr>
            <p:ph type="title"/>
          </p:nvPr>
        </p:nvSpPr>
        <p:spPr/>
        <p:txBody>
          <a:bodyPr/>
          <a:lstStyle/>
          <a:p>
            <a:pPr algn="ctr"/>
            <a:r>
              <a:rPr lang="fa-IR" dirty="0" smtClean="0">
                <a:solidFill>
                  <a:schemeClr val="bg2">
                    <a:lumMod val="25000"/>
                  </a:schemeClr>
                </a:solidFill>
                <a:cs typeface="2  Titr" pitchFamily="2" charset="-78"/>
              </a:rPr>
              <a:t>رعایت نکات ایمنی قبل از وقوع زلزله</a:t>
            </a:r>
            <a:endParaRPr lang="en-US" dirty="0">
              <a:solidFill>
                <a:schemeClr val="bg2">
                  <a:lumMod val="25000"/>
                </a:schemeClr>
              </a:solidFill>
              <a:cs typeface="2  Titr" pitchFamily="2" charset="-78"/>
            </a:endParaRPr>
          </a:p>
        </p:txBody>
      </p:sp>
    </p:spTree>
    <p:extLst>
      <p:ext uri="{BB962C8B-B14F-4D97-AF65-F5344CB8AC3E}">
        <p14:creationId xmlns:p14="http://schemas.microsoft.com/office/powerpoint/2010/main" val="424308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784" y="1738826"/>
            <a:ext cx="6306431" cy="4010585"/>
          </a:xfrm>
        </p:spPr>
      </p:pic>
      <p:sp>
        <p:nvSpPr>
          <p:cNvPr id="2" name="Title 1"/>
          <p:cNvSpPr>
            <a:spLocks noGrp="1"/>
          </p:cNvSpPr>
          <p:nvPr>
            <p:ph type="title"/>
          </p:nvPr>
        </p:nvSpPr>
        <p:spPr/>
        <p:txBody>
          <a:bodyPr/>
          <a:lstStyle/>
          <a:p>
            <a:pPr algn="ctr"/>
            <a:r>
              <a:rPr lang="fa-IR" dirty="0">
                <a:solidFill>
                  <a:schemeClr val="bg2">
                    <a:lumMod val="25000"/>
                  </a:schemeClr>
                </a:solidFill>
                <a:cs typeface="2  Titr" pitchFamily="2" charset="-78"/>
              </a:rPr>
              <a:t>رعایت نکات ایمنی قبل از وقوع زلزله</a:t>
            </a:r>
            <a:endParaRPr lang="en-US" dirty="0">
              <a:solidFill>
                <a:schemeClr val="bg2">
                  <a:lumMod val="25000"/>
                </a:schemeClr>
              </a:solidFill>
            </a:endParaRPr>
          </a:p>
        </p:txBody>
      </p:sp>
    </p:spTree>
    <p:extLst>
      <p:ext uri="{BB962C8B-B14F-4D97-AF65-F5344CB8AC3E}">
        <p14:creationId xmlns:p14="http://schemas.microsoft.com/office/powerpoint/2010/main" val="113279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dirty="0" smtClean="0"/>
              <a:t>ب- در صورت مشاهده ترك عمودي و یا مورب با عرض کمتر از 1.5میلیمتر ، با منگنه نمودن یک ورقه کاغذ سفید در دو طرف ترك ، بررسی چشمی گسترش ترك را چک نمائید که در صورت پاره شدن کاغذ ، موضوع به اداره کل استان گزارش شود.</a:t>
            </a:r>
            <a:endParaRPr lang="en-US" dirty="0"/>
          </a:p>
        </p:txBody>
      </p:sp>
      <p:sp>
        <p:nvSpPr>
          <p:cNvPr id="2" name="Title 1"/>
          <p:cNvSpPr>
            <a:spLocks noGrp="1"/>
          </p:cNvSpPr>
          <p:nvPr>
            <p:ph type="title"/>
          </p:nvPr>
        </p:nvSpPr>
        <p:spPr/>
        <p:txBody>
          <a:bodyPr/>
          <a:lstStyle/>
          <a:p>
            <a:pPr algn="r"/>
            <a:r>
              <a:rPr lang="fa-IR" dirty="0">
                <a:solidFill>
                  <a:schemeClr val="bg2">
                    <a:lumMod val="25000"/>
                  </a:schemeClr>
                </a:solidFill>
                <a:cs typeface="2  Titr" pitchFamily="2" charset="-78"/>
              </a:rPr>
              <a:t>رعایت نکات ایمنی قبل از وقوع زلزله</a:t>
            </a:r>
            <a:endParaRPr lang="en-US" dirty="0">
              <a:solidFill>
                <a:schemeClr val="bg2">
                  <a:lumMod val="25000"/>
                </a:schemeClr>
              </a:solidFill>
            </a:endParaRPr>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429000"/>
            <a:ext cx="3733800" cy="2896004"/>
          </a:xfrm>
          <a:prstGeom prst="rect">
            <a:avLst/>
          </a:prstGeom>
        </p:spPr>
      </p:pic>
    </p:spTree>
    <p:extLst>
      <p:ext uri="{BB962C8B-B14F-4D97-AF65-F5344CB8AC3E}">
        <p14:creationId xmlns:p14="http://schemas.microsoft.com/office/powerpoint/2010/main" val="86412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r" rtl="1">
              <a:buNone/>
            </a:pPr>
            <a:r>
              <a:rPr lang="fa-IR" dirty="0" smtClean="0">
                <a:cs typeface="2  Nazanin" pitchFamily="2" charset="-78"/>
              </a:rPr>
              <a:t>ج- مشاهده ترك افقی در دیوار بدلیل عدم تمیز نمودن سطح ملات قبل از دیوارچینی هر ردیف می باشد و این نوع ترك نگران کننده نمی باشد. همچنین مشاهده ترك بروي محل گذر تیرهاي سقف نمایانگر نیاز کتابخانه به رنگ آمیزي می باشد. </a:t>
            </a:r>
            <a:endParaRPr lang="en-US" dirty="0">
              <a:cs typeface="2  Nazanin" pitchFamily="2" charset="-78"/>
            </a:endParaRPr>
          </a:p>
        </p:txBody>
      </p:sp>
      <p:sp>
        <p:nvSpPr>
          <p:cNvPr id="2" name="Title 1"/>
          <p:cNvSpPr>
            <a:spLocks noGrp="1"/>
          </p:cNvSpPr>
          <p:nvPr>
            <p:ph type="title"/>
          </p:nvPr>
        </p:nvSpPr>
        <p:spPr/>
        <p:txBody>
          <a:bodyPr/>
          <a:lstStyle/>
          <a:p>
            <a:pPr algn="r"/>
            <a:r>
              <a:rPr lang="fa-IR" dirty="0">
                <a:solidFill>
                  <a:schemeClr val="bg2">
                    <a:lumMod val="25000"/>
                  </a:schemeClr>
                </a:solidFill>
                <a:cs typeface="2  Titr" pitchFamily="2" charset="-78"/>
              </a:rPr>
              <a:t>رعایت نکات ایمنی قبل از وقوع زلزله</a:t>
            </a:r>
            <a:endParaRPr lang="en-US" dirty="0">
              <a:solidFill>
                <a:schemeClr val="bg2">
                  <a:lumMod val="25000"/>
                </a:schemeClr>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429000"/>
            <a:ext cx="3567933" cy="2510092"/>
          </a:xfrm>
          <a:prstGeom prst="rect">
            <a:avLst/>
          </a:prstGeom>
        </p:spPr>
      </p:pic>
    </p:spTree>
    <p:extLst>
      <p:ext uri="{BB962C8B-B14F-4D97-AF65-F5344CB8AC3E}">
        <p14:creationId xmlns:p14="http://schemas.microsoft.com/office/powerpoint/2010/main" val="425326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dirty="0" smtClean="0">
                <a:cs typeface="2  Nazanin" pitchFamily="2" charset="-78"/>
              </a:rPr>
              <a:t>2 -اجراي دستورالعمل هاي نحوه قطع جریان آب، برق، گاز و سایر امکانات خدماتی درکتابخانه : الف - گاز: معمولاً شیر اصلی گاز، روي لوله ورودي و پس از کنتور نصب می شود و دسته آن به رنگ قرمز یا نارنجی است. </a:t>
            </a:r>
          </a:p>
          <a:p>
            <a:pPr marL="0" indent="0" algn="r" rtl="1">
              <a:buNone/>
            </a:pPr>
            <a:endParaRPr lang="en-US" dirty="0"/>
          </a:p>
        </p:txBody>
      </p:sp>
      <p:sp>
        <p:nvSpPr>
          <p:cNvPr id="2" name="Title 1"/>
          <p:cNvSpPr>
            <a:spLocks noGrp="1"/>
          </p:cNvSpPr>
          <p:nvPr>
            <p:ph type="title"/>
          </p:nvPr>
        </p:nvSpPr>
        <p:spPr/>
        <p:txBody>
          <a:bodyPr/>
          <a:lstStyle/>
          <a:p>
            <a:pPr algn="r"/>
            <a:r>
              <a:rPr lang="fa-IR" dirty="0">
                <a:solidFill>
                  <a:schemeClr val="bg2">
                    <a:lumMod val="25000"/>
                  </a:schemeClr>
                </a:solidFill>
                <a:cs typeface="2  Titr" pitchFamily="2" charset="-78"/>
              </a:rPr>
              <a:t>رعایت نکات ایمنی قبل از وقوع زلزله</a:t>
            </a:r>
            <a:endParaRPr lang="en-US" dirty="0">
              <a:solidFill>
                <a:schemeClr val="bg2">
                  <a:lumMod val="25000"/>
                </a:schemeClr>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048000"/>
            <a:ext cx="3591426" cy="2457655"/>
          </a:xfrm>
          <a:prstGeom prst="rect">
            <a:avLst/>
          </a:prstGeom>
        </p:spPr>
      </p:pic>
    </p:spTree>
    <p:extLst>
      <p:ext uri="{BB962C8B-B14F-4D97-AF65-F5344CB8AC3E}">
        <p14:creationId xmlns:p14="http://schemas.microsoft.com/office/powerpoint/2010/main" val="245125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dirty="0" smtClean="0"/>
              <a:t>ب - برق: فیوز اصلی برق در طبقه همکف یا زیرزمین و در زیر کنتور قرار دارد. محل فیوز برق کتابخانه خود را مشخص کنید. ج - آب: شیر اصلی ورود آب به کتابخانه، در همان محلی است که لوله آب وارد کتابخانه می شود. این شیر در جنب کنتور اصلی قرار دارد. 2 -مکانی را انتخاب کنید که همه اعضاء ، بعد از وقوع زمین لرزه، در آنجا جمع شوند. 3 -یک یا چند نقطه امن را در هر اتاق انتخاب کنید تا در مواقع ضروري بتوانید به آن نقاط پناه ببرید. 4 -نقاط امن محل کار خود را در روي نقشه اي مشخص کنید</a:t>
            </a:r>
            <a:endParaRPr lang="en-US" dirty="0"/>
          </a:p>
        </p:txBody>
      </p:sp>
      <p:sp>
        <p:nvSpPr>
          <p:cNvPr id="2" name="Title 1"/>
          <p:cNvSpPr>
            <a:spLocks noGrp="1"/>
          </p:cNvSpPr>
          <p:nvPr>
            <p:ph type="title"/>
          </p:nvPr>
        </p:nvSpPr>
        <p:spPr/>
        <p:txBody>
          <a:bodyPr/>
          <a:lstStyle/>
          <a:p>
            <a:pPr algn="r" rtl="1"/>
            <a:r>
              <a:rPr lang="fa-IR" dirty="0">
                <a:solidFill>
                  <a:schemeClr val="bg2">
                    <a:lumMod val="25000"/>
                  </a:schemeClr>
                </a:solidFill>
                <a:cs typeface="2  Titr" pitchFamily="2" charset="-78"/>
              </a:rPr>
              <a:t>رعایت نکات ایمنی قبل از وقوع زلزله</a:t>
            </a:r>
            <a:endParaRPr lang="en-US" dirty="0">
              <a:solidFill>
                <a:schemeClr val="bg2">
                  <a:lumMod val="25000"/>
                </a:schemeClr>
              </a:solidFill>
            </a:endParaRPr>
          </a:p>
        </p:txBody>
      </p:sp>
    </p:spTree>
    <p:extLst>
      <p:ext uri="{BB962C8B-B14F-4D97-AF65-F5344CB8AC3E}">
        <p14:creationId xmlns:p14="http://schemas.microsoft.com/office/powerpoint/2010/main" val="754204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95</TotalTime>
  <Words>2763</Words>
  <Application>Microsoft Office PowerPoint</Application>
  <PresentationFormat>On-screen Show (4:3)</PresentationFormat>
  <Paragraphs>58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PowerPoint Presentation</vt:lpstr>
      <vt:lpstr>نکات ایمنی هنگام وقوع آتش سوزی</vt:lpstr>
      <vt:lpstr>نکات ایمنی هنگام وقوع آتش سوزی</vt:lpstr>
      <vt:lpstr>رعایت نکات ایمنی قبل از وقوع زلزله</vt:lpstr>
      <vt:lpstr>رعایت نکات ایمنی قبل از وقوع زلزله</vt:lpstr>
      <vt:lpstr>رعایت نکات ایمنی قبل از وقوع زلزله</vt:lpstr>
      <vt:lpstr>رعایت نکات ایمنی قبل از وقوع زلزله</vt:lpstr>
      <vt:lpstr>رعایت نکات ایمنی قبل از وقوع زلزله</vt:lpstr>
      <vt:lpstr>رعایت نکات ایمنی قبل از وقوع زلزله</vt:lpstr>
      <vt:lpstr>رعایت نکات ایمنی قبل از وقوع زلزله</vt:lpstr>
      <vt:lpstr>رعایت نکات ایمنی قبل از وقوع زلزله</vt:lpstr>
      <vt:lpstr>رعایت نکات ایمنی هنگام وقوع زلزله</vt:lpstr>
      <vt:lpstr>رعایت نکات ایمنی هنگام وقوع زلزله</vt:lpstr>
      <vt:lpstr>رعایت نکات ایمنی هنگام وقوع زلزله</vt:lpstr>
      <vt:lpstr>رعایت نکات ایمنی هنگام وقوع زلزله</vt:lpstr>
      <vt:lpstr>پس از وقوع زلزله چه باید کرد؟ </vt:lpstr>
      <vt:lpstr>پس از وقوع زلزله چه باید کرد؟</vt:lpstr>
      <vt:lpstr>پس از وقوع زلزله چه باید کرد؟ </vt:lpstr>
      <vt:lpstr>سیستم های اطفاء حریق</vt:lpstr>
      <vt:lpstr>سیستم های اطفاء حریق</vt:lpstr>
      <vt:lpstr>سیستم های اطفاء حریق</vt:lpstr>
      <vt:lpstr>سیستم های اطفاء حریق</vt:lpstr>
      <vt:lpstr>طریقه ي استفاده از خاموش کننده هاي پودر و گاز</vt:lpstr>
      <vt:lpstr>طریقه ي استفاده از خاموش کننده هاي پودر و گاز</vt:lpstr>
      <vt:lpstr>co2 طریقه استفاده از کپسول</vt:lpstr>
      <vt:lpstr>بازرسی کپسولها:</vt:lpstr>
      <vt:lpstr>شارژ کپسولها:</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zeynab zafariyan</dc:creator>
  <cp:lastModifiedBy>zeynab zafariyan</cp:lastModifiedBy>
  <cp:revision>18</cp:revision>
  <dcterms:created xsi:type="dcterms:W3CDTF">2025-09-06T05:32:40Z</dcterms:created>
  <dcterms:modified xsi:type="dcterms:W3CDTF">2025-09-06T07:08:05Z</dcterms:modified>
</cp:coreProperties>
</file>