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70" r:id="rId12"/>
    <p:sldId id="271" r:id="rId13"/>
    <p:sldId id="272" r:id="rId14"/>
    <p:sldId id="273" r:id="rId15"/>
    <p:sldId id="274" r:id="rId16"/>
    <p:sldId id="266" r:id="rId17"/>
    <p:sldId id="275" r:id="rId18"/>
    <p:sldId id="276" r:id="rId19"/>
    <p:sldId id="267" r:id="rId20"/>
    <p:sldId id="277" r:id="rId21"/>
    <p:sldId id="278" r:id="rId22"/>
    <p:sldId id="279" r:id="rId23"/>
    <p:sldId id="280" r:id="rId24"/>
    <p:sldId id="268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96" y="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2E468D-08F1-4C23-8AE5-22D7B2E61748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09D8C8-E9B3-4ECA-BDE2-DCEA771D51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>
                <a:cs typeface="B Mitra" panose="00000400000000000000" pitchFamily="2" charset="-78"/>
              </a:rPr>
              <a:t>مداخلات مختصر در نظام مراقبت های اولیه</a:t>
            </a:r>
            <a:endParaRPr lang="en-US" dirty="0">
              <a:cs typeface="B Mitra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Brief Interventions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803502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مداخلات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3200" b="1" u="sng" dirty="0" smtClean="0">
                <a:cs typeface="B Compset" panose="00000400000000000000" pitchFamily="2" charset="-78"/>
              </a:rPr>
              <a:t> مهارت آموزی</a:t>
            </a:r>
          </a:p>
          <a:p>
            <a:pPr marL="0" indent="0" algn="r" rtl="1">
              <a:buNone/>
            </a:pPr>
            <a:endParaRPr lang="fa-IR" sz="3200" b="1" u="sng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/>
              <a:t> </a:t>
            </a:r>
            <a:r>
              <a:rPr lang="fa-IR" dirty="0" smtClean="0">
                <a:cs typeface="B Compset" panose="00000400000000000000" pitchFamily="2" charset="-78"/>
              </a:rPr>
              <a:t>مقابله با استرس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حل مساله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تصمیم گیری ( به عنوان یک تکنیک انگیزشی)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152843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فعال سازی رفتاری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b="1" u="sng" dirty="0" smtClean="0">
                <a:cs typeface="B Compset" panose="00000400000000000000" pitchFamily="2" charset="-78"/>
              </a:rPr>
              <a:t>فعال سازی رفتاری: 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هدف: شکستن سیکل معیوب خلق افسرده   کاهش فعالیت    تشدید افسردگی     کاهش بیشتر در فعالیت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مراحل: 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1)ارزیابی سطح فعلی فعالیت: </a:t>
            </a:r>
            <a:endParaRPr lang="fa-IR" b="1" dirty="0">
              <a:cs typeface="B Compset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آیا با دوستان یا خانواده ات بیرون می روي؟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آیا کارهاي ساده اي مثل تمیز کردن منزل و یا پختن غذا را انجام می دهی؟ 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آیا فعالیت هاي فیزیکی مثل پیاده روي یا ورزش هاسی سبک را انجام می دهی؟ 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آیا کارهاي داوطلبانه انجام می دهی؟</a:t>
            </a:r>
            <a:endParaRPr lang="en-US" dirty="0">
              <a:cs typeface="B Compset" panose="00000400000000000000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6260662" y="2406869"/>
            <a:ext cx="51851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258" y="2402041"/>
            <a:ext cx="603556" cy="15851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223" y="2406869"/>
            <a:ext cx="603556" cy="158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226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فعال سازی رفتاری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/>
              <a:t>2. </a:t>
            </a:r>
            <a:r>
              <a:rPr lang="fa-IR" b="1" dirty="0" smtClean="0">
                <a:cs typeface="B Compset" panose="00000400000000000000" pitchFamily="2" charset="-78"/>
              </a:rPr>
              <a:t> شناسایی فعالیت های هدف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1</a:t>
            </a:r>
            <a:r>
              <a:rPr lang="fa-IR" dirty="0" smtClean="0">
                <a:cs typeface="B Compset" panose="00000400000000000000" pitchFamily="2" charset="-78"/>
              </a:rPr>
              <a:t>) ارتباطات </a:t>
            </a:r>
            <a:r>
              <a:rPr lang="fa-IR" dirty="0">
                <a:cs typeface="B Compset" panose="00000400000000000000" pitchFamily="2" charset="-78"/>
              </a:rPr>
              <a:t>و تعاملات اجتماعی مثبت شامل ارتباط با اعضاي خانواده، اقوام، دوستان و </a:t>
            </a:r>
            <a:r>
              <a:rPr lang="fa-IR" dirty="0" smtClean="0">
                <a:cs typeface="B Compset" panose="00000400000000000000" pitchFamily="2" charset="-78"/>
              </a:rPr>
              <a:t>....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2) فعالیت هاي تفریحی و سرگرمی که ذاتا خوشایند است شامل مطالعه، سینما رفتن، ورزش، قدم زدن، فیلم </a:t>
            </a:r>
            <a:r>
              <a:rPr lang="fa-IR" dirty="0" smtClean="0">
                <a:cs typeface="B Compset" panose="00000400000000000000" pitchFamily="2" charset="-78"/>
              </a:rPr>
              <a:t>دیدن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3) مراقبت از خود شامل رسیدگی به سرو وضع و ظاهر، بهداشت شخصی، ورزش کردن، تغذیه </a:t>
            </a:r>
            <a:r>
              <a:rPr lang="fa-IR" dirty="0" smtClean="0">
                <a:cs typeface="B Compset" panose="00000400000000000000" pitchFamily="2" charset="-78"/>
              </a:rPr>
              <a:t>مناسب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4) وظایف ومسئولیت ها و کارهاي داوطلبانه</a:t>
            </a:r>
            <a:endParaRPr lang="fa-IR" dirty="0" smtClean="0">
              <a:cs typeface="B Compset" panose="00000400000000000000" pitchFamily="2" charset="-78"/>
            </a:endParaRPr>
          </a:p>
          <a:p>
            <a:pPr marL="0" indent="0" algn="r" rtl="1">
              <a:buNone/>
            </a:pPr>
            <a:endParaRPr lang="fa-IR" b="1" dirty="0" smtClean="0">
              <a:cs typeface="B Compset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3. وضع اهداف واقع بینانه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1)اختصاصی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2) واقع بینانه و قابل دسترس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3) زمان دار بودن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235822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فعال سازی رفتاری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4</a:t>
            </a:r>
            <a:r>
              <a:rPr lang="fa-IR" dirty="0" smtClean="0"/>
              <a:t>. </a:t>
            </a:r>
            <a:r>
              <a:rPr lang="fa-IR" dirty="0" smtClean="0">
                <a:cs typeface="B Compset" panose="00000400000000000000" pitchFamily="2" charset="-78"/>
              </a:rPr>
              <a:t>برنامه ریزی برای انجام فعالیت ها</a:t>
            </a:r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570531"/>
              </p:ext>
            </p:extLst>
          </p:nvPr>
        </p:nvGraphicFramePr>
        <p:xfrm>
          <a:off x="2042510" y="2769183"/>
          <a:ext cx="8128000" cy="214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r>
                        <a:rPr lang="fa-IR" dirty="0" smtClean="0"/>
                        <a:t>جمعه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پنج شنبه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چهارشنبه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سه شنبه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دوشنبه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یک شنبه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شنبه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/>
                        <a:t>زمان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Compset" panose="00000400000000000000" pitchFamily="2" charset="-78"/>
                        </a:rPr>
                        <a:t>9-11</a:t>
                      </a:r>
                      <a:r>
                        <a:rPr lang="fa-IR" baseline="0" dirty="0" smtClean="0">
                          <a:cs typeface="B Compset" panose="00000400000000000000" pitchFamily="2" charset="-78"/>
                        </a:rPr>
                        <a:t> صبح</a:t>
                      </a:r>
                      <a:endParaRPr lang="en-US" dirty="0">
                        <a:cs typeface="B Compset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sz="2000" dirty="0" smtClean="0">
                          <a:cs typeface="B Compset" panose="00000400000000000000" pitchFamily="2" charset="-78"/>
                        </a:rPr>
                        <a:t>12-2</a:t>
                      </a:r>
                      <a:endParaRPr lang="en-US" sz="2000" dirty="0">
                        <a:cs typeface="B Compset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Compset" panose="00000400000000000000" pitchFamily="2" charset="-78"/>
                        </a:rPr>
                        <a:t>4-6</a:t>
                      </a:r>
                      <a:r>
                        <a:rPr lang="fa-IR" baseline="0" dirty="0" smtClean="0">
                          <a:cs typeface="B Compset" panose="00000400000000000000" pitchFamily="2" charset="-78"/>
                        </a:rPr>
                        <a:t> بعدازظهر</a:t>
                      </a:r>
                      <a:endParaRPr lang="en-US" dirty="0">
                        <a:cs typeface="B Compset" panose="00000400000000000000" pitchFamily="2" charset="-78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a-IR" dirty="0" smtClean="0">
                          <a:cs typeface="B Compset" panose="00000400000000000000" pitchFamily="2" charset="-78"/>
                        </a:rPr>
                        <a:t>6-9</a:t>
                      </a:r>
                      <a:endParaRPr lang="en-US" dirty="0">
                        <a:cs typeface="B Compset" panose="00000400000000000000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38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مواجهه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مواجهه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مواجهه، مواجه شدن با ترس هاي شخصی در سبک درمانی است. یعنی انجام چیزي که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شما را مضطرب می کند. هدف نهایی احساس راحت تر بودن در موقعیت هایی است که حالا موجب ترس می </a:t>
            </a:r>
            <a:r>
              <a:rPr lang="fa-IR" dirty="0" smtClean="0">
                <a:cs typeface="B Compset" panose="00000400000000000000" pitchFamily="2" charset="-78"/>
              </a:rPr>
              <a:t>شود. </a:t>
            </a:r>
          </a:p>
          <a:p>
            <a:pPr marL="0" indent="0" algn="ct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اگر </a:t>
            </a:r>
            <a:r>
              <a:rPr lang="fa-IR" b="1" dirty="0">
                <a:cs typeface="B Compset" panose="00000400000000000000" pitchFamily="2" charset="-78"/>
              </a:rPr>
              <a:t>می خواهیم بر ترس از چیزي غلبه کنیم باید نهایتا با آن مواجه </a:t>
            </a:r>
            <a:r>
              <a:rPr lang="fa-IR" b="1" dirty="0" smtClean="0">
                <a:cs typeface="B Compset" panose="00000400000000000000" pitchFamily="2" charset="-78"/>
              </a:rPr>
              <a:t>شویم</a:t>
            </a:r>
          </a:p>
          <a:p>
            <a:pPr marL="0" indent="0" algn="r" rtl="1">
              <a:buNone/>
            </a:pPr>
            <a:endParaRPr lang="fa-IR" dirty="0">
              <a:cs typeface="B Compset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دلایل اثربخشی: </a:t>
            </a:r>
          </a:p>
          <a:p>
            <a:pPr marL="457200" indent="-457200" algn="r" rtl="1">
              <a:buAutoNum type="arabicParenR"/>
            </a:pPr>
            <a:r>
              <a:rPr lang="fa-IR" b="1" dirty="0" smtClean="0">
                <a:cs typeface="B Compset" panose="00000400000000000000" pitchFamily="2" charset="-78"/>
              </a:rPr>
              <a:t>خوگیری</a:t>
            </a:r>
          </a:p>
          <a:p>
            <a:pPr marL="457200" indent="-457200" algn="r" rtl="1">
              <a:buAutoNum type="arabicParenR"/>
            </a:pPr>
            <a:r>
              <a:rPr lang="fa-IR" b="1" dirty="0" smtClean="0">
                <a:cs typeface="B Compset" panose="00000400000000000000" pitchFamily="2" charset="-78"/>
              </a:rPr>
              <a:t>تمرین</a:t>
            </a:r>
          </a:p>
          <a:p>
            <a:pPr marL="457200" indent="-457200" algn="r" rtl="1">
              <a:buAutoNum type="arabicParenR"/>
            </a:pPr>
            <a:r>
              <a:rPr lang="fa-IR" b="1" dirty="0" smtClean="0">
                <a:cs typeface="B Compset" panose="00000400000000000000" pitchFamily="2" charset="-78"/>
              </a:rPr>
              <a:t>شناسایی افکار اتوماتیک و چالش با آن</a:t>
            </a:r>
          </a:p>
          <a:p>
            <a:pPr marL="457200" indent="-457200" algn="r" rtl="1">
              <a:buAutoNum type="arabicParenR"/>
            </a:pPr>
            <a:r>
              <a:rPr lang="fa-IR" b="1" dirty="0" smtClean="0">
                <a:cs typeface="B Compset" panose="00000400000000000000" pitchFamily="2" charset="-78"/>
              </a:rPr>
              <a:t>آزمون رفتاری برای برسسی درستی افکار اتوماتیک</a:t>
            </a:r>
          </a:p>
          <a:p>
            <a:pPr marL="457200" indent="-457200" algn="r" rtl="1">
              <a:buAutoNum type="arabicParenR"/>
            </a:pP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41592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Compset" panose="00000400000000000000" pitchFamily="2" charset="-78"/>
              </a:rPr>
              <a:t>مواجهه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مراحل مواجهه</a:t>
            </a:r>
          </a:p>
          <a:p>
            <a:pPr marL="457200" indent="-45720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تهیه سلسله مراتب موقعیت های اضطراب برانگیز ( یا اجتنابی)</a:t>
            </a:r>
          </a:p>
          <a:p>
            <a:pPr marL="457200" indent="-45720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انتخاب یک موقعیت</a:t>
            </a:r>
          </a:p>
          <a:p>
            <a:pPr marL="457200" indent="-45720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تعیین جزئیات موقعیت</a:t>
            </a:r>
          </a:p>
          <a:p>
            <a:pPr marL="457200" indent="-45720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تعیین یک هدف رفتاری قابل دسترس</a:t>
            </a:r>
          </a:p>
          <a:p>
            <a:pPr marL="457200" indent="-45720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مواجهه با موقعیت</a:t>
            </a:r>
          </a:p>
          <a:p>
            <a:pPr marL="457200" indent="-45720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پس از مواجهه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>
                <a:cs typeface="B Compset" panose="00000400000000000000" pitchFamily="2" charset="-78"/>
              </a:rPr>
              <a:t> </a:t>
            </a:r>
            <a:r>
              <a:rPr lang="fa-IR" dirty="0" smtClean="0">
                <a:cs typeface="B Compset" panose="00000400000000000000" pitchFamily="2" charset="-78"/>
              </a:rPr>
              <a:t>بررسی دست یابی به اهداف</a:t>
            </a:r>
          </a:p>
          <a:p>
            <a:pPr marL="0" indent="0" algn="ctr" rtl="1">
              <a:buNone/>
            </a:pPr>
            <a:r>
              <a:rPr lang="fa-IR" dirty="0">
                <a:cs typeface="B Compset" panose="00000400000000000000" pitchFamily="2" charset="-78"/>
              </a:rPr>
              <a:t>از این تجربه چه یاد گرفته است که می تواند در آینده از آن استفاده کند؟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5528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مداخله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b="1" u="sng" dirty="0" smtClean="0">
                <a:cs typeface="B Compset" panose="00000400000000000000" pitchFamily="2" charset="-78"/>
              </a:rPr>
              <a:t> تکنیک های شناختی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1. </a:t>
            </a:r>
            <a:r>
              <a:rPr lang="fa-IR" b="1" dirty="0" smtClean="0">
                <a:cs typeface="B Compset" panose="00000400000000000000" pitchFamily="2" charset="-78"/>
              </a:rPr>
              <a:t>توصیف ارتباط حوادث و افکار، احساسات و رفتار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2. </a:t>
            </a:r>
            <a:r>
              <a:rPr lang="fa-IR" b="1" dirty="0" smtClean="0">
                <a:cs typeface="B Compset" panose="00000400000000000000" pitchFamily="2" charset="-78"/>
              </a:rPr>
              <a:t>شناسایی افکار خودآیند منفی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3. </a:t>
            </a:r>
            <a:r>
              <a:rPr lang="fa-IR" b="1" dirty="0" smtClean="0">
                <a:cs typeface="B Compset" panose="00000400000000000000" pitchFamily="2" charset="-78"/>
              </a:rPr>
              <a:t>چالش کشیدن افکار خودآیند با سه تا چهار سوال تیپیک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شواهد برله و برعلیه این افکار کدامند؟</a:t>
            </a:r>
            <a:r>
              <a:rPr lang="fa-IR" b="1" dirty="0" smtClean="0">
                <a:cs typeface="B Compset" panose="00000400000000000000" pitchFamily="2" charset="-78"/>
              </a:rPr>
              <a:t>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معایب و مزایای این افکارچیست؟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4. </a:t>
            </a:r>
            <a:r>
              <a:rPr lang="fa-IR" b="1" dirty="0" smtClean="0">
                <a:cs typeface="B Compset" panose="00000400000000000000" pitchFamily="2" charset="-78"/>
              </a:rPr>
              <a:t>جایگزین کردن یک فکر منطقی تر و مفید تربا افکار منفی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5</a:t>
            </a:r>
            <a:r>
              <a:rPr lang="fa-IR" b="1" dirty="0" smtClean="0">
                <a:cs typeface="B Compset" panose="00000400000000000000" pitchFamily="2" charset="-78"/>
              </a:rPr>
              <a:t>.تبدیل افکار جایگزین به خود- گویی های مقابله ای</a:t>
            </a:r>
            <a:endParaRPr lang="en-US" b="1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60139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بازسازی شناختی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1.</a:t>
            </a:r>
            <a:r>
              <a:rPr lang="fa-IR" dirty="0" smtClean="0"/>
              <a:t> </a:t>
            </a:r>
            <a:r>
              <a:rPr lang="fa-IR" b="1" dirty="0" smtClean="0">
                <a:cs typeface="B Compset" panose="00000400000000000000" pitchFamily="2" charset="-78"/>
              </a:rPr>
              <a:t>افکار منفی در مورد خود</a:t>
            </a: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من </a:t>
            </a:r>
            <a:r>
              <a:rPr lang="fa-IR" dirty="0">
                <a:cs typeface="B Compset" panose="00000400000000000000" pitchFamily="2" charset="-78"/>
              </a:rPr>
              <a:t>آدم بی کفایتی هستم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همه چیز تقصیر من است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هیچ کس از من خوشش نمی </a:t>
            </a:r>
            <a:r>
              <a:rPr lang="fa-IR" dirty="0" smtClean="0">
                <a:cs typeface="B Compset" panose="00000400000000000000" pitchFamily="2" charset="-78"/>
              </a:rPr>
              <a:t>آید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2</a:t>
            </a:r>
            <a:r>
              <a:rPr lang="fa-IR" b="1" dirty="0" smtClean="0">
                <a:cs typeface="B Compset" panose="00000400000000000000" pitchFamily="2" charset="-78"/>
              </a:rPr>
              <a:t>. افکار منفی در مورد دنیا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fa-IR" dirty="0" smtClean="0">
                <a:cs typeface="B Compset" panose="00000400000000000000" pitchFamily="2" charset="-78"/>
              </a:rPr>
              <a:t>مردم </a:t>
            </a:r>
            <a:r>
              <a:rPr lang="fa-IR" dirty="0">
                <a:cs typeface="B Compset" panose="00000400000000000000" pitchFamily="2" charset="-78"/>
              </a:rPr>
              <a:t>حق نشناس هستند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دنیاي بی رحمی است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دنیا مکان وحشتناکی </a:t>
            </a:r>
            <a:r>
              <a:rPr lang="fa-IR" dirty="0" smtClean="0">
                <a:cs typeface="B Compset" panose="00000400000000000000" pitchFamily="2" charset="-78"/>
              </a:rPr>
              <a:t>است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3. افکار منفی در مورد آینده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هیچ چیز بهتر نخواهد شد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هیچ روزنه امیدي وجود ندارد</a:t>
            </a:r>
          </a:p>
          <a:p>
            <a:pPr algn="r" rtl="1"/>
            <a:r>
              <a:rPr lang="fa-IR" dirty="0">
                <a:cs typeface="B Compset" panose="00000400000000000000" pitchFamily="2" charset="-78"/>
              </a:rPr>
              <a:t>باز هم شکست خواهم خورد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5766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بازسازی شناختی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به چالش کشیدن افکار منفی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1) چه </a:t>
            </a:r>
            <a:r>
              <a:rPr lang="fa-IR" dirty="0">
                <a:cs typeface="B Compset" panose="00000400000000000000" pitchFamily="2" charset="-78"/>
              </a:rPr>
              <a:t>شواهدي بر له و برعلیه افکار منفی وجود دارد؟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2) مزایا و معایب این افکار چیست؟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3) چه افکاري را می توان جایگزین افکار منفی کرد تا منطقی تر و مفید تر باشند؟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416067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مداخله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sz="3200" b="1" u="sng" dirty="0" smtClean="0">
                <a:cs typeface="B Compset" panose="00000400000000000000" pitchFamily="2" charset="-78"/>
              </a:rPr>
              <a:t>  تکنیک های شناختی پیشرفته تر</a:t>
            </a:r>
          </a:p>
          <a:p>
            <a:pPr marL="0" indent="0" algn="r" rtl="1">
              <a:buNone/>
            </a:pPr>
            <a:endParaRPr lang="fa-IR" sz="3200" b="1" u="sng" dirty="0" smtClean="0">
              <a:cs typeface="B Compset" panose="00000400000000000000" pitchFamily="2" charset="-78"/>
            </a:endParaRPr>
          </a:p>
          <a:p>
            <a:pPr marL="514350" indent="-51435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شناسایی خطاهای موجود در تفکر ( تحریفات شناختی)</a:t>
            </a:r>
          </a:p>
          <a:p>
            <a:pPr marL="514350" indent="-51435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به چالش کشیدن افکار منفی با سوالات پیچیده تر ومتعدد</a:t>
            </a:r>
          </a:p>
          <a:p>
            <a:pPr marL="514350" indent="-514350" algn="r" rtl="1">
              <a:buAutoNum type="arabicPeriod"/>
            </a:pPr>
            <a:r>
              <a:rPr lang="fa-IR" dirty="0" smtClean="0">
                <a:cs typeface="B Compset" panose="00000400000000000000" pitchFamily="2" charset="-78"/>
              </a:rPr>
              <a:t>ایجاد یک پاسخ منطقی به سوالات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33922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200" dirty="0" smtClean="0">
                <a:cs typeface="B Compset" panose="00000400000000000000" pitchFamily="2" charset="-78"/>
              </a:rPr>
              <a:t>مداخلات مختصر درنظام مراقبت های بهداشتی اولیه</a:t>
            </a:r>
            <a:endParaRPr lang="en-US" sz="3200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Mitra" panose="00000400000000000000" pitchFamily="2" charset="-78"/>
              </a:rPr>
              <a:t>23.6 درصد افراد 15-64 سال مبتلا به یک اختلال روان پزشکی در طی یک سال اخیر بوده اند</a:t>
            </a: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ارزیابی میزان دسترسی افراد به خدمات بهداشتی نشان می دهد که به زیادی 2/3 افراد مبتلا، از خدمات درمانی بهره مند نمی شوند</a:t>
            </a: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بررسی شاخص حداقل درمان کافی، نشان دادکه فقط 20 درصد از کل بیمار ان روان پزشکی،حداقل درمان کافی را دریافت می کنند</a:t>
            </a:r>
          </a:p>
          <a:p>
            <a:pPr algn="r" rtl="1"/>
            <a:r>
              <a:rPr lang="fa-IR" dirty="0" smtClean="0">
                <a:cs typeface="B Mitra" panose="00000400000000000000" pitchFamily="2" charset="-78"/>
              </a:rPr>
              <a:t>گروه هایی از بیماران که کمترین بهره مندي را از خدمات بهداشت درمانی و نازل ترین کیفیت درمان را داشتند ساکنین شهرها و اقشار کم درآمد بود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52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بازسازی شناختی (2)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1.شناسایی افکار اتوماتیک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2. شناسایی خطاهای فکری یا تحریف های شناختی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فیلتر کردن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تعمیم بیش از حد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تفکر همه یا هیچ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فاجعه سازی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برچسب زدن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شخصی سازی 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ذهن خوانی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پیشگویی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کمال گرایی</a:t>
            </a:r>
          </a:p>
          <a:p>
            <a:pPr algn="r" rtl="1">
              <a:buFont typeface="Arial" panose="020B0604020202020204" pitchFamily="34" charset="0"/>
              <a:buChar char="•"/>
            </a:pPr>
            <a:r>
              <a:rPr lang="fa-IR" dirty="0" smtClean="0">
                <a:cs typeface="B Compset" panose="00000400000000000000" pitchFamily="2" charset="-78"/>
              </a:rPr>
              <a:t>افکار باید دار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78101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Compset" panose="00000400000000000000" pitchFamily="2" charset="-78"/>
              </a:rPr>
              <a:t>بازسازی شناختی (2) 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fa-IR" b="1" u="sng" dirty="0" smtClean="0">
                <a:cs typeface="B Compset" panose="00000400000000000000" pitchFamily="2" charset="-78"/>
              </a:rPr>
              <a:t>3. به چالش کشیدن افکار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جطور می توانم درستی افکارم را ارزیابی کنم؟ ( براي مثال می توانم دلیل کنسل کردن قرارمان را از دوستم </a:t>
            </a:r>
            <a:r>
              <a:rPr lang="fa-IR" dirty="0" smtClean="0">
                <a:cs typeface="B Compset" panose="00000400000000000000" pitchFamily="2" charset="-78"/>
              </a:rPr>
              <a:t>بپرسم</a:t>
            </a:r>
            <a:r>
              <a:rPr lang="fa-IR" dirty="0">
                <a:cs typeface="B Compset" panose="00000400000000000000" pitchFamily="2" charset="-78"/>
              </a:rPr>
              <a:t>؟)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این واقعیت است یا نظر من است ؟ </a:t>
            </a:r>
            <a:endParaRPr lang="fa-IR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آیا </a:t>
            </a:r>
            <a:r>
              <a:rPr lang="fa-IR" dirty="0">
                <a:cs typeface="B Compset" panose="00000400000000000000" pitchFamily="2" charset="-78"/>
              </a:rPr>
              <a:t>بقیه مردم با این طرزفکر من موافقند؟ اگرنه، چطور فکر می کنند و چرا؟ </a:t>
            </a:r>
            <a:endParaRPr lang="fa-IR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اگر </a:t>
            </a:r>
            <a:r>
              <a:rPr lang="fa-IR" dirty="0">
                <a:cs typeface="B Compset" panose="00000400000000000000" pitchFamily="2" charset="-78"/>
              </a:rPr>
              <a:t>دوستم در موقعیت مشابهی قرار بگیرد ، به او چه خواهم گفت؟ </a:t>
            </a:r>
            <a:endParaRPr lang="fa-IR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اگر </a:t>
            </a:r>
            <a:r>
              <a:rPr lang="fa-IR" dirty="0">
                <a:cs typeface="B Compset" panose="00000400000000000000" pitchFamily="2" charset="-78"/>
              </a:rPr>
              <a:t>به این شیوه فکر کردن ادامه بدهم چه اتفاقی خواهد افتاد؟ </a:t>
            </a:r>
            <a:endParaRPr lang="fa-IR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به </a:t>
            </a:r>
            <a:r>
              <a:rPr lang="fa-IR" dirty="0">
                <a:cs typeface="B Compset" panose="00000400000000000000" pitchFamily="2" charset="-78"/>
              </a:rPr>
              <a:t>چه شیوه دیگري می توانم فکر کنم که درست تر و مفیدتر باشد؟ </a:t>
            </a:r>
            <a:endParaRPr lang="fa-IR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آیا </a:t>
            </a:r>
            <a:r>
              <a:rPr lang="fa-IR" dirty="0">
                <a:cs typeface="B Compset" panose="00000400000000000000" pitchFamily="2" charset="-78"/>
              </a:rPr>
              <a:t>انتظاري که از این شخص یا موقعیت دارم غیرواقع بینانه است؟ </a:t>
            </a:r>
            <a:endParaRPr lang="fa-IR" dirty="0" smtClean="0">
              <a:cs typeface="B Compset" panose="00000400000000000000" pitchFamily="2" charset="-78"/>
            </a:endParaRP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این </a:t>
            </a:r>
            <a:r>
              <a:rPr lang="fa-IR" dirty="0">
                <a:cs typeface="B Compset" panose="00000400000000000000" pitchFamily="2" charset="-78"/>
              </a:rPr>
              <a:t>موضوع واقعا چقدر مهم است؟ آیا یک سال دیگر هم همینقدر برایم اهمیت دارد</a:t>
            </a:r>
            <a:r>
              <a:rPr lang="fa-IR" dirty="0" smtClean="0">
                <a:cs typeface="B Compset" panose="00000400000000000000" pitchFamily="2" charset="-78"/>
              </a:rPr>
              <a:t>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 بدترین </a:t>
            </a:r>
            <a:r>
              <a:rPr lang="fa-IR" dirty="0">
                <a:cs typeface="B Compset" panose="00000400000000000000" pitchFamily="2" charset="-78"/>
              </a:rPr>
              <a:t>چیزي که ممکن است اتفاق بیفتد چیست؟ محتمل ترین چیزي که می تواند اتفاق بیفتد چیست؟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40454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>
                <a:cs typeface="B Compset" panose="00000400000000000000" pitchFamily="2" charset="-78"/>
              </a:rPr>
              <a:t>بازسازی شناختی (2) 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از پشت عینک تیره تار نگاه می کنم؟ آیا طور دیگري هم می شود نگاه کرد؟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زیاد به خودم فشار می آورم؟ آیا انتظاراتی از خودم دارم که تقریبا غیرممکن است؟ انتظارات واقع بینانه </a:t>
            </a:r>
            <a:r>
              <a:rPr lang="fa-IR" dirty="0" smtClean="0">
                <a:cs typeface="B Compset" panose="00000400000000000000" pitchFamily="2" charset="-78"/>
              </a:rPr>
              <a:t>چیست</a:t>
            </a:r>
            <a:r>
              <a:rPr lang="fa-IR" dirty="0">
                <a:cs typeface="B Compset" panose="00000400000000000000" pitchFamily="2" charset="-78"/>
              </a:rPr>
              <a:t>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سریع در مورد منظور او نتیجه گیري می کنم؟ آیا بین خطوط را می خوانم؟ آیا ممکن است منظور او چیز 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    دیگری بوده </a:t>
            </a:r>
            <a:r>
              <a:rPr lang="fa-IR" dirty="0">
                <a:cs typeface="B Compset" panose="00000400000000000000" pitchFamily="2" charset="-78"/>
              </a:rPr>
              <a:t>باشد؟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فقط روي بدترین چیزهایی که ممکن است اتفاق بیفتد تمرکز می کنم؟ چه چیز واقع بینانه تر است؟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در جنبه هاي منفی خودم اغراق می کنم و خودم را تحقیر می کنم؟ آیا در چیزهاي منفی اغراق می کنم و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مثبت ها را به حداقل می رسانم؟ کس دیگر آن را چطور می بیند؟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به صورت سیاه یا سفید فکر می کنم؟ سایه هاي خاکستري کجا هستند؟ 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>
                <a:cs typeface="B Compset" panose="00000400000000000000" pitchFamily="2" charset="-78"/>
              </a:rPr>
              <a:t>آیا فقط دارم یا غصه گذشته را می خورم و یا نگران آینده هستم؟ همین حالا چکار کنم می توانم انجام دهم تا 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    احساس </a:t>
            </a:r>
            <a:r>
              <a:rPr lang="fa-IR" dirty="0">
                <a:cs typeface="B Compset" panose="00000400000000000000" pitchFamily="2" charset="-78"/>
              </a:rPr>
              <a:t>بهتري کنم؟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936284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بازسازی شناختی (2) 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3. دادن یک پاسخ واقع بینانه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088593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fa-IR" b="1" dirty="0" smtClean="0">
                <a:cs typeface="B Compset" panose="00000400000000000000" pitchFamily="2" charset="-78"/>
              </a:rPr>
              <a:t>ساختار راهنمای مداخلات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200" b="1" u="sng" dirty="0" smtClean="0">
                <a:cs typeface="B Compset" panose="00000400000000000000" pitchFamily="2" charset="-78"/>
              </a:rPr>
              <a:t> پیشگیری از عود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1</a:t>
            </a:r>
            <a:r>
              <a:rPr lang="fa-IR" dirty="0" smtClean="0">
                <a:cs typeface="B Compset" panose="00000400000000000000" pitchFamily="2" charset="-78"/>
              </a:rPr>
              <a:t>. </a:t>
            </a:r>
            <a:r>
              <a:rPr lang="fa-IR" b="1" dirty="0" smtClean="0">
                <a:cs typeface="B Compset" panose="00000400000000000000" pitchFamily="2" charset="-78"/>
              </a:rPr>
              <a:t>مدیریت دارویی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2. شناسایی علائم هشدار دهنده و مراجعه به متخصص درصورت نیاز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3. سبک زندگی سالم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خواب و تغذیه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افزایش فعالیت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درگیر شدن در فعالیت های تفریحی سالم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گسترش شبکه روابط اجتماعی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4. </a:t>
            </a:r>
            <a:r>
              <a:rPr lang="fa-IR" b="1" dirty="0" smtClean="0">
                <a:cs typeface="B Compset" panose="00000400000000000000" pitchFamily="2" charset="-78"/>
              </a:rPr>
              <a:t>مقابله با استرس ها </a:t>
            </a:r>
            <a:endParaRPr lang="en-US" b="1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627698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مداخلات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sz="3600" b="1" u="sng" dirty="0" smtClean="0">
                <a:cs typeface="B Compset" panose="00000400000000000000" pitchFamily="2" charset="-78"/>
              </a:rPr>
              <a:t>پی گیری</a:t>
            </a:r>
          </a:p>
          <a:p>
            <a:pPr marL="0" indent="0" algn="r" rtl="1">
              <a:buNone/>
            </a:pPr>
            <a:endParaRPr lang="fa-IR" sz="3600" b="1" u="sng" dirty="0" smtClean="0">
              <a:cs typeface="B Compset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sz="3600" dirty="0" smtClean="0">
                <a:cs typeface="B Compset" panose="00000400000000000000" pitchFamily="2" charset="-78"/>
              </a:rPr>
              <a:t>1. مرور آموزش ها</a:t>
            </a:r>
          </a:p>
          <a:p>
            <a:pPr marL="0" indent="0" algn="r" rtl="1">
              <a:buNone/>
            </a:pPr>
            <a:r>
              <a:rPr lang="fa-IR" sz="3600" dirty="0" smtClean="0">
                <a:cs typeface="B Compset" panose="00000400000000000000" pitchFamily="2" charset="-78"/>
              </a:rPr>
              <a:t>2. مرور تکالیف و تمرین ها</a:t>
            </a:r>
          </a:p>
          <a:p>
            <a:pPr marL="0" indent="0" algn="r" rtl="1">
              <a:buNone/>
            </a:pPr>
            <a:r>
              <a:rPr lang="fa-IR" sz="3600" dirty="0" smtClean="0">
                <a:cs typeface="B Compset" panose="00000400000000000000" pitchFamily="2" charset="-78"/>
              </a:rPr>
              <a:t>3. مرور پیشرفت ها</a:t>
            </a:r>
          </a:p>
          <a:p>
            <a:pPr marL="0" indent="0" algn="r" rtl="1">
              <a:buNone/>
            </a:pPr>
            <a:r>
              <a:rPr lang="fa-IR" sz="3600" dirty="0" smtClean="0">
                <a:cs typeface="B Compset" panose="00000400000000000000" pitchFamily="2" charset="-78"/>
              </a:rPr>
              <a:t>4. تقویت بیمار </a:t>
            </a:r>
            <a:endParaRPr lang="en-US" sz="3600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27920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3600" dirty="0" smtClean="0">
                <a:cs typeface="B Compset" panose="00000400000000000000" pitchFamily="2" charset="-78"/>
              </a:rPr>
              <a:t>مداخلات مختصر درنظام مراقبت های بهداشتی اولیه</a:t>
            </a:r>
            <a:endParaRPr lang="en-US" sz="3600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fa-IR" dirty="0" smtClean="0">
                <a:cs typeface="B Mitra" panose="00000400000000000000" pitchFamily="2" charset="-78"/>
              </a:rPr>
              <a:t>مدل سنتی ادغام خدمات روان شناختی در نظام </a:t>
            </a:r>
            <a:r>
              <a:rPr lang="en-US" dirty="0" smtClean="0">
                <a:cs typeface="B Mitra" panose="00000400000000000000" pitchFamily="2" charset="-78"/>
              </a:rPr>
              <a:t>PHC </a:t>
            </a:r>
            <a:r>
              <a:rPr lang="fa-IR" dirty="0" smtClean="0">
                <a:cs typeface="B Mitra" panose="00000400000000000000" pitchFamily="2" charset="-78"/>
              </a:rPr>
              <a:t> محدودیت هایی داشته و این درحالیست که مطالعات متعدد لزوم دسترسی فزاینده به درمان هاي روان شناختی را بویژه براي اختلالات اضطرابی و خلقی،کنترل تکانه و مصرف مواد و نیز غربالگري و مداخلات اولیه در کودکان را مورد تاکید قرار می دهد</a:t>
            </a:r>
            <a:endParaRPr lang="fa-IR" dirty="0">
              <a:cs typeface="B Mitra" panose="00000400000000000000" pitchFamily="2" charset="-78"/>
            </a:endParaRPr>
          </a:p>
          <a:p>
            <a:pPr algn="just" rtl="1"/>
            <a:r>
              <a:rPr lang="fa-IR" dirty="0" smtClean="0">
                <a:cs typeface="B Mitra" panose="00000400000000000000" pitchFamily="2" charset="-78"/>
              </a:rPr>
              <a:t>مدل سلامت رفتاری مراقبت اولیه ( </a:t>
            </a:r>
            <a:r>
              <a:rPr lang="en-US" dirty="0" smtClean="0">
                <a:cs typeface="B Mitra" panose="00000400000000000000" pitchFamily="2" charset="-78"/>
              </a:rPr>
              <a:t>Primary Care Health Behavior</a:t>
            </a:r>
            <a:r>
              <a:rPr lang="fa-IR" dirty="0" smtClean="0">
                <a:cs typeface="B Mitra" panose="00000400000000000000" pitchFamily="2" charset="-78"/>
              </a:rPr>
              <a:t> ) برای پاسخگویی به این نیاز طراحی شده است</a:t>
            </a:r>
          </a:p>
          <a:p>
            <a:pPr algn="just" rtl="1"/>
            <a:r>
              <a:rPr lang="fa-IR" dirty="0" smtClean="0">
                <a:cs typeface="B Mitra" panose="00000400000000000000" pitchFamily="2" charset="-78"/>
              </a:rPr>
              <a:t>مشاوره سلامت رفتاري که در این مدل ارائه می شود شامل ارزیا بی ها و مداخلات مختصر و فشرده را در زمینه مراقبت اولیه بوده که بر مولفه هاي روانی اجتماعی مشکلات و اختلالات روان پزشکی تاکید داشته و آنها را آماج قرار می دهد.</a:t>
            </a:r>
          </a:p>
          <a:p>
            <a:pPr algn="just" rtl="1"/>
            <a:r>
              <a:rPr lang="fa-IR" dirty="0" smtClean="0">
                <a:cs typeface="B Mitra" panose="00000400000000000000" pitchFamily="2" charset="-78"/>
              </a:rPr>
              <a:t>این مداخلات توسط کارشناس سلامت روان – یا کارشناس رفتاری- ارائه می شود</a:t>
            </a:r>
          </a:p>
          <a:p>
            <a:pPr algn="r" rtl="1"/>
            <a:endParaRPr lang="en-US" dirty="0">
              <a:cs typeface="B Mitr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7295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4000" dirty="0" smtClean="0">
                <a:cs typeface="B Compset" panose="00000400000000000000" pitchFamily="2" charset="-78"/>
              </a:rPr>
              <a:t>مداخلات مختصر درنظام مراقبت های بهداشتی اولیه</a:t>
            </a:r>
            <a:endParaRPr lang="en-US" sz="4000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Compset" panose="00000400000000000000" pitchFamily="2" charset="-78"/>
              </a:rPr>
              <a:t>مداخلات مختصر، معمولا به صورت 4-6 جلسه 15-30 دقیقه ای انجام می شود</a:t>
            </a:r>
          </a:p>
          <a:p>
            <a:pPr algn="r" rtl="1"/>
            <a:endParaRPr lang="fa-IR" dirty="0" smtClean="0">
              <a:cs typeface="B Compset" panose="00000400000000000000" pitchFamily="2" charset="-78"/>
            </a:endParaRP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هدف این مداخلات آموزش هاي روانی اجتماعی و آموزش انواع مختلف استراتژي ها و مهارت هاي خودمدیریتی به بیماران است که با تکلیف منزل و پایش هاي تلفنی همراه می شود</a:t>
            </a:r>
          </a:p>
          <a:p>
            <a:pPr algn="r" rtl="1"/>
            <a:endParaRPr lang="fa-IR" dirty="0" smtClean="0">
              <a:cs typeface="B Compset" panose="00000400000000000000" pitchFamily="2" charset="-78"/>
            </a:endParaRP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بررسی اثربخشی مداخلات مختصر رو به افزایش بوده وبسیار نوید بخش است </a:t>
            </a:r>
          </a:p>
          <a:p>
            <a:pPr algn="r" rtl="1"/>
            <a:endParaRPr lang="fa-IR" dirty="0" smtClean="0">
              <a:cs typeface="B Compset" panose="00000400000000000000" pitchFamily="2" charset="-78"/>
            </a:endParaRP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یافته ها نشان می دهد که مداخلات مختصر در درمان افسردگی، اختلال اضطراب فراگیر، ترك سیگار، اختلال پانیک و اختلالات رفتاري کودکان موثر است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75561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اختلالات و مشکلات روان پزشکی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افسردگی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اختلال اضطراب فراگیر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اختلال وسواسی- جبری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اختلال پانیک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اختلال استرس پس از سانحه ( </a:t>
            </a:r>
            <a:r>
              <a:rPr lang="en-US" b="1" dirty="0" smtClean="0">
                <a:cs typeface="B Compset" panose="00000400000000000000" pitchFamily="2" charset="-78"/>
              </a:rPr>
              <a:t>PTSD</a:t>
            </a:r>
            <a:r>
              <a:rPr lang="fa-IR" b="1" dirty="0" smtClean="0">
                <a:cs typeface="B Compset" panose="00000400000000000000" pitchFamily="2" charset="-78"/>
              </a:rPr>
              <a:t>)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اختلال اضطراب اجتماعی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مقابله </a:t>
            </a:r>
            <a:r>
              <a:rPr lang="fa-IR" b="1" dirty="0" smtClean="0">
                <a:cs typeface="B Compset" panose="00000400000000000000" pitchFamily="2" charset="-78"/>
              </a:rPr>
              <a:t>با خودکشی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مشاوره خبر بد</a:t>
            </a:r>
            <a:endParaRPr lang="en-US" b="1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96049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ساختارمداخلات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sz="3200" b="1" dirty="0" smtClean="0">
                <a:cs typeface="B Compset" panose="00000400000000000000" pitchFamily="2" charset="-78"/>
              </a:rPr>
              <a:t>تعداد جلسات</a:t>
            </a:r>
            <a:r>
              <a:rPr lang="fa-IR" sz="3200" dirty="0" smtClean="0">
                <a:cs typeface="B Compset" panose="00000400000000000000" pitchFamily="2" charset="-78"/>
              </a:rPr>
              <a:t>: 4 جلسه</a:t>
            </a:r>
          </a:p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 </a:t>
            </a:r>
            <a:r>
              <a:rPr lang="fa-IR" dirty="0" smtClean="0">
                <a:cs typeface="B Compset" panose="00000400000000000000" pitchFamily="2" charset="-78"/>
              </a:rPr>
              <a:t> فرمت گسترش یافته: 6 جلسه</a:t>
            </a:r>
          </a:p>
          <a:p>
            <a:pPr algn="r" rtl="1"/>
            <a:r>
              <a:rPr lang="fa-IR" sz="3200" b="1" dirty="0" smtClean="0">
                <a:cs typeface="B Compset" panose="00000400000000000000" pitchFamily="2" charset="-78"/>
              </a:rPr>
              <a:t>مدت زمان جلسات</a:t>
            </a:r>
            <a:r>
              <a:rPr lang="fa-IR" dirty="0" smtClean="0">
                <a:cs typeface="B Compset" panose="00000400000000000000" pitchFamily="2" charset="-78"/>
              </a:rPr>
              <a:t>: 30 دقیقه</a:t>
            </a:r>
          </a:p>
          <a:p>
            <a:pPr algn="r" rtl="1"/>
            <a:r>
              <a:rPr lang="fa-IR" sz="3200" b="1" dirty="0" smtClean="0">
                <a:cs typeface="B Compset" panose="00000400000000000000" pitchFamily="2" charset="-78"/>
              </a:rPr>
              <a:t>نوع مداخله</a:t>
            </a:r>
            <a:r>
              <a:rPr lang="fa-IR" dirty="0" smtClean="0">
                <a:cs typeface="B Compset" panose="00000400000000000000" pitchFamily="2" charset="-78"/>
              </a:rPr>
              <a:t>: فردی</a:t>
            </a:r>
          </a:p>
          <a:p>
            <a:pPr algn="r" rtl="1"/>
            <a:r>
              <a:rPr lang="fa-IR" sz="3200" b="1" dirty="0" smtClean="0">
                <a:cs typeface="B Compset" panose="00000400000000000000" pitchFamily="2" charset="-78"/>
              </a:rPr>
              <a:t>تعداد جلسات</a:t>
            </a:r>
            <a:r>
              <a:rPr lang="fa-IR" dirty="0" smtClean="0">
                <a:cs typeface="B Compset" panose="00000400000000000000" pitchFamily="2" charset="-78"/>
              </a:rPr>
              <a:t>: 1-2 بار در هفته</a:t>
            </a:r>
          </a:p>
          <a:p>
            <a:pPr algn="r" rtl="1"/>
            <a:r>
              <a:rPr lang="fa-IR" b="1" dirty="0" smtClean="0">
                <a:cs typeface="B Compset" panose="00000400000000000000" pitchFamily="2" charset="-78"/>
              </a:rPr>
              <a:t>درمانگر</a:t>
            </a:r>
            <a:r>
              <a:rPr lang="fa-IR" dirty="0" smtClean="0">
                <a:cs typeface="B Compset" panose="00000400000000000000" pitchFamily="2" charset="-78"/>
              </a:rPr>
              <a:t>: کارشناس سلامت روان</a:t>
            </a:r>
          </a:p>
          <a:p>
            <a:pPr algn="r" rtl="1"/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770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مداخلات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fa-IR" dirty="0" smtClean="0">
                <a:cs typeface="B Compset" panose="00000400000000000000" pitchFamily="2" charset="-78"/>
              </a:rPr>
              <a:t>راهنما شامل دو بخش کلی است: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 </a:t>
            </a:r>
            <a:r>
              <a:rPr lang="fa-IR" b="1" dirty="0" smtClean="0">
                <a:cs typeface="B Compset" panose="00000400000000000000" pitchFamily="2" charset="-78"/>
              </a:rPr>
              <a:t>بخش اول : کلیات مربوط به موضوع مورد نظر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 تعریف و علائم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انواع و اختلالات همراه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علل</a:t>
            </a:r>
          </a:p>
          <a:p>
            <a:pPr algn="r" rtl="1">
              <a:buFont typeface="Wingdings" panose="05000000000000000000" pitchFamily="2" charset="2"/>
              <a:buChar char="ü"/>
            </a:pPr>
            <a:r>
              <a:rPr lang="fa-IR" dirty="0" smtClean="0">
                <a:cs typeface="B Compset" panose="00000400000000000000" pitchFamily="2" charset="-78"/>
              </a:rPr>
              <a:t>درمان ( دارویی و غیردارویی)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 </a:t>
            </a:r>
            <a:r>
              <a:rPr lang="fa-IR" b="1" dirty="0" smtClean="0">
                <a:cs typeface="B Compset" panose="00000400000000000000" pitchFamily="2" charset="-78"/>
              </a:rPr>
              <a:t>بخش دوم: راهنمای جلسه به جلسه مداخله مختصر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در انتها نیز در </a:t>
            </a:r>
            <a:r>
              <a:rPr lang="fa-IR" b="1" u="sng" dirty="0" smtClean="0">
                <a:cs typeface="B Compset" panose="00000400000000000000" pitchFamily="2" charset="-78"/>
              </a:rPr>
              <a:t>پیوست راهنما</a:t>
            </a:r>
            <a:r>
              <a:rPr lang="fa-IR" dirty="0" smtClean="0">
                <a:cs typeface="B Compset" panose="00000400000000000000" pitchFamily="2" charset="-78"/>
              </a:rPr>
              <a:t>، کار برگ ها و برگه های اطلاعات آمده است</a:t>
            </a:r>
            <a:endParaRPr lang="en-US" dirty="0">
              <a:cs typeface="B Compset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36514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مداخله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1) </a:t>
            </a:r>
            <a:r>
              <a:rPr lang="fa-IR" b="1" dirty="0" smtClean="0">
                <a:cs typeface="B Compset" panose="00000400000000000000" pitchFamily="2" charset="-78"/>
              </a:rPr>
              <a:t>برقراری ارتباط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2) ارزیابی مختصر( برای بررسی پیشرفت درمان)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3) تعیین اهداف </a:t>
            </a:r>
          </a:p>
          <a:p>
            <a:pPr marL="0" indent="0" algn="r" rtl="1">
              <a:buNone/>
            </a:pPr>
            <a:r>
              <a:rPr lang="fa-IR" b="1" dirty="0" smtClean="0">
                <a:cs typeface="B Compset" panose="00000400000000000000" pitchFamily="2" charset="-78"/>
              </a:rPr>
              <a:t>4) آموزش روانی </a:t>
            </a: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ماهیت بیماری ( علائم و نشانه ها و اطلاعات جمعیت شناختی)</a:t>
            </a: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علل موثر در بروز بیماری</a:t>
            </a: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اختلالات همراه </a:t>
            </a: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درمان های معمول و پیامد آن</a:t>
            </a:r>
          </a:p>
          <a:p>
            <a:pPr algn="r" rtl="1"/>
            <a:r>
              <a:rPr lang="fa-IR" dirty="0" smtClean="0">
                <a:cs typeface="B Compset" panose="00000400000000000000" pitchFamily="2" charset="-78"/>
              </a:rPr>
              <a:t>توصیف مداخله ( شامل انتظاری که از مراجع می رود) و قرارداد درمانی</a:t>
            </a:r>
          </a:p>
        </p:txBody>
      </p:sp>
    </p:spTree>
    <p:extLst>
      <p:ext uri="{BB962C8B-B14F-4D97-AF65-F5344CB8AC3E}">
        <p14:creationId xmlns:p14="http://schemas.microsoft.com/office/powerpoint/2010/main" val="517352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 smtClean="0">
                <a:cs typeface="B Compset" panose="00000400000000000000" pitchFamily="2" charset="-78"/>
              </a:rPr>
              <a:t>ساختار راهنمای مداخلات مختصر</a:t>
            </a:r>
            <a:endParaRPr lang="en-US" b="1" dirty="0">
              <a:cs typeface="B Compset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fa-IR" dirty="0">
                <a:cs typeface="B Compset" panose="00000400000000000000" pitchFamily="2" charset="-78"/>
              </a:rPr>
              <a:t> </a:t>
            </a:r>
            <a:r>
              <a:rPr lang="fa-IR" sz="3200" b="1" u="sng" dirty="0" smtClean="0">
                <a:cs typeface="B Compset" panose="00000400000000000000" pitchFamily="2" charset="-78"/>
              </a:rPr>
              <a:t>تکنیک های رفتاری</a:t>
            </a:r>
          </a:p>
          <a:p>
            <a:pPr marL="0" indent="0" algn="r" rtl="1">
              <a:buNone/>
            </a:pPr>
            <a:endParaRPr lang="fa-IR" sz="3200" b="1" u="sng" dirty="0" smtClean="0">
              <a:cs typeface="B Compset" panose="00000400000000000000" pitchFamily="2" charset="-78"/>
            </a:endParaRP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1) </a:t>
            </a:r>
            <a:r>
              <a:rPr lang="fa-IR" b="1" dirty="0" smtClean="0">
                <a:cs typeface="B Compset" panose="00000400000000000000" pitchFamily="2" charset="-78"/>
              </a:rPr>
              <a:t>تکنیک های آرام سازی</a:t>
            </a:r>
            <a:r>
              <a:rPr lang="fa-IR" dirty="0" smtClean="0">
                <a:cs typeface="B Compset" panose="00000400000000000000" pitchFamily="2" charset="-78"/>
              </a:rPr>
              <a:t>( شامل تکنیک های تنفسی، آرمیدگی عضلانی و تصویر سازی های ذهنی خوشایند و تکنیک های حواس پرتی)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2) </a:t>
            </a:r>
            <a:r>
              <a:rPr lang="fa-IR" b="1" dirty="0" smtClean="0">
                <a:cs typeface="B Compset" panose="00000400000000000000" pitchFamily="2" charset="-78"/>
              </a:rPr>
              <a:t>فعال سازی رفتار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3) </a:t>
            </a:r>
            <a:r>
              <a:rPr lang="fa-IR" b="1" dirty="0" smtClean="0">
                <a:cs typeface="B Compset" panose="00000400000000000000" pitchFamily="2" charset="-78"/>
              </a:rPr>
              <a:t>مواجهه</a:t>
            </a:r>
          </a:p>
          <a:p>
            <a:pPr marL="0" indent="0" algn="r" rtl="1">
              <a:buNone/>
            </a:pPr>
            <a:r>
              <a:rPr lang="fa-IR" dirty="0" smtClean="0">
                <a:cs typeface="B Compset" panose="00000400000000000000" pitchFamily="2" charset="-78"/>
              </a:rPr>
              <a:t>4) </a:t>
            </a:r>
            <a:r>
              <a:rPr lang="fa-IR" b="1" dirty="0" smtClean="0">
                <a:cs typeface="B Compset" panose="00000400000000000000" pitchFamily="2" charset="-78"/>
              </a:rPr>
              <a:t>سایر تکنیک ها </a:t>
            </a:r>
            <a:r>
              <a:rPr lang="fa-IR" dirty="0" smtClean="0">
                <a:cs typeface="B Compset" panose="00000400000000000000" pitchFamily="2" charset="-78"/>
              </a:rPr>
              <a:t>مانند زمان نگرانی، آزمایش های رفتاری و ...</a:t>
            </a:r>
          </a:p>
        </p:txBody>
      </p:sp>
    </p:spTree>
    <p:extLst>
      <p:ext uri="{BB962C8B-B14F-4D97-AF65-F5344CB8AC3E}">
        <p14:creationId xmlns:p14="http://schemas.microsoft.com/office/powerpoint/2010/main" val="869345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212</TotalTime>
  <Words>1634</Words>
  <Application>Microsoft Office PowerPoint</Application>
  <PresentationFormat>Widescreen</PresentationFormat>
  <Paragraphs>210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Arial</vt:lpstr>
      <vt:lpstr>B Compset</vt:lpstr>
      <vt:lpstr>B Mitra</vt:lpstr>
      <vt:lpstr>Century Schoolbook</vt:lpstr>
      <vt:lpstr>Courier New</vt:lpstr>
      <vt:lpstr>Times New Roman</vt:lpstr>
      <vt:lpstr>Wingdings</vt:lpstr>
      <vt:lpstr>Wingdings 2</vt:lpstr>
      <vt:lpstr>Oriel</vt:lpstr>
      <vt:lpstr>مداخلات مختصر در نظام مراقبت های اولیه</vt:lpstr>
      <vt:lpstr>مداخلات مختصر درنظام مراقبت های بهداشتی اولیه</vt:lpstr>
      <vt:lpstr>مداخلات مختصر درنظام مراقبت های بهداشتی اولیه</vt:lpstr>
      <vt:lpstr>مداخلات مختصر درنظام مراقبت های بهداشتی اولیه</vt:lpstr>
      <vt:lpstr>اختلالات و مشکلات روان پزشکی</vt:lpstr>
      <vt:lpstr>ساختارمداخلات مختصر</vt:lpstr>
      <vt:lpstr>ساختار راهنمای مداخلات مختصر</vt:lpstr>
      <vt:lpstr>ساختار راهنمای مداخله مختصر</vt:lpstr>
      <vt:lpstr>ساختار راهنمای مداخلات مختصر</vt:lpstr>
      <vt:lpstr>ساختار راهنمای مداخلات مختصر</vt:lpstr>
      <vt:lpstr>فعال سازی رفتاری</vt:lpstr>
      <vt:lpstr>فعال سازی رفتاری</vt:lpstr>
      <vt:lpstr>فعال سازی رفتاری</vt:lpstr>
      <vt:lpstr>مواجهه</vt:lpstr>
      <vt:lpstr>مواجهه</vt:lpstr>
      <vt:lpstr>ساختار راهنمای مداخله مختصر</vt:lpstr>
      <vt:lpstr>بازسازی شناختی</vt:lpstr>
      <vt:lpstr>بازسازی شناختی</vt:lpstr>
      <vt:lpstr>ساختار راهنمای مداخله مختصر</vt:lpstr>
      <vt:lpstr>بازسازی شناختی (2)</vt:lpstr>
      <vt:lpstr>بازسازی شناختی (2) </vt:lpstr>
      <vt:lpstr>بازسازی شناختی (2) </vt:lpstr>
      <vt:lpstr>بازسازی شناختی (2) </vt:lpstr>
      <vt:lpstr>ساختار راهنمای مداخلات مختصر</vt:lpstr>
      <vt:lpstr>ساختار راهنمای مداخلات مختصر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مداخلات مختصر در نظام مراقبت های اولیه</dc:title>
  <dc:creator>Fahime Lavasani</dc:creator>
  <cp:lastModifiedBy>Fahime Lavasani</cp:lastModifiedBy>
  <cp:revision>20</cp:revision>
  <dcterms:created xsi:type="dcterms:W3CDTF">2015-05-09T07:01:26Z</dcterms:created>
  <dcterms:modified xsi:type="dcterms:W3CDTF">2015-05-10T12:05:22Z</dcterms:modified>
</cp:coreProperties>
</file>