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84" r:id="rId4"/>
    <p:sldId id="261" r:id="rId5"/>
    <p:sldId id="281" r:id="rId6"/>
    <p:sldId id="260" r:id="rId7"/>
    <p:sldId id="279" r:id="rId8"/>
    <p:sldId id="263" r:id="rId9"/>
    <p:sldId id="265" r:id="rId10"/>
    <p:sldId id="267" r:id="rId11"/>
    <p:sldId id="269" r:id="rId12"/>
    <p:sldId id="270" r:id="rId13"/>
    <p:sldId id="272" r:id="rId14"/>
    <p:sldId id="274" r:id="rId15"/>
    <p:sldId id="285" r:id="rId16"/>
    <p:sldId id="283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060D1-6D79-4761-94DC-637114FB9A46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1C5D-7680-4CEB-8862-B851E5615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C56C-2544-4F49-84BA-3F8754E73B4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6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6DB7C72B-539C-4B53-9FD7-86F00005FA0F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E9239236-95D5-43E0-8CEC-85656313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916832"/>
            <a:ext cx="4320480" cy="27363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Yagut" pitchFamily="2" charset="-78"/>
              </a:rPr>
              <a:t> </a:t>
            </a:r>
            <a:b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Yagut" pitchFamily="2" charset="-78"/>
              </a:rPr>
            </a:br>
            <a:r>
              <a:rPr lang="fa-IR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Yagut" pitchFamily="2" charset="-78"/>
              </a:rPr>
              <a:t>گام نهايي 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Yagut" pitchFamily="2" charset="-78"/>
              </a:rPr>
              <a:t/>
            </a:r>
            <a:b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Yagut" pitchFamily="2" charset="-78"/>
              </a:rPr>
            </a:br>
            <a:r>
              <a:rPr lang="fa-IR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Yagut" pitchFamily="2" charset="-78"/>
              </a:rPr>
              <a:t>ريشه كني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Yagut" pitchFamily="2" charset="-78"/>
              </a:rPr>
              <a:t/>
            </a:r>
            <a:b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Yagut" pitchFamily="2" charset="-78"/>
              </a:rPr>
            </a:br>
            <a:r>
              <a:rPr lang="fa-IR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Yagut" pitchFamily="2" charset="-78"/>
              </a:rPr>
              <a:t> فلج اطفال </a:t>
            </a:r>
            <a:r>
              <a:rPr lang="en-GB" sz="5300" dirty="0" smtClean="0">
                <a:solidFill>
                  <a:srgbClr val="00B050"/>
                </a:solidFill>
              </a:rPr>
              <a:t/>
            </a:r>
            <a:br>
              <a:rPr lang="en-GB" sz="5300" dirty="0" smtClean="0">
                <a:solidFill>
                  <a:srgbClr val="00B050"/>
                </a:solidFill>
              </a:rPr>
            </a:br>
            <a:r>
              <a:rPr lang="en-GB" sz="4900" dirty="0">
                <a:solidFill>
                  <a:srgbClr val="00B050"/>
                </a:solidFill>
              </a:rPr>
              <a:t/>
            </a:r>
            <a:br>
              <a:rPr lang="en-GB" sz="4900" dirty="0">
                <a:solidFill>
                  <a:srgbClr val="00B050"/>
                </a:solidFill>
              </a:rPr>
            </a:br>
            <a:endParaRPr lang="en-GB" sz="49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7516" t="12012" r="25000" b="3320"/>
          <a:stretch/>
        </p:blipFill>
        <p:spPr bwMode="auto">
          <a:xfrm rot="485896">
            <a:off x="4915937" y="913374"/>
            <a:ext cx="3470967" cy="4773809"/>
          </a:xfrm>
          <a:prstGeom prst="rect">
            <a:avLst/>
          </a:prstGeom>
          <a:noFill/>
          <a:ln>
            <a:noFill/>
          </a:ln>
          <a:effectLst>
            <a:innerShdw blurRad="139700" dist="127000" dir="2700000">
              <a:prstClr val="black">
                <a:alpha val="50000"/>
              </a:prstClr>
            </a:innerShdw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188641"/>
            <a:ext cx="4176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Polio Endgame Strategic Plan 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2013 – 2018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378307" y="5939550"/>
            <a:ext cx="27656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a-IR" altLang="en-US" sz="1400" dirty="0">
                <a:cs typeface="B Yagut" panose="00000400000000000000" pitchFamily="2" charset="-78"/>
              </a:rPr>
              <a:t>دکتر سوسن محمودی</a:t>
            </a:r>
          </a:p>
          <a:p>
            <a:pPr algn="r"/>
            <a:r>
              <a:rPr lang="fa-IR" altLang="en-US" sz="1400" dirty="0">
                <a:cs typeface="B Yagut" panose="00000400000000000000" pitchFamily="2" charset="-78"/>
              </a:rPr>
              <a:t>اداره بیماری های قابل پیشگیری با واکسن</a:t>
            </a:r>
          </a:p>
          <a:p>
            <a:pPr algn="r" rtl="1"/>
            <a:r>
              <a:rPr lang="fa-IR" altLang="en-US" sz="1400" dirty="0">
                <a:cs typeface="B Yagut" panose="00000400000000000000" pitchFamily="2" charset="-78"/>
              </a:rPr>
              <a:t>مرکز مدیریت بیماری های واگیر</a:t>
            </a:r>
            <a:endParaRPr lang="en-US" altLang="en-US" sz="1400" dirty="0">
              <a:cs typeface="B Yagut" panose="00000400000000000000" pitchFamily="2" charset="-78"/>
            </a:endParaRPr>
          </a:p>
          <a:p>
            <a:pPr algn="r" rtl="1"/>
            <a:r>
              <a:rPr lang="fa-IR" altLang="en-US" sz="1400" dirty="0" smtClean="0">
                <a:cs typeface="B Yagut" panose="00000400000000000000" pitchFamily="2" charset="-78"/>
              </a:rPr>
              <a:t>1393/11/4</a:t>
            </a:r>
            <a:endParaRPr lang="en-CA" altLang="en-US" sz="1400" dirty="0">
              <a:cs typeface="B Yagut" panose="000004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91513" cy="5577483"/>
          </a:xfrm>
        </p:spPr>
        <p:txBody>
          <a:bodyPr/>
          <a:lstStyle/>
          <a:p>
            <a:pPr algn="ctr" rtl="1" eaLnBrk="1" hangingPunct="1">
              <a:buFontTx/>
              <a:buNone/>
            </a:pPr>
            <a:r>
              <a:rPr lang="fa-IR" sz="3600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در صورت تغيير در توالي ژني  بيشتر از</a:t>
            </a:r>
          </a:p>
          <a:p>
            <a:pPr algn="ctr" rtl="1" eaLnBrk="1" hangingPunct="1">
              <a:buFontTx/>
              <a:buNone/>
            </a:pPr>
            <a:r>
              <a:rPr lang="fa-IR" sz="3600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 1% ژنوم ويروس</a:t>
            </a:r>
          </a:p>
          <a:p>
            <a:pPr algn="ctr" rtl="1" eaLnBrk="1" hangingPunct="1">
              <a:buFontTx/>
              <a:buNone/>
            </a:pPr>
            <a:r>
              <a:rPr lang="fa-IR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 </a:t>
            </a:r>
            <a:endParaRPr lang="en-US" b="1" dirty="0" smtClean="0">
              <a:solidFill>
                <a:srgbClr val="002060"/>
              </a:solidFill>
              <a:cs typeface="B Yagut" panose="00000400000000000000" pitchFamily="2" charset="-78"/>
            </a:endParaRPr>
          </a:p>
          <a:p>
            <a:pPr algn="ctr" rtl="1" eaLnBrk="1" hangingPunct="1">
              <a:buFontTx/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VDPV</a:t>
            </a:r>
            <a:r>
              <a:rPr lang="en-US" b="1" dirty="0" smtClean="0">
                <a:solidFill>
                  <a:srgbClr val="002060"/>
                </a:solidFill>
              </a:rPr>
              <a:t>                  </a:t>
            </a:r>
            <a:endParaRPr lang="fa-IR" b="1" dirty="0" smtClean="0">
              <a:solidFill>
                <a:srgbClr val="002060"/>
              </a:solidFill>
            </a:endParaRPr>
          </a:p>
          <a:p>
            <a:pPr algn="ctr" rtl="1" eaLnBrk="1" hangingPunct="1">
              <a:buFontTx/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 </a:t>
            </a:r>
            <a:r>
              <a:rPr lang="en-US" b="1" dirty="0" smtClean="0">
                <a:solidFill>
                  <a:srgbClr val="002060"/>
                </a:solidFill>
              </a:rPr>
              <a:t> Vaccine-derived </a:t>
            </a:r>
            <a:r>
              <a:rPr lang="en-US" sz="3600" b="1" dirty="0" smtClean="0">
                <a:solidFill>
                  <a:srgbClr val="002060"/>
                </a:solidFill>
              </a:rPr>
              <a:t>poliovirus  </a:t>
            </a:r>
            <a:r>
              <a:rPr lang="fa-IR" sz="3600" b="1" dirty="0" smtClean="0">
                <a:solidFill>
                  <a:srgbClr val="002060"/>
                </a:solidFill>
              </a:rPr>
              <a:t>          (</a:t>
            </a:r>
            <a:r>
              <a:rPr lang="fa-IR" sz="3600" b="1" dirty="0" smtClean="0">
                <a:solidFill>
                  <a:srgbClr val="002060"/>
                </a:solidFill>
                <a:cs typeface="B Yagut" pitchFamily="2" charset="-78"/>
              </a:rPr>
              <a:t>ويروس پوليوي مشتق از واكسن </a:t>
            </a:r>
            <a:r>
              <a:rPr lang="en-US" sz="3600" b="1" dirty="0" smtClean="0">
                <a:solidFill>
                  <a:srgbClr val="002060"/>
                </a:solidFill>
              </a:rPr>
              <a:t>(</a:t>
            </a:r>
          </a:p>
          <a:p>
            <a:pPr marL="342900" lvl="1" indent="-342900" algn="ctr" rtl="1"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Yagut" pitchFamily="2" charset="-78"/>
              </a:rPr>
              <a:t>بيش از 95% موارد ناشي از سروتيپ 2 است</a:t>
            </a:r>
            <a:endParaRPr lang="en-US" sz="3600" b="1" dirty="0" smtClean="0">
              <a:solidFill>
                <a:srgbClr val="FF0000"/>
              </a:solidFill>
              <a:cs typeface="B Yagut" pitchFamily="2" charset="-78"/>
            </a:endParaRPr>
          </a:p>
          <a:p>
            <a:pPr algn="ctr" rtl="1" eaLnBrk="1" hangingPunct="1">
              <a:buFontTx/>
              <a:buNone/>
            </a:pP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932040" y="2348880"/>
            <a:ext cx="979487" cy="773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404813"/>
            <a:ext cx="8675688" cy="5184775"/>
          </a:xfrm>
        </p:spPr>
        <p:txBody>
          <a:bodyPr/>
          <a:lstStyle/>
          <a:p>
            <a:pPr algn="r" rtl="1" eaLnBrk="1" hangingPunct="1">
              <a:buFontTx/>
              <a:buNone/>
              <a:defRPr/>
            </a:pPr>
            <a:r>
              <a:rPr lang="en-US" sz="2200" b="1" dirty="0" err="1" smtClean="0">
                <a:solidFill>
                  <a:srgbClr val="FF0000"/>
                </a:solidFill>
                <a:cs typeface="B Yagut" pitchFamily="2" charset="-78"/>
              </a:rPr>
              <a:t>iVDPV</a:t>
            </a:r>
            <a:r>
              <a:rPr lang="fa-IR" sz="2200" b="1" dirty="0" smtClean="0">
                <a:solidFill>
                  <a:srgbClr val="FF0000"/>
                </a:solidFill>
                <a:cs typeface="B Yagut" pitchFamily="2" charset="-78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cs typeface="B Yagut" pitchFamily="2" charset="-78"/>
              </a:rPr>
              <a:t>(immunodeficiency associated VDPV)</a:t>
            </a:r>
            <a:endParaRPr lang="fa-IR" sz="2200" b="1" dirty="0" smtClean="0">
              <a:solidFill>
                <a:srgbClr val="FF0000"/>
              </a:solidFill>
              <a:cs typeface="B Yagut" pitchFamily="2" charset="-78"/>
            </a:endParaRPr>
          </a:p>
          <a:p>
            <a:pPr lvl="1" algn="r" rtl="1" eaLnBrk="1" hangingPunct="1">
              <a:defRPr/>
            </a:pPr>
            <a:r>
              <a:rPr lang="fa-IR" sz="2000" dirty="0" smtClean="0">
                <a:solidFill>
                  <a:srgbClr val="002060"/>
                </a:solidFill>
                <a:cs typeface="B Yagut" pitchFamily="2" charset="-78"/>
              </a:rPr>
              <a:t>از افراد واکسينه با نقص ايمني هومورال جدا مي شود؛</a:t>
            </a:r>
          </a:p>
          <a:p>
            <a:pPr lvl="1" algn="r" rtl="1" eaLnBrk="1" hangingPunct="1">
              <a:defRPr/>
            </a:pPr>
            <a:r>
              <a:rPr lang="fa-IR" sz="2000" dirty="0" smtClean="0">
                <a:solidFill>
                  <a:srgbClr val="002060"/>
                </a:solidFill>
                <a:cs typeface="B Yagut" pitchFamily="2" charset="-78"/>
              </a:rPr>
              <a:t>بصورت تک گير است و در افراد ديگري يافت نمي شود.</a:t>
            </a:r>
            <a:endParaRPr lang="en-US" sz="2000" dirty="0" smtClean="0">
              <a:solidFill>
                <a:srgbClr val="002060"/>
              </a:solidFill>
              <a:cs typeface="B Yagut" pitchFamily="2" charset="-78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007A37"/>
                </a:solidFill>
              </a:rPr>
              <a:t>Immunodeficiency and long-term excretion of the virus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007A37"/>
                </a:solidFill>
              </a:rPr>
              <a:t> from the same patient </a:t>
            </a:r>
          </a:p>
          <a:p>
            <a:pPr algn="r" rtl="1" eaLnBrk="1" hangingPunct="1">
              <a:buFontTx/>
              <a:buNone/>
              <a:defRPr/>
            </a:pPr>
            <a:r>
              <a:rPr lang="en-US" sz="2200" b="1" dirty="0" err="1" smtClean="0">
                <a:solidFill>
                  <a:srgbClr val="FF0000"/>
                </a:solidFill>
                <a:cs typeface="B Yagut" pitchFamily="2" charset="-78"/>
              </a:rPr>
              <a:t>cVDPV</a:t>
            </a:r>
            <a:r>
              <a:rPr lang="fa-IR" sz="2200" b="1" dirty="0" smtClean="0">
                <a:solidFill>
                  <a:srgbClr val="FF0000"/>
                </a:solidFill>
                <a:cs typeface="B Yagut" pitchFamily="2" charset="-78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cs typeface="B Yagut" pitchFamily="2" charset="-78"/>
              </a:rPr>
              <a:t>(circulating VDPV)</a:t>
            </a:r>
          </a:p>
          <a:p>
            <a:pPr lvl="1" algn="r" rtl="1" eaLnBrk="1" hangingPunct="1">
              <a:defRPr/>
            </a:pPr>
            <a:r>
              <a:rPr lang="fa-IR" sz="2000" dirty="0" smtClean="0">
                <a:solidFill>
                  <a:srgbClr val="002060"/>
                </a:solidFill>
                <a:cs typeface="B Yagut" pitchFamily="2" charset="-78"/>
              </a:rPr>
              <a:t>در جوامعي که پوشش واکسيناسيون کامل نيست ايجاد مي شود؛</a:t>
            </a:r>
          </a:p>
          <a:p>
            <a:pPr lvl="1" algn="r" rtl="1" eaLnBrk="1" hangingPunct="1">
              <a:defRPr/>
            </a:pPr>
            <a:r>
              <a:rPr lang="fa-IR" sz="2000" dirty="0" smtClean="0">
                <a:solidFill>
                  <a:srgbClr val="002060"/>
                </a:solidFill>
                <a:cs typeface="B Yagut" pitchFamily="2" charset="-78"/>
              </a:rPr>
              <a:t>اپيدمي فلج ايجاد مي کند.</a:t>
            </a:r>
          </a:p>
          <a:p>
            <a:pPr lvl="1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7A37"/>
                </a:solidFill>
                <a:ea typeface="+mn-ea"/>
              </a:rPr>
              <a:t>More than1 paralytic case with isolation of related but non-identical viruses</a:t>
            </a:r>
            <a:endParaRPr lang="fa-IR" sz="2000" dirty="0" smtClean="0">
              <a:solidFill>
                <a:srgbClr val="007A37"/>
              </a:solidFill>
              <a:ea typeface="+mn-ea"/>
            </a:endParaRPr>
          </a:p>
          <a:p>
            <a:pPr algn="r" rtl="1" eaLnBrk="1" hangingPunct="1">
              <a:buFontTx/>
              <a:buNone/>
              <a:defRPr/>
            </a:pPr>
            <a:r>
              <a:rPr lang="en-US" sz="2200" b="1" dirty="0" err="1" smtClean="0">
                <a:solidFill>
                  <a:srgbClr val="FF0000"/>
                </a:solidFill>
                <a:cs typeface="B Yagut" pitchFamily="2" charset="-78"/>
              </a:rPr>
              <a:t>aVDPV</a:t>
            </a:r>
            <a:r>
              <a:rPr lang="fa-IR" sz="2000" b="1" dirty="0" smtClean="0">
                <a:solidFill>
                  <a:srgbClr val="FF0000"/>
                </a:solidFill>
                <a:cs typeface="B Yagut" pitchFamily="2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B Yagut" pitchFamily="2" charset="-78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cs typeface="B Yagut" pitchFamily="2" charset="-78"/>
              </a:rPr>
              <a:t>ambiguous VDPV</a:t>
            </a:r>
            <a:r>
              <a:rPr lang="en-US" sz="2000" b="1" dirty="0" smtClean="0">
                <a:solidFill>
                  <a:srgbClr val="FF0000"/>
                </a:solidFill>
                <a:cs typeface="B Yagut" pitchFamily="2" charset="-78"/>
              </a:rPr>
              <a:t>)</a:t>
            </a:r>
            <a:endParaRPr lang="fa-IR" sz="2000" b="1" dirty="0" smtClean="0">
              <a:solidFill>
                <a:srgbClr val="FF0000"/>
              </a:solidFill>
              <a:cs typeface="B Yagut" pitchFamily="2" charset="-78"/>
            </a:endParaRPr>
          </a:p>
          <a:p>
            <a:pPr lvl="1" algn="r" rtl="1" eaLnBrk="1" hangingPunct="1">
              <a:defRPr/>
            </a:pPr>
            <a:r>
              <a:rPr lang="fa-IR" sz="2000" dirty="0" smtClean="0">
                <a:solidFill>
                  <a:srgbClr val="002060"/>
                </a:solidFill>
                <a:cs typeface="B Yagut" pitchFamily="2" charset="-78"/>
              </a:rPr>
              <a:t>در دو دسته بالا قابل طبقه بندي نيست. از فاضلاب يا افراد با ايمني سالم جدا مي شود.</a:t>
            </a:r>
            <a:endParaRPr lang="en-US" sz="2000" dirty="0" smtClean="0">
              <a:solidFill>
                <a:srgbClr val="002060"/>
              </a:solidFill>
              <a:cs typeface="B Yagut" pitchFamily="2" charset="-78"/>
            </a:endParaRPr>
          </a:p>
          <a:p>
            <a:pPr lvl="1" algn="r" rtl="1" eaLnBrk="1" hangingPunct="1">
              <a:defRPr/>
            </a:pPr>
            <a:endParaRPr lang="en-US" sz="2000" dirty="0" smtClean="0">
              <a:solidFill>
                <a:srgbClr val="002060"/>
              </a:solidFill>
              <a:cs typeface="B Yagut" pitchFamily="2" charset="-78"/>
            </a:endParaRPr>
          </a:p>
          <a:p>
            <a:pPr lvl="1" rtl="1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7A37"/>
                </a:solidFill>
                <a:ea typeface="+mn-ea"/>
              </a:rPr>
              <a:t>Clinical epidemiological &amp; virological data insufficient for definitive assignment (single isolate with no immune deficiency or environmental source without cases)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68073" t="31534" r="7207" b="56250"/>
          <a:stretch>
            <a:fillRect/>
          </a:stretch>
        </p:blipFill>
        <p:spPr bwMode="auto">
          <a:xfrm>
            <a:off x="752475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  <a:cs typeface="B Yagut" pitchFamily="2" charset="-78"/>
              </a:rPr>
              <a:t> </a:t>
            </a:r>
            <a:r>
              <a:rPr lang="fa-IR" sz="5400" b="1" dirty="0" smtClean="0">
                <a:solidFill>
                  <a:srgbClr val="00B050"/>
                </a:solidFill>
                <a:cs typeface="B Yagut" pitchFamily="2" charset="-78"/>
              </a:rPr>
              <a:t>اهداف مرحله نهايي</a:t>
            </a:r>
            <a:endParaRPr lang="en-US" sz="5400" b="1" dirty="0">
              <a:solidFill>
                <a:srgbClr val="00B050"/>
              </a:solidFill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r" rtl="1">
              <a:buBlip>
                <a:blip r:embed="rId2"/>
              </a:buBlip>
            </a:pPr>
            <a:r>
              <a:rPr lang="en-US" sz="4000" dirty="0" smtClean="0">
                <a:cs typeface="B Yagut" pitchFamily="2" charset="-78"/>
              </a:rPr>
              <a:t> </a:t>
            </a:r>
            <a:r>
              <a:rPr lang="fa-IR" sz="4000" dirty="0" smtClean="0">
                <a:cs typeface="B Yagut" pitchFamily="2" charset="-78"/>
              </a:rPr>
              <a:t>كاهش بار پوليوي فلجي ناشي از واكسن</a:t>
            </a:r>
          </a:p>
          <a:p>
            <a:pPr algn="r" rtl="1">
              <a:buBlip>
                <a:blip r:embed="rId2"/>
              </a:buBlip>
            </a:pPr>
            <a:r>
              <a:rPr lang="en-US" sz="4000" dirty="0" smtClean="0">
                <a:cs typeface="B Yagut" pitchFamily="2" charset="-78"/>
              </a:rPr>
              <a:t> </a:t>
            </a:r>
            <a:r>
              <a:rPr lang="fa-IR" sz="4000" dirty="0" smtClean="0">
                <a:cs typeface="B Yagut" pitchFamily="2" charset="-78"/>
              </a:rPr>
              <a:t>كاهش بار پوليوويروس مشتق از واكسن</a:t>
            </a:r>
          </a:p>
          <a:p>
            <a:pPr algn="r" rtl="1">
              <a:buBlip>
                <a:blip r:embed="rId2"/>
              </a:buBlip>
            </a:pPr>
            <a:r>
              <a:rPr lang="en-US" sz="4000" dirty="0" smtClean="0">
                <a:cs typeface="B Yagut" pitchFamily="2" charset="-78"/>
              </a:rPr>
              <a:t> </a:t>
            </a:r>
            <a:r>
              <a:rPr lang="fa-IR" sz="4000" dirty="0" smtClean="0">
                <a:cs typeface="B Yagut" pitchFamily="2" charset="-78"/>
              </a:rPr>
              <a:t>تسريع در ريشه كني فلج اطفال</a:t>
            </a:r>
            <a:endParaRPr lang="en-US" sz="4000" dirty="0">
              <a:cs typeface="B Yagut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79512" y="906978"/>
            <a:ext cx="842518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rtl="1" eaLnBrk="0" hangingPunct="0"/>
            <a:r>
              <a:rPr lang="fa-IR" sz="2800" dirty="0">
                <a:latin typeface="Calibri" pitchFamily="34" charset="0"/>
                <a:cs typeface="B Yagut" pitchFamily="2" charset="-78"/>
              </a:rPr>
              <a:t>اقدامات در گام نهايي ريشه كني فلج اطفال در دو مرحله </a:t>
            </a:r>
            <a:r>
              <a:rPr lang="fa-IR" sz="2800" dirty="0" smtClean="0">
                <a:latin typeface="Calibri" pitchFamily="34" charset="0"/>
                <a:cs typeface="B Yagut" pitchFamily="2" charset="-78"/>
              </a:rPr>
              <a:t>انجام  </a:t>
            </a:r>
            <a:r>
              <a:rPr lang="en-US" sz="2800" dirty="0" smtClean="0">
                <a:latin typeface="Calibri" pitchFamily="34" charset="0"/>
                <a:cs typeface="B Yagut" pitchFamily="2" charset="-78"/>
              </a:rPr>
              <a:t>    </a:t>
            </a:r>
            <a:r>
              <a:rPr lang="fa-IR" sz="2800" dirty="0" smtClean="0">
                <a:latin typeface="Calibri" pitchFamily="34" charset="0"/>
                <a:cs typeface="B Yagut" pitchFamily="2" charset="-78"/>
              </a:rPr>
              <a:t> </a:t>
            </a:r>
            <a:r>
              <a:rPr lang="fa-IR" sz="2800" dirty="0">
                <a:latin typeface="Calibri" pitchFamily="34" charset="0"/>
                <a:cs typeface="B Yagut" pitchFamily="2" charset="-78"/>
              </a:rPr>
              <a:t>مي شود:</a:t>
            </a:r>
            <a:endParaRPr lang="en-US" sz="2800" dirty="0">
              <a:latin typeface="Calibri" pitchFamily="34" charset="0"/>
              <a:cs typeface="B Yagut" pitchFamily="2" charset="-78"/>
            </a:endParaRPr>
          </a:p>
          <a:p>
            <a:pPr algn="just" rtl="1">
              <a:buFontTx/>
              <a:buBlip>
                <a:blip r:embed="rId2"/>
              </a:buBlip>
            </a:pPr>
            <a:r>
              <a:rPr lang="fa-IR" sz="2800" dirty="0">
                <a:cs typeface="B Yagut" pitchFamily="2" charset="-78"/>
              </a:rPr>
              <a:t> خارج كردن سروتيپ2 از واكسن خوراكي </a:t>
            </a:r>
            <a:r>
              <a:rPr lang="fa-IR" sz="2800" dirty="0" smtClean="0">
                <a:cs typeface="B Yagut" pitchFamily="2" charset="-78"/>
              </a:rPr>
              <a:t> به منظور:</a:t>
            </a:r>
            <a:endParaRPr lang="fa-IR" sz="2800" dirty="0">
              <a:cs typeface="B Yagut" pitchFamily="2" charset="-78"/>
            </a:endParaRPr>
          </a:p>
          <a:p>
            <a:pPr algn="just" rtl="1">
              <a:buFontTx/>
              <a:buBlip>
                <a:blip r:embed="rId3"/>
              </a:buBlip>
            </a:pPr>
            <a:r>
              <a:rPr lang="fa-IR" sz="2800" dirty="0">
                <a:cs typeface="B Yagut" pitchFamily="2" charset="-78"/>
              </a:rPr>
              <a:t> پيشگيري از پوليوي فلجي ناشي از واكسن و طغيان‌هاي پوليوي فلجي در اثر پوليو ويروس مشتق از واكسن </a:t>
            </a:r>
            <a:endParaRPr lang="fa-IR" sz="2800" dirty="0" smtClean="0">
              <a:cs typeface="B Yagut" pitchFamily="2" charset="-78"/>
            </a:endParaRPr>
          </a:p>
          <a:p>
            <a:pPr algn="just" rtl="1">
              <a:buFontTx/>
              <a:buBlip>
                <a:blip r:embed="rId3"/>
              </a:buBlip>
            </a:pPr>
            <a:r>
              <a:rPr lang="fa-IR" sz="2800" dirty="0" smtClean="0">
                <a:cs typeface="B Yagut" pitchFamily="2" charset="-78"/>
              </a:rPr>
              <a:t>  </a:t>
            </a:r>
            <a:r>
              <a:rPr lang="fa-IR" sz="2800" dirty="0">
                <a:cs typeface="B Yagut" pitchFamily="2" charset="-78"/>
              </a:rPr>
              <a:t>تقويت ايمني زايي واكسن خوراكي بر عليه سروتيپ هاي </a:t>
            </a:r>
            <a:r>
              <a:rPr lang="fa-IR" sz="2800" dirty="0" smtClean="0">
                <a:cs typeface="B Yagut" pitchFamily="2" charset="-78"/>
              </a:rPr>
              <a:t> 1 </a:t>
            </a:r>
            <a:r>
              <a:rPr lang="fa-IR" sz="2800" dirty="0">
                <a:cs typeface="B Yagut" pitchFamily="2" charset="-78"/>
              </a:rPr>
              <a:t>و 3.</a:t>
            </a:r>
          </a:p>
          <a:p>
            <a:pPr algn="just" rtl="1"/>
            <a:r>
              <a:rPr lang="fa-IR" sz="2800" dirty="0">
                <a:cs typeface="B Yagut" pitchFamily="2" charset="-78"/>
              </a:rPr>
              <a:t> اين اقدام از طريق جايگزين كردن واكسن خوراكي سه ظرفيتي(</a:t>
            </a:r>
            <a:r>
              <a:rPr lang="en-US" sz="2800" dirty="0" err="1">
                <a:cs typeface="B Yagut" pitchFamily="2" charset="-78"/>
              </a:rPr>
              <a:t>tOPV</a:t>
            </a:r>
            <a:r>
              <a:rPr lang="fa-IR" sz="2800" dirty="0">
                <a:cs typeface="B Yagut" pitchFamily="2" charset="-78"/>
              </a:rPr>
              <a:t>) با واكسن خوراكي دو ظرفيتي (</a:t>
            </a:r>
            <a:r>
              <a:rPr lang="en-US" sz="2800" dirty="0" err="1">
                <a:cs typeface="B Yagut" pitchFamily="2" charset="-78"/>
              </a:rPr>
              <a:t>bOPV</a:t>
            </a:r>
            <a:r>
              <a:rPr lang="fa-IR" sz="2800" dirty="0">
                <a:cs typeface="B Yagut" pitchFamily="2" charset="-78"/>
              </a:rPr>
              <a:t>)  امكان پذير است. اين اقدام بطور همزمان در آوريل 2016 </a:t>
            </a:r>
            <a:r>
              <a:rPr lang="fa-IR" sz="3600" b="1" dirty="0" smtClean="0">
                <a:solidFill>
                  <a:srgbClr val="00B050"/>
                </a:solidFill>
                <a:cs typeface="B Yagut" pitchFamily="2" charset="-78"/>
              </a:rPr>
              <a:t>( </a:t>
            </a:r>
            <a:r>
              <a:rPr lang="fa-IR" sz="3600" b="1" dirty="0">
                <a:solidFill>
                  <a:srgbClr val="00B050"/>
                </a:solidFill>
                <a:cs typeface="B Yagut" pitchFamily="2" charset="-78"/>
              </a:rPr>
              <a:t>فروردين 1395) </a:t>
            </a:r>
            <a:r>
              <a:rPr lang="fa-IR" sz="2800" dirty="0">
                <a:cs typeface="B Yagut" pitchFamily="2" charset="-78"/>
              </a:rPr>
              <a:t>در كليه كشورها انجام خواهد شد.</a:t>
            </a:r>
            <a:endParaRPr lang="en-US" sz="2800" dirty="0">
              <a:cs typeface="B Yagut" pitchFamily="2" charset="-78"/>
            </a:endParaRPr>
          </a:p>
          <a:p>
            <a:pPr algn="just" rtl="1" eaLnBrk="0" hangingPunct="0">
              <a:buFontTx/>
              <a:buBlip>
                <a:blip r:embed="rId2"/>
              </a:buBlip>
            </a:pPr>
            <a:endParaRPr lang="fa-IR" sz="2800" dirty="0">
              <a:cs typeface="B Yagut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611560" y="1124164"/>
            <a:ext cx="769123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rtl="1" eaLnBrk="0" hangingPunct="0">
              <a:buFontTx/>
              <a:buChar char="•"/>
            </a:pPr>
            <a:endParaRPr lang="fa-IR" sz="2800" b="1" dirty="0">
              <a:latin typeface="Calibri" pitchFamily="34" charset="0"/>
            </a:endParaRPr>
          </a:p>
          <a:p>
            <a:pPr algn="just" rtl="1" eaLnBrk="0" hangingPunct="0">
              <a:buFontTx/>
              <a:buBlip>
                <a:blip r:embed="rId2"/>
              </a:buBlip>
            </a:pPr>
            <a:endParaRPr lang="en-CA" sz="2800" dirty="0" smtClean="0">
              <a:cs typeface="B Yagut" pitchFamily="2" charset="-78"/>
            </a:endParaRPr>
          </a:p>
          <a:p>
            <a:pPr algn="just" rtl="1" eaLnBrk="0" hangingPunct="0">
              <a:buFontTx/>
              <a:buBlip>
                <a:blip r:embed="rId2"/>
              </a:buBlip>
            </a:pPr>
            <a:r>
              <a:rPr lang="en-CA" sz="2800" dirty="0" smtClean="0">
                <a:cs typeface="B Yagut" pitchFamily="2" charset="-78"/>
              </a:rPr>
              <a:t>  </a:t>
            </a:r>
            <a:r>
              <a:rPr lang="fa-IR" sz="2800" dirty="0" smtClean="0">
                <a:cs typeface="B Yagut" pitchFamily="2" charset="-78"/>
              </a:rPr>
              <a:t>در طی 3-1 سال اول  پس از قطع سروتیپ 2 از واکسن خوراکی ، خطر </a:t>
            </a:r>
            <a:r>
              <a:rPr lang="en-CA" sz="2800" dirty="0" smtClean="0">
                <a:cs typeface="B Yagut" pitchFamily="2" charset="-78"/>
              </a:rPr>
              <a:t>cVDPV</a:t>
            </a:r>
            <a:r>
              <a:rPr lang="en-CA" sz="2800" dirty="0">
                <a:cs typeface="B Yagut" pitchFamily="2" charset="-78"/>
              </a:rPr>
              <a:t>2</a:t>
            </a:r>
            <a:r>
              <a:rPr lang="en-CA" sz="2800" dirty="0" smtClean="0">
                <a:cs typeface="B Yagut" pitchFamily="2" charset="-78"/>
              </a:rPr>
              <a:t>   </a:t>
            </a:r>
            <a:r>
              <a:rPr lang="fa-IR" sz="2800" dirty="0" smtClean="0">
                <a:cs typeface="B Yagut" pitchFamily="2" charset="-78"/>
              </a:rPr>
              <a:t> وجود خواهد داشت که ناشی  از گردش سروتیپ 2 باقیمانده از قبل است.</a:t>
            </a:r>
            <a:endParaRPr lang="en-CA" sz="2800" dirty="0" smtClean="0">
              <a:cs typeface="B Yagut" pitchFamily="2" charset="-78"/>
            </a:endParaRPr>
          </a:p>
          <a:p>
            <a:pPr algn="just" rtl="1" eaLnBrk="0" hangingPunct="0">
              <a:buFontTx/>
              <a:buBlip>
                <a:blip r:embed="rId2"/>
              </a:buBlip>
            </a:pPr>
            <a:r>
              <a:rPr lang="fa-IR" sz="2800" dirty="0" smtClean="0">
                <a:cs typeface="B Yagut" pitchFamily="2" charset="-78"/>
              </a:rPr>
              <a:t>به </a:t>
            </a:r>
            <a:r>
              <a:rPr lang="fa-IR" sz="2800" dirty="0">
                <a:cs typeface="B Yagut" pitchFamily="2" charset="-78"/>
              </a:rPr>
              <a:t>منظور حفظ ايمني كودكان برعليه سروتيپ2 ،لازم است 6 ماه قبل از جايگزين كردن واكسن خوراكي سه ظرفيتي با واكسن خوراكي دو ظرفيتي، حداقل يك دز </a:t>
            </a:r>
            <a:r>
              <a:rPr lang="en-US" sz="2800" dirty="0">
                <a:cs typeface="B Yagut" pitchFamily="2" charset="-78"/>
              </a:rPr>
              <a:t>IPV</a:t>
            </a:r>
            <a:r>
              <a:rPr lang="fa-IR" sz="2800" dirty="0">
                <a:cs typeface="B Yagut" pitchFamily="2" charset="-78"/>
              </a:rPr>
              <a:t> دربرنامه جاري ايمن سازي كشورها قرار گيرد. </a:t>
            </a:r>
            <a:endParaRPr lang="en-US" sz="2800" dirty="0">
              <a:latin typeface="Calibri" pitchFamily="34" charset="0"/>
              <a:cs typeface="B Yagut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11760" y="119675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40768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 eaLnBrk="0" hangingPunct="0">
              <a:buBlip>
                <a:blip r:embed="rId2"/>
              </a:buBlip>
            </a:pPr>
            <a:r>
              <a:rPr lang="fa-IR" sz="3200" dirty="0">
                <a:latin typeface="Calibri" pitchFamily="34" charset="0"/>
                <a:cs typeface="B Yagut" pitchFamily="2" charset="-78"/>
              </a:rPr>
              <a:t>حفظ ايمني برعليه سروتيپ 2 ( براي مقابله با پوليوويروس مشتق از واكسن)</a:t>
            </a:r>
          </a:p>
          <a:p>
            <a:pPr algn="justLow" rtl="1" eaLnBrk="0" hangingPunct="0">
              <a:buBlip>
                <a:blip r:embed="rId2"/>
              </a:buBlip>
            </a:pPr>
            <a:r>
              <a:rPr lang="fa-IR" sz="3200" dirty="0">
                <a:latin typeface="Calibri" pitchFamily="34" charset="0"/>
                <a:cs typeface="B Yagut" pitchFamily="2" charset="-78"/>
              </a:rPr>
              <a:t>تقويت ايمني بر عليه سروتيپ هاي 1 و </a:t>
            </a:r>
            <a:r>
              <a:rPr lang="fa-IR" sz="3200" dirty="0" smtClean="0">
                <a:latin typeface="Calibri" pitchFamily="34" charset="0"/>
                <a:cs typeface="B Yagut" pitchFamily="2" charset="-78"/>
              </a:rPr>
              <a:t>3</a:t>
            </a:r>
          </a:p>
          <a:p>
            <a:pPr algn="justLow" rtl="1" eaLnBrk="0" hangingPunct="0">
              <a:buBlip>
                <a:blip r:embed="rId2"/>
              </a:buBlip>
            </a:pPr>
            <a:r>
              <a:rPr lang="fa-IR" sz="3200" dirty="0" smtClean="0">
                <a:latin typeface="Calibri" pitchFamily="34" charset="0"/>
                <a:cs typeface="B Yagut" pitchFamily="2" charset="-78"/>
              </a:rPr>
              <a:t>تقویت ایمنی هومورال و ایمنی مخاط روده </a:t>
            </a:r>
            <a:endParaRPr lang="fa-IR" sz="3200" dirty="0">
              <a:latin typeface="Calibri" pitchFamily="34" charset="0"/>
              <a:cs typeface="B Yagut" pitchFamily="2" charset="-78"/>
            </a:endParaRPr>
          </a:p>
          <a:p>
            <a:pPr algn="justLow" rtl="1" eaLnBrk="0" hangingPunct="0"/>
            <a:r>
              <a:rPr lang="fa-IR" sz="3200" dirty="0">
                <a:latin typeface="Calibri" pitchFamily="34" charset="0"/>
                <a:cs typeface="B Yagut" pitchFamily="2" charset="-78"/>
              </a:rPr>
              <a:t> زمان مناسب براي تجويز </a:t>
            </a:r>
            <a:r>
              <a:rPr lang="en-US" sz="3200" dirty="0">
                <a:latin typeface="Calibri" pitchFamily="34" charset="0"/>
                <a:cs typeface="B Yagut" pitchFamily="2" charset="-78"/>
              </a:rPr>
              <a:t>IPV</a:t>
            </a:r>
            <a:r>
              <a:rPr lang="fa-IR" sz="3200" dirty="0">
                <a:latin typeface="Calibri" pitchFamily="34" charset="0"/>
                <a:cs typeface="B Yagut" pitchFamily="2" charset="-78"/>
              </a:rPr>
              <a:t> به منظور جلوگيري از تداخل </a:t>
            </a:r>
            <a:r>
              <a:rPr lang="fa-IR" sz="3200" dirty="0" smtClean="0">
                <a:latin typeface="Calibri" pitchFamily="34" charset="0"/>
                <a:cs typeface="B Yagut" pitchFamily="2" charset="-78"/>
              </a:rPr>
              <a:t>با </a:t>
            </a:r>
            <a:r>
              <a:rPr lang="fa-IR" sz="3200" dirty="0">
                <a:latin typeface="Calibri" pitchFamily="34" charset="0"/>
                <a:cs typeface="B Yagut" pitchFamily="2" charset="-78"/>
              </a:rPr>
              <a:t>آنتي بادي هاي مادري، از 14 هفتگي به بعد است و در برنامه جاري ايمن سازي ايران ، در4 ماهگي (همراه </a:t>
            </a:r>
            <a:r>
              <a:rPr lang="en-US" sz="3200" dirty="0">
                <a:latin typeface="Calibri" pitchFamily="34" charset="0"/>
                <a:cs typeface="B Yagut" pitchFamily="2" charset="-78"/>
              </a:rPr>
              <a:t>OPV</a:t>
            </a:r>
            <a:r>
              <a:rPr lang="fa-IR" sz="3200" dirty="0">
                <a:latin typeface="Calibri" pitchFamily="34" charset="0"/>
                <a:cs typeface="B Yagut" pitchFamily="2" charset="-78"/>
              </a:rPr>
              <a:t>)تزريق خواهد شد.</a:t>
            </a:r>
          </a:p>
          <a:p>
            <a:pPr algn="justLow" rtl="1" eaLnBrk="0" hangingPunct="0"/>
            <a:r>
              <a:rPr lang="fa-IR" sz="3200" dirty="0">
                <a:latin typeface="Calibri" pitchFamily="34" charset="0"/>
                <a:cs typeface="B Yagut" pitchFamily="2" charset="-78"/>
              </a:rPr>
              <a:t> زمان تعيين شده براي اين </a:t>
            </a:r>
            <a:r>
              <a:rPr lang="fa-IR" sz="3200" dirty="0" smtClean="0">
                <a:latin typeface="Calibri" pitchFamily="34" charset="0"/>
                <a:cs typeface="B Yagut" pitchFamily="2" charset="-78"/>
              </a:rPr>
              <a:t>اقدام</a:t>
            </a:r>
            <a:r>
              <a:rPr lang="fa-IR" sz="3200" smtClean="0">
                <a:latin typeface="Calibri" pitchFamily="34" charset="0"/>
                <a:cs typeface="B Yagut" pitchFamily="2" charset="-78"/>
              </a:rPr>
              <a:t>، </a:t>
            </a:r>
            <a:r>
              <a:rPr lang="fa-IR" sz="3200" smtClean="0">
                <a:latin typeface="Calibri" pitchFamily="34" charset="0"/>
                <a:cs typeface="B Yagut" pitchFamily="2" charset="-78"/>
              </a:rPr>
              <a:t> </a:t>
            </a:r>
            <a:r>
              <a:rPr lang="fa-IR" sz="3200" dirty="0">
                <a:latin typeface="Calibri" pitchFamily="34" charset="0"/>
                <a:cs typeface="B Yagut" pitchFamily="2" charset="-78"/>
              </a:rPr>
              <a:t>سپتامبر </a:t>
            </a:r>
            <a:r>
              <a:rPr lang="fa-IR" sz="3200" dirty="0" smtClean="0">
                <a:latin typeface="Calibri" pitchFamily="34" charset="0"/>
                <a:cs typeface="B Yagut" pitchFamily="2" charset="-78"/>
              </a:rPr>
              <a:t>2015      </a:t>
            </a:r>
            <a:r>
              <a:rPr lang="fa-IR" sz="3200" b="1" dirty="0" smtClean="0">
                <a:solidFill>
                  <a:srgbClr val="00B050"/>
                </a:solidFill>
                <a:latin typeface="Calibri" pitchFamily="34" charset="0"/>
                <a:cs typeface="B Yagut" pitchFamily="2" charset="-78"/>
              </a:rPr>
              <a:t>(شهريور </a:t>
            </a:r>
            <a:r>
              <a:rPr lang="fa-IR" sz="3200" b="1" dirty="0">
                <a:solidFill>
                  <a:srgbClr val="00B050"/>
                </a:solidFill>
                <a:latin typeface="Calibri" pitchFamily="34" charset="0"/>
                <a:cs typeface="B Yagut" pitchFamily="2" charset="-78"/>
              </a:rPr>
              <a:t>1394 )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B Yagut" pitchFamily="2" charset="-78"/>
              </a:rPr>
              <a:t> </a:t>
            </a:r>
            <a:r>
              <a:rPr lang="fa-IR" sz="3200" dirty="0">
                <a:latin typeface="Calibri" pitchFamily="34" charset="0"/>
                <a:cs typeface="B Yagut" pitchFamily="2" charset="-78"/>
              </a:rPr>
              <a:t>است.</a:t>
            </a:r>
            <a:endParaRPr lang="fa-IR" sz="3200" dirty="0">
              <a:cs typeface="B Yagut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fa-IR" dirty="0">
                <a:solidFill>
                  <a:srgbClr val="00B050"/>
                </a:solidFill>
              </a:rPr>
              <a:t> </a:t>
            </a:r>
            <a:r>
              <a:rPr lang="fa-IR" sz="3600" dirty="0">
                <a:solidFill>
                  <a:srgbClr val="00B050"/>
                </a:solidFill>
                <a:latin typeface="Calibri" pitchFamily="34" charset="0"/>
                <a:cs typeface="B Yagut" pitchFamily="2" charset="-78"/>
              </a:rPr>
              <a:t>دستاورد های اضافه شدن </a:t>
            </a:r>
            <a:r>
              <a:rPr lang="en-CA" sz="3600" dirty="0">
                <a:solidFill>
                  <a:srgbClr val="00B050"/>
                </a:solidFill>
                <a:latin typeface="Calibri" pitchFamily="34" charset="0"/>
                <a:cs typeface="B Yagut" pitchFamily="2" charset="-78"/>
              </a:rPr>
              <a:t>IPV</a:t>
            </a:r>
            <a:r>
              <a:rPr lang="fa-IR" sz="3600" dirty="0">
                <a:solidFill>
                  <a:srgbClr val="00B050"/>
                </a:solidFill>
                <a:latin typeface="Calibri" pitchFamily="34" charset="0"/>
                <a:cs typeface="B Yagut" pitchFamily="2" charset="-78"/>
              </a:rPr>
              <a:t> </a:t>
            </a:r>
            <a:r>
              <a:rPr lang="fa-IR" sz="3600" dirty="0" smtClean="0">
                <a:solidFill>
                  <a:srgbClr val="00B050"/>
                </a:solidFill>
                <a:latin typeface="Calibri" pitchFamily="34" charset="0"/>
                <a:cs typeface="B Yagut" pitchFamily="2" charset="-78"/>
              </a:rPr>
              <a:t>به</a:t>
            </a:r>
            <a:endParaRPr lang="en-US" sz="3600" dirty="0" smtClean="0">
              <a:solidFill>
                <a:srgbClr val="00B050"/>
              </a:solidFill>
              <a:latin typeface="Calibri" pitchFamily="34" charset="0"/>
              <a:cs typeface="B Yagut" pitchFamily="2" charset="-78"/>
            </a:endParaRPr>
          </a:p>
          <a:p>
            <a:pPr algn="ctr" rtl="1"/>
            <a:r>
              <a:rPr lang="fa-IR" sz="3600" dirty="0" smtClean="0">
                <a:solidFill>
                  <a:srgbClr val="00B050"/>
                </a:solidFill>
                <a:latin typeface="Calibri" pitchFamily="34" charset="0"/>
                <a:cs typeface="B Yagut" pitchFamily="2" charset="-78"/>
              </a:rPr>
              <a:t> </a:t>
            </a:r>
            <a:r>
              <a:rPr lang="fa-IR" sz="3600" dirty="0">
                <a:solidFill>
                  <a:srgbClr val="00B050"/>
                </a:solidFill>
                <a:latin typeface="Calibri" pitchFamily="34" charset="0"/>
                <a:cs typeface="B Yagut" pitchFamily="2" charset="-78"/>
              </a:rPr>
              <a:t>برنامه جاری ایمن </a:t>
            </a:r>
            <a:r>
              <a:rPr lang="fa-IR" sz="3600" dirty="0" smtClean="0">
                <a:solidFill>
                  <a:srgbClr val="00B050"/>
                </a:solidFill>
                <a:latin typeface="Calibri" pitchFamily="34" charset="0"/>
                <a:cs typeface="B Yagut" pitchFamily="2" charset="-78"/>
              </a:rPr>
              <a:t>سازی </a:t>
            </a:r>
            <a:endParaRPr lang="en-CA" sz="3600" dirty="0">
              <a:solidFill>
                <a:srgbClr val="00B050"/>
              </a:solidFill>
              <a:latin typeface="Calibri" pitchFamily="34" charset="0"/>
              <a:cs typeface="B Yagut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3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26876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33137"/>
            <a:ext cx="856895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/>
              <a:t> </a:t>
            </a:r>
            <a:endParaRPr lang="fa-IR" dirty="0" smtClean="0"/>
          </a:p>
          <a:p>
            <a:pPr algn="r" rtl="1">
              <a:buBlip>
                <a:blip r:embed="rId2"/>
              </a:buBlip>
            </a:pPr>
            <a:r>
              <a:rPr lang="fa-IR" sz="4000" dirty="0" smtClean="0">
                <a:cs typeface="B Yagut" pitchFamily="2" charset="-78"/>
              </a:rPr>
              <a:t>  </a:t>
            </a:r>
            <a:r>
              <a:rPr lang="fa-IR" sz="4800" dirty="0" smtClean="0">
                <a:cs typeface="B Yagut" pitchFamily="2" charset="-78"/>
              </a:rPr>
              <a:t>بدو تولد: </a:t>
            </a:r>
            <a:r>
              <a:rPr lang="en-US" sz="4800" dirty="0" err="1" smtClean="0">
                <a:cs typeface="B Yagut" pitchFamily="2" charset="-78"/>
              </a:rPr>
              <a:t>tOPV</a:t>
            </a:r>
            <a:endParaRPr lang="en-US" sz="4800" dirty="0" smtClean="0">
              <a:cs typeface="B Yagut" pitchFamily="2" charset="-78"/>
            </a:endParaRPr>
          </a:p>
          <a:p>
            <a:pPr algn="r" rtl="1">
              <a:buBlip>
                <a:blip r:embed="rId2"/>
              </a:buBlip>
            </a:pPr>
            <a:r>
              <a:rPr lang="fa-IR" sz="4800" dirty="0" smtClean="0">
                <a:cs typeface="B Yagut" pitchFamily="2" charset="-78"/>
              </a:rPr>
              <a:t>2 ماهگي:   </a:t>
            </a:r>
            <a:r>
              <a:rPr lang="en-US" sz="4800" dirty="0" err="1" smtClean="0">
                <a:cs typeface="B Yagut" pitchFamily="2" charset="-78"/>
              </a:rPr>
              <a:t>tOPV</a:t>
            </a:r>
            <a:endParaRPr lang="en-US" sz="4800" dirty="0" smtClean="0">
              <a:cs typeface="B Yagut" pitchFamily="2" charset="-78"/>
            </a:endParaRPr>
          </a:p>
          <a:p>
            <a:pPr algn="r" rtl="1">
              <a:buBlip>
                <a:blip r:embed="rId2"/>
              </a:buBlip>
            </a:pPr>
            <a:r>
              <a:rPr lang="fa-IR" sz="4800" dirty="0" smtClean="0">
                <a:cs typeface="B Yagut" pitchFamily="2" charset="-78"/>
              </a:rPr>
              <a:t> 4 ماهگي:   </a:t>
            </a:r>
            <a:r>
              <a:rPr lang="en-US" sz="4800" dirty="0" smtClean="0">
                <a:cs typeface="B Yagut" pitchFamily="2" charset="-78"/>
              </a:rPr>
              <a:t>IPV + </a:t>
            </a:r>
            <a:r>
              <a:rPr lang="en-US" sz="4800" dirty="0" err="1" smtClean="0">
                <a:cs typeface="B Yagut" pitchFamily="2" charset="-78"/>
              </a:rPr>
              <a:t>tOPV</a:t>
            </a:r>
            <a:endParaRPr lang="en-US" sz="4800" dirty="0" smtClean="0">
              <a:cs typeface="B Yagut" pitchFamily="2" charset="-78"/>
            </a:endParaRPr>
          </a:p>
          <a:p>
            <a:pPr algn="r" rtl="1">
              <a:buBlip>
                <a:blip r:embed="rId2"/>
              </a:buBlip>
            </a:pPr>
            <a:r>
              <a:rPr lang="fa-IR" sz="4800" dirty="0" smtClean="0">
                <a:cs typeface="B Yagut" pitchFamily="2" charset="-78"/>
              </a:rPr>
              <a:t> 6 ماهگي:  </a:t>
            </a:r>
            <a:r>
              <a:rPr lang="en-US" sz="4800" dirty="0" err="1" smtClean="0">
                <a:cs typeface="B Yagut" pitchFamily="2" charset="-78"/>
              </a:rPr>
              <a:t>tOPV</a:t>
            </a:r>
            <a:endParaRPr lang="fa-IR" sz="4800" dirty="0" smtClean="0">
              <a:cs typeface="B Yagut" pitchFamily="2" charset="-78"/>
            </a:endParaRPr>
          </a:p>
          <a:p>
            <a:pPr algn="r" rtl="1">
              <a:buBlip>
                <a:blip r:embed="rId2"/>
              </a:buBlip>
            </a:pPr>
            <a:r>
              <a:rPr lang="fa-IR" sz="4800" dirty="0" smtClean="0">
                <a:solidFill>
                  <a:srgbClr val="00B050"/>
                </a:solidFill>
                <a:cs typeface="B Yagut" pitchFamily="2" charset="-78"/>
              </a:rPr>
              <a:t>18 ماهگي: </a:t>
            </a:r>
            <a:r>
              <a:rPr lang="en-CA" sz="4800" dirty="0">
                <a:solidFill>
                  <a:srgbClr val="00B050"/>
                </a:solidFill>
                <a:cs typeface="B Yagut" pitchFamily="2" charset="-78"/>
              </a:rPr>
              <a:t> </a:t>
            </a:r>
            <a:r>
              <a:rPr lang="en-CA" sz="4800" dirty="0" smtClean="0">
                <a:solidFill>
                  <a:srgbClr val="00B050"/>
                </a:solidFill>
                <a:cs typeface="B Yagut" pitchFamily="2" charset="-78"/>
              </a:rPr>
              <a:t>)</a:t>
            </a:r>
            <a:r>
              <a:rPr lang="en-US" sz="4800" dirty="0" smtClean="0">
                <a:solidFill>
                  <a:srgbClr val="00B050"/>
                </a:solidFill>
                <a:cs typeface="B Yagut" pitchFamily="2" charset="-78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cs typeface="B Yagut" pitchFamily="2" charset="-78"/>
              </a:rPr>
              <a:t>tOPV</a:t>
            </a:r>
            <a:r>
              <a:rPr lang="fa-IR" sz="4800" dirty="0" smtClean="0">
                <a:solidFill>
                  <a:srgbClr val="00B050"/>
                </a:solidFill>
                <a:cs typeface="B Yagut" pitchFamily="2" charset="-78"/>
              </a:rPr>
              <a:t>درمرحله تصمیم گیری)</a:t>
            </a:r>
          </a:p>
          <a:p>
            <a:pPr algn="r" rtl="1">
              <a:buBlip>
                <a:blip r:embed="rId2"/>
              </a:buBlip>
            </a:pPr>
            <a:r>
              <a:rPr lang="fa-IR" sz="4800" dirty="0" smtClean="0">
                <a:solidFill>
                  <a:srgbClr val="00B050"/>
                </a:solidFill>
                <a:cs typeface="B Yagut" pitchFamily="2" charset="-78"/>
              </a:rPr>
              <a:t>6 سالگي:  </a:t>
            </a:r>
            <a:r>
              <a:rPr lang="en-US" sz="4800" smtClean="0">
                <a:solidFill>
                  <a:srgbClr val="00B050"/>
                </a:solidFill>
                <a:cs typeface="B Yagut" pitchFamily="2" charset="-78"/>
              </a:rPr>
              <a:t> </a:t>
            </a:r>
            <a:r>
              <a:rPr lang="en-CA" sz="4800" smtClean="0">
                <a:solidFill>
                  <a:srgbClr val="00B050"/>
                </a:solidFill>
                <a:cs typeface="B Yagut" pitchFamily="2" charset="-78"/>
              </a:rPr>
              <a:t>)</a:t>
            </a:r>
            <a:r>
              <a:rPr lang="en-US" sz="4800" dirty="0" smtClean="0">
                <a:solidFill>
                  <a:srgbClr val="00B050"/>
                </a:solidFill>
                <a:cs typeface="B Yagut" pitchFamily="2" charset="-78"/>
              </a:rPr>
              <a:t> </a:t>
            </a:r>
            <a:r>
              <a:rPr lang="en-US" sz="4800" dirty="0" err="1">
                <a:solidFill>
                  <a:srgbClr val="00B050"/>
                </a:solidFill>
                <a:cs typeface="B Yagut" pitchFamily="2" charset="-78"/>
              </a:rPr>
              <a:t>tOPV</a:t>
            </a:r>
            <a:r>
              <a:rPr lang="fa-IR" sz="4800" dirty="0">
                <a:solidFill>
                  <a:srgbClr val="00B050"/>
                </a:solidFill>
                <a:cs typeface="B Yagut" pitchFamily="2" charset="-78"/>
              </a:rPr>
              <a:t>درمرحله تصمیم گیری)</a:t>
            </a:r>
          </a:p>
          <a:p>
            <a:pPr algn="r" rtl="1">
              <a:buBlip>
                <a:blip r:embed="rId2"/>
              </a:buBlip>
            </a:pPr>
            <a:endParaRPr lang="fa-IR" sz="4800" dirty="0" smtClean="0">
              <a:solidFill>
                <a:srgbClr val="00B050"/>
              </a:solidFill>
              <a:cs typeface="B Yagut" pitchFamily="2" charset="-78"/>
            </a:endParaRPr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IPV introduction and OPV type 2 cessation timeline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0" y="3789040"/>
            <a:ext cx="9144000" cy="432048"/>
          </a:xfrm>
          <a:prstGeom prst="rightArrow">
            <a:avLst/>
          </a:prstGeom>
          <a:solidFill>
            <a:srgbClr val="1E7FB8"/>
          </a:solidFill>
          <a:ln w="9525" cap="flat" cmpd="sng" algn="ctr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" name="Group 56"/>
          <p:cNvGrpSpPr/>
          <p:nvPr/>
        </p:nvGrpSpPr>
        <p:grpSpPr>
          <a:xfrm>
            <a:off x="3224716" y="1965102"/>
            <a:ext cx="3405812" cy="1895944"/>
            <a:chOff x="3224716" y="1965102"/>
            <a:chExt cx="3405812" cy="1895944"/>
          </a:xfrm>
        </p:grpSpPr>
        <p:sp>
          <p:nvSpPr>
            <p:cNvPr id="25" name="Right Arrow 24"/>
            <p:cNvSpPr/>
            <p:nvPr/>
          </p:nvSpPr>
          <p:spPr bwMode="auto">
            <a:xfrm>
              <a:off x="3224716" y="1965102"/>
              <a:ext cx="3405812" cy="1895944"/>
            </a:xfrm>
            <a:prstGeom prst="rightArrow">
              <a:avLst>
                <a:gd name="adj1" fmla="val 50000"/>
                <a:gd name="adj2" fmla="val 23134"/>
              </a:avLst>
            </a:prstGeom>
            <a:gradFill>
              <a:gsLst>
                <a:gs pos="0">
                  <a:srgbClr val="0033CC"/>
                </a:gs>
                <a:gs pos="100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en-GB" sz="1600" b="0" dirty="0">
                  <a:solidFill>
                    <a:schemeClr val="bg1"/>
                  </a:solidFill>
                </a:rPr>
                <a:t>All countries in process</a:t>
              </a:r>
            </a:p>
            <a:p>
              <a:pPr marL="0" marR="0" indent="0" algn="ctr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>
                  <a:solidFill>
                    <a:schemeClr val="bg1"/>
                  </a:solidFill>
                </a:rPr>
                <a:t>o</a:t>
              </a: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f introducing</a:t>
              </a:r>
              <a:r>
                <a:rPr kumimoji="0" lang="en-GB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at least 1 dose of IPV into their RI schedule</a:t>
              </a:r>
              <a:endPara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1684" y="3475747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70C0"/>
                  </a:solidFill>
                </a:rPr>
                <a:t>2013-2014</a:t>
              </a:r>
              <a:endParaRPr lang="en-GB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6630528" y="2132858"/>
            <a:ext cx="2376264" cy="1736903"/>
            <a:chOff x="6630528" y="2132856"/>
            <a:chExt cx="2376264" cy="1736903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630528" y="2132856"/>
              <a:ext cx="2376264" cy="108012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5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Deadline for countries to </a:t>
              </a:r>
              <a:r>
                <a:rPr kumimoji="0" lang="en-GB" sz="15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introduce at least 1 dose of IPV </a:t>
              </a:r>
              <a:r>
                <a:rPr kumimoji="0" lang="en-GB" sz="15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into their routine</a:t>
              </a:r>
              <a:r>
                <a:rPr kumimoji="0" lang="en-GB" sz="15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schedules</a:t>
              </a:r>
              <a:endParaRPr kumimoji="0" lang="en-GB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6630528" y="3212977"/>
              <a:ext cx="0" cy="65242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6740394" y="3284984"/>
              <a:ext cx="63991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C00000"/>
                  </a:solidFill>
                </a:rPr>
                <a:t>Q3 2015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6530829" y="4149080"/>
            <a:ext cx="1487488" cy="1682920"/>
            <a:chOff x="6530828" y="4149080"/>
            <a:chExt cx="1487488" cy="168292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530828" y="5112000"/>
              <a:ext cx="1487488" cy="720000"/>
            </a:xfrm>
            <a:prstGeom prst="rect">
              <a:avLst/>
            </a:prstGeom>
            <a:solidFill>
              <a:srgbClr val="6600CC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5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Synchronized global </a:t>
              </a:r>
              <a:r>
                <a:rPr kumimoji="0" lang="en-GB" sz="15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tOPV-bOPV switch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04248" y="4297288"/>
              <a:ext cx="7104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C00000"/>
                  </a:solidFill>
                </a:rPr>
                <a:t>April </a:t>
              </a:r>
            </a:p>
            <a:p>
              <a:pPr algn="ctr"/>
              <a:r>
                <a:rPr lang="en-GB" sz="1600" dirty="0" smtClean="0">
                  <a:solidFill>
                    <a:srgbClr val="C00000"/>
                  </a:solidFill>
                </a:rPr>
                <a:t>2016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7524328" y="4149080"/>
              <a:ext cx="0" cy="9466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2"/>
          <p:cNvGrpSpPr/>
          <p:nvPr/>
        </p:nvGrpSpPr>
        <p:grpSpPr>
          <a:xfrm>
            <a:off x="286312" y="1124744"/>
            <a:ext cx="4861752" cy="2740660"/>
            <a:chOff x="286312" y="1124744"/>
            <a:chExt cx="4861752" cy="2740660"/>
          </a:xfrm>
        </p:grpSpPr>
        <p:sp>
          <p:nvSpPr>
            <p:cNvPr id="14" name="TextBox 13"/>
            <p:cNvSpPr txBox="1"/>
            <p:nvPr/>
          </p:nvSpPr>
          <p:spPr>
            <a:xfrm>
              <a:off x="1416021" y="3280628"/>
              <a:ext cx="639919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70C0"/>
                  </a:solidFill>
                </a:rPr>
                <a:t>Dec</a:t>
              </a:r>
            </a:p>
            <a:p>
              <a:pPr algn="ctr"/>
              <a:r>
                <a:rPr lang="en-GB" sz="1600" dirty="0" smtClean="0">
                  <a:solidFill>
                    <a:srgbClr val="0070C0"/>
                  </a:solidFill>
                </a:rPr>
                <a:t>2013</a:t>
              </a:r>
              <a:endParaRPr lang="en-GB" sz="1600" dirty="0">
                <a:solidFill>
                  <a:srgbClr val="0070C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6312" y="1162804"/>
              <a:ext cx="1021784" cy="1604597"/>
            </a:xfrm>
            <a:prstGeom prst="rect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Schedule for 1 dose IPV </a:t>
              </a:r>
              <a:r>
                <a:rPr kumimoji="0" lang="en-GB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recom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-mended by SAGE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7244" y="3276273"/>
              <a:ext cx="639919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70C0"/>
                  </a:solidFill>
                </a:rPr>
                <a:t>Nov</a:t>
              </a:r>
            </a:p>
            <a:p>
              <a:pPr algn="ctr"/>
              <a:r>
                <a:rPr lang="en-GB" sz="1600" dirty="0" smtClean="0">
                  <a:solidFill>
                    <a:srgbClr val="0070C0"/>
                  </a:solidFill>
                </a:rPr>
                <a:t>2013</a:t>
              </a:r>
              <a:endParaRPr lang="en-GB" sz="1600" dirty="0">
                <a:solidFill>
                  <a:srgbClr val="0070C0"/>
                </a:solidFill>
              </a:endParaRPr>
            </a:p>
          </p:txBody>
        </p:sp>
        <p:sp>
          <p:nvSpPr>
            <p:cNvPr id="26" name="Left-Right Arrow 25"/>
            <p:cNvSpPr/>
            <p:nvPr/>
          </p:nvSpPr>
          <p:spPr bwMode="auto">
            <a:xfrm>
              <a:off x="2855635" y="1162804"/>
              <a:ext cx="2292429" cy="1152128"/>
            </a:xfrm>
            <a:prstGeom prst="leftRightArrow">
              <a:avLst>
                <a:gd name="adj1" fmla="val 63270"/>
                <a:gd name="adj2" fmla="val 22511"/>
              </a:avLst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en-GB" sz="1400" b="0" dirty="0">
                  <a:solidFill>
                    <a:schemeClr val="bg1"/>
                  </a:solidFill>
                </a:rPr>
                <a:t>C</a:t>
              </a:r>
              <a:r>
                <a:rPr lang="en-GB" sz="1400" b="0" dirty="0" smtClean="0">
                  <a:solidFill>
                    <a:schemeClr val="bg1"/>
                  </a:solidFill>
                </a:rPr>
                <a:t>ountries </a:t>
              </a:r>
              <a:r>
                <a:rPr lang="en-GB" sz="1400" b="0" dirty="0">
                  <a:solidFill>
                    <a:schemeClr val="bg1"/>
                  </a:solidFill>
                </a:rPr>
                <a:t>to </a:t>
              </a:r>
              <a:r>
                <a:rPr lang="en-GB" sz="1400" dirty="0">
                  <a:solidFill>
                    <a:schemeClr val="bg1"/>
                  </a:solidFill>
                </a:rPr>
                <a:t>define their target IPV introduction </a:t>
              </a:r>
              <a:r>
                <a:rPr lang="en-GB" sz="1400" dirty="0" smtClean="0">
                  <a:solidFill>
                    <a:schemeClr val="bg1"/>
                  </a:solidFill>
                </a:rPr>
                <a:t>dates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451988" y="1124744"/>
              <a:ext cx="1403648" cy="2160240"/>
            </a:xfrm>
            <a:prstGeom prst="rect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GAVI</a:t>
              </a:r>
              <a:r>
                <a:rPr kumimoji="0" lang="en-GB" sz="140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board decision </a:t>
              </a:r>
              <a:r>
                <a:rPr kumimoji="0" lang="en-GB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on IPV fin support </a:t>
              </a:r>
            </a:p>
            <a:p>
              <a:pPr algn="ctr" defTabSz="1042988"/>
              <a:r>
                <a:rPr kumimoji="0" lang="en-GB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Procedures </a:t>
              </a:r>
            </a:p>
            <a:p>
              <a:pPr algn="ctr" defTabSz="1042988"/>
              <a:endParaRPr lang="en-GB" sz="1400" b="0" dirty="0">
                <a:solidFill>
                  <a:schemeClr val="bg1"/>
                </a:solidFill>
              </a:endParaRPr>
            </a:p>
            <a:p>
              <a:pPr algn="ctr" defTabSz="1042988"/>
              <a:r>
                <a:rPr kumimoji="0" lang="en-GB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Decision on IPV financial procedures</a:t>
              </a:r>
              <a:r>
                <a:rPr lang="en-GB" sz="1400" b="0" dirty="0">
                  <a:solidFill>
                    <a:schemeClr val="bg1"/>
                  </a:solidFill>
                </a:rPr>
                <a:t> for non-GAVI countries</a:t>
              </a:r>
            </a:p>
            <a:p>
              <a:pPr marL="0" marR="0" indent="0" algn="ctr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V="1">
              <a:off x="2051720" y="3284985"/>
              <a:ext cx="0" cy="5804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539551" y="2767402"/>
              <a:ext cx="1" cy="10980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50"/>
          <p:cNvGrpSpPr/>
          <p:nvPr/>
        </p:nvGrpSpPr>
        <p:grpSpPr>
          <a:xfrm>
            <a:off x="72007" y="4149080"/>
            <a:ext cx="2143710" cy="1682920"/>
            <a:chOff x="72007" y="4149080"/>
            <a:chExt cx="2143710" cy="1682920"/>
          </a:xfrm>
        </p:grpSpPr>
        <p:sp>
          <p:nvSpPr>
            <p:cNvPr id="8" name="Rectangle 7"/>
            <p:cNvSpPr/>
            <p:nvPr/>
          </p:nvSpPr>
          <p:spPr bwMode="auto">
            <a:xfrm>
              <a:off x="72007" y="5112000"/>
              <a:ext cx="2143710" cy="720000"/>
            </a:xfrm>
            <a:prstGeom prst="rect">
              <a:avLst/>
            </a:prstGeom>
            <a:solidFill>
              <a:srgbClr val="6600CC"/>
            </a:solidFill>
            <a:ln w="952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OPV type 2 cessation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recommended by SAGE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592" y="4381061"/>
              <a:ext cx="639919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70C0"/>
                  </a:solidFill>
                </a:rPr>
                <a:t>Apr</a:t>
              </a:r>
            </a:p>
            <a:p>
              <a:pPr algn="ctr"/>
              <a:r>
                <a:rPr lang="en-GB" sz="1600" dirty="0" smtClean="0">
                  <a:solidFill>
                    <a:srgbClr val="0070C0"/>
                  </a:solidFill>
                </a:rPr>
                <a:t>2013</a:t>
              </a:r>
              <a:endParaRPr lang="en-GB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179512" y="4149080"/>
              <a:ext cx="0" cy="9466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55"/>
          <p:cNvGrpSpPr/>
          <p:nvPr/>
        </p:nvGrpSpPr>
        <p:grpSpPr>
          <a:xfrm>
            <a:off x="8053213" y="4149080"/>
            <a:ext cx="1127298" cy="1682920"/>
            <a:chOff x="8053214" y="4149080"/>
            <a:chExt cx="1127298" cy="168292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053214" y="5112000"/>
              <a:ext cx="1090786" cy="720000"/>
            </a:xfrm>
            <a:prstGeom prst="rect">
              <a:avLst/>
            </a:prstGeom>
            <a:solidFill>
              <a:srgbClr val="6600CC"/>
            </a:solidFill>
            <a:ln w="952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End OPV use entirely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8654636" y="4149080"/>
              <a:ext cx="0" cy="9466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8141445" y="4509120"/>
              <a:ext cx="10390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70C0"/>
                  </a:solidFill>
                </a:rPr>
                <a:t>2019-2020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59195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007" t="31250" r="50212" b="16193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6624736" cy="4525963"/>
          </a:xfrm>
        </p:spPr>
        <p:txBody>
          <a:bodyPr/>
          <a:lstStyle/>
          <a:p>
            <a:pPr algn="just" rtl="1">
              <a:buNone/>
            </a:pPr>
            <a:r>
              <a:rPr lang="fa-IR" sz="4000" dirty="0" smtClean="0">
                <a:cs typeface="B Yagut" pitchFamily="2" charset="-78"/>
              </a:rPr>
              <a:t>مجمع عمومي بهداشت در سال  1988 در ژنو ، سازمان جهاني بهداشت را موظف كرد كه  تا سال 2000 ميلادي، ويروس وحشي فلج اطفال را از سراسر جهان ريشه كن كند.</a:t>
            </a:r>
            <a:endParaRPr lang="en-US" sz="4000" dirty="0" smtClean="0">
              <a:cs typeface="B Yagut" pitchFamily="2" charset="-78"/>
            </a:endParaRPr>
          </a:p>
          <a:p>
            <a:pPr algn="just" rtl="1">
              <a:buNone/>
            </a:pPr>
            <a:endParaRPr lang="fa-IR" sz="4000" b="1" dirty="0" smtClean="0">
              <a:cs typeface="B Yagut" pitchFamily="2" charset="-78"/>
            </a:endParaRPr>
          </a:p>
          <a:p>
            <a:pPr algn="just" rtl="1">
              <a:buNone/>
            </a:pPr>
            <a:r>
              <a:rPr lang="fa-IR" sz="4000" b="1" dirty="0" smtClean="0">
                <a:cs typeface="B Yagut" pitchFamily="2" charset="-78"/>
              </a:rPr>
              <a:t> </a:t>
            </a:r>
            <a:r>
              <a:rPr lang="en-US" sz="4000" b="1" dirty="0" smtClean="0">
                <a:cs typeface="B Yagut" pitchFamily="2" charset="-78"/>
              </a:rPr>
              <a:t>   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just" rtl="1">
              <a:buNone/>
            </a:pPr>
            <a:r>
              <a:rPr lang="fa-IR" sz="2800" dirty="0" smtClean="0">
                <a:cs typeface="B Yagut" pitchFamily="2" charset="-78"/>
              </a:rPr>
              <a:t>هدف اوليه اين برنامه در ريشه كني فلج اطفال تا سال 2000 محقق نشده است ، ولي مؤفقيت هاي بسياري بدست آمده است. </a:t>
            </a:r>
          </a:p>
          <a:p>
            <a:pPr algn="just" rtl="1">
              <a:buBlip>
                <a:blip r:embed="rId2"/>
              </a:buBlip>
            </a:pPr>
            <a:r>
              <a:rPr lang="fa-IR" sz="2800" dirty="0" smtClean="0">
                <a:cs typeface="B Yagut" pitchFamily="2" charset="-78"/>
              </a:rPr>
              <a:t>كاهش تعداد موارد پوليوي فلجي از 1000 مورد  روزانه در سال 1988 به 416 مورد در سال 2013</a:t>
            </a:r>
            <a:endParaRPr lang="en-US" sz="2800" dirty="0" smtClean="0">
              <a:cs typeface="B Yagut" pitchFamily="2" charset="-78"/>
            </a:endParaRPr>
          </a:p>
          <a:p>
            <a:pPr algn="just" rtl="1">
              <a:buBlip>
                <a:blip r:embed="rId2"/>
              </a:buBlip>
            </a:pPr>
            <a:r>
              <a:rPr lang="fa-IR" sz="2800" dirty="0" smtClean="0">
                <a:cs typeface="B Yagut" pitchFamily="2" charset="-78"/>
              </a:rPr>
              <a:t> از 10 ميليون مورد ابتلا به فلج اطفال جلوگيري شده است</a:t>
            </a:r>
          </a:p>
          <a:p>
            <a:pPr algn="just" rtl="1">
              <a:buBlip>
                <a:blip r:embed="rId2"/>
              </a:buBlip>
            </a:pPr>
            <a:r>
              <a:rPr lang="fa-IR" sz="2800" dirty="0" smtClean="0">
                <a:cs typeface="B Yagut" pitchFamily="2" charset="-78"/>
              </a:rPr>
              <a:t>كاهش تعداد كشورهاي پوليو آندميك از 125 كشور در سال 1988 به 3 كشور در سال 2012</a:t>
            </a:r>
          </a:p>
          <a:p>
            <a:pPr algn="just" rtl="1">
              <a:buBlip>
                <a:blip r:embed="rId2"/>
              </a:buBlip>
            </a:pPr>
            <a:r>
              <a:rPr lang="fa-IR" sz="2800" dirty="0" smtClean="0">
                <a:cs typeface="B Yagut" pitchFamily="2" charset="-78"/>
              </a:rPr>
              <a:t>80% مردم جهان در مناطق عاري از فلج اطفال زندگي مي كنند .</a:t>
            </a:r>
          </a:p>
          <a:p>
            <a:pPr algn="just" rtl="1">
              <a:buBlip>
                <a:blip r:embed="rId2"/>
              </a:buBlip>
            </a:pPr>
            <a:r>
              <a:rPr lang="fa-IR" sz="2800" b="1" dirty="0" smtClean="0">
                <a:solidFill>
                  <a:srgbClr val="00B050"/>
                </a:solidFill>
                <a:cs typeface="B Yagut" pitchFamily="2" charset="-78"/>
              </a:rPr>
              <a:t>آخرين مورد سروتيپ 2 در سال 1999 در هند  گزارش شد.</a:t>
            </a:r>
          </a:p>
          <a:p>
            <a:pPr algn="just" rtl="1">
              <a:buBlip>
                <a:blip r:embed="rId2"/>
              </a:buBlip>
            </a:pPr>
            <a:r>
              <a:rPr lang="fa-IR" sz="2800" dirty="0" smtClean="0">
                <a:cs typeface="B Yagut" pitchFamily="2" charset="-78"/>
              </a:rPr>
              <a:t>آخرين مورد سروتيپ 3 در  نوامبر سال 2012 در نيجريه  گزارش شد.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254" t="18555" r="6250" b="6250"/>
          <a:stretch>
            <a:fillRect/>
          </a:stretch>
        </p:blipFill>
        <p:spPr>
          <a:xfrm>
            <a:off x="0" y="-171450"/>
            <a:ext cx="9144000" cy="7029450"/>
          </a:xfrm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27584" y="897687"/>
            <a:ext cx="75608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rtl="1">
              <a:buNone/>
            </a:pPr>
            <a:r>
              <a:rPr lang="fa-IR" sz="3600" dirty="0">
                <a:latin typeface="Calibri" pitchFamily="34" charset="0"/>
                <a:cs typeface="B Yagut" pitchFamily="2" charset="-78"/>
              </a:rPr>
              <a:t>در سال 1974 سازمان جهاني بهداشت استفاده از</a:t>
            </a:r>
            <a:r>
              <a:rPr lang="en-US" sz="3600" dirty="0">
                <a:latin typeface="Calibri" pitchFamily="34" charset="0"/>
                <a:cs typeface="B Yagut" pitchFamily="2" charset="-78"/>
              </a:rPr>
              <a:t>OPV</a:t>
            </a:r>
            <a:r>
              <a:rPr lang="fa-IR" sz="3600" dirty="0">
                <a:latin typeface="Calibri" pitchFamily="34" charset="0"/>
                <a:cs typeface="B Yagut" pitchFamily="2" charset="-78"/>
              </a:rPr>
              <a:t> را به عنوان جزئي از برنامه گسترش ايمن سازي (</a:t>
            </a:r>
            <a:r>
              <a:rPr lang="en-US" sz="3600" dirty="0">
                <a:latin typeface="Calibri" pitchFamily="34" charset="0"/>
                <a:cs typeface="B Yagut" pitchFamily="2" charset="-78"/>
              </a:rPr>
              <a:t>EPI</a:t>
            </a:r>
            <a:r>
              <a:rPr lang="fa-IR" sz="3600" dirty="0">
                <a:latin typeface="Calibri" pitchFamily="34" charset="0"/>
                <a:cs typeface="B Yagut" pitchFamily="2" charset="-78"/>
              </a:rPr>
              <a:t>) توصيه كرد </a:t>
            </a:r>
            <a:r>
              <a:rPr lang="en-US" sz="3600" dirty="0">
                <a:latin typeface="Calibri" pitchFamily="34" charset="0"/>
                <a:cs typeface="B Yagut" pitchFamily="2" charset="-78"/>
              </a:rPr>
              <a:t>.</a:t>
            </a:r>
            <a:r>
              <a:rPr lang="fa-IR" sz="3600" dirty="0">
                <a:latin typeface="Calibri" pitchFamily="34" charset="0"/>
                <a:cs typeface="B Yagut" pitchFamily="2" charset="-78"/>
              </a:rPr>
              <a:t> اين واكسن به دليل ارزاني ، سهولت استفاده و ايجاد ايمني مخاطي ، براي سال‌هاي طولاني به عنوان واكسن انتخابي در </a:t>
            </a:r>
            <a:r>
              <a:rPr lang="fa-IR" sz="3600" dirty="0" smtClean="0">
                <a:latin typeface="Calibri" pitchFamily="34" charset="0"/>
                <a:cs typeface="B Yagut" pitchFamily="2" charset="-78"/>
              </a:rPr>
              <a:t>برنامه</a:t>
            </a:r>
            <a:r>
              <a:rPr lang="en-US" sz="3600" dirty="0" smtClean="0">
                <a:latin typeface="Calibri" pitchFamily="34" charset="0"/>
                <a:cs typeface="B Yagut" pitchFamily="2" charset="-78"/>
              </a:rPr>
              <a:t> </a:t>
            </a:r>
            <a:r>
              <a:rPr lang="fa-IR" sz="3600" dirty="0" smtClean="0">
                <a:latin typeface="Calibri" pitchFamily="34" charset="0"/>
                <a:cs typeface="B Yagut" pitchFamily="2" charset="-78"/>
              </a:rPr>
              <a:t>ريشه </a:t>
            </a:r>
            <a:r>
              <a:rPr lang="fa-IR" sz="3600" dirty="0">
                <a:latin typeface="Calibri" pitchFamily="34" charset="0"/>
                <a:cs typeface="B Yagut" pitchFamily="2" charset="-78"/>
              </a:rPr>
              <a:t>كني فلج اطفال بكار رفته است.</a:t>
            </a:r>
            <a:endParaRPr lang="en-US" sz="3600" dirty="0">
              <a:cs typeface="B Yagut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08912" cy="3661867"/>
          </a:xfrm>
        </p:spPr>
        <p:txBody>
          <a:bodyPr/>
          <a:lstStyle/>
          <a:p>
            <a:pPr algn="ctr" rtl="1">
              <a:buNone/>
            </a:pPr>
            <a:r>
              <a:rPr lang="fa-IR" sz="6000" b="1" dirty="0" smtClean="0">
                <a:solidFill>
                  <a:srgbClr val="00B050"/>
                </a:solidFill>
              </a:rPr>
              <a:t>عوارض </a:t>
            </a:r>
            <a:r>
              <a:rPr lang="en-US" sz="6000" b="1" dirty="0" smtClean="0">
                <a:solidFill>
                  <a:srgbClr val="00B050"/>
                </a:solidFill>
              </a:rPr>
              <a:t>OPV</a:t>
            </a:r>
            <a:endParaRPr lang="fa-IR" sz="6000" b="1" dirty="0" smtClean="0">
              <a:solidFill>
                <a:srgbClr val="00B050"/>
              </a:solidFill>
            </a:endParaRPr>
          </a:p>
          <a:p>
            <a:pPr algn="r" rtl="1">
              <a:buBlip>
                <a:blip r:embed="rId2"/>
              </a:buBlip>
            </a:pPr>
            <a:r>
              <a:rPr lang="en-US" dirty="0" smtClean="0"/>
              <a:t>VDPV </a:t>
            </a:r>
            <a:endParaRPr lang="en-US" sz="3600" dirty="0" smtClean="0">
              <a:cs typeface="B Yagut" pitchFamily="2" charset="-78"/>
            </a:endParaRPr>
          </a:p>
          <a:p>
            <a:pPr algn="r" rtl="1">
              <a:buBlip>
                <a:blip r:embed="rId2"/>
              </a:buBlip>
            </a:pPr>
            <a:r>
              <a:rPr lang="en-US" sz="3600" dirty="0" smtClean="0">
                <a:cs typeface="B Yagut" pitchFamily="2" charset="-78"/>
              </a:rPr>
              <a:t>VAPP </a:t>
            </a:r>
          </a:p>
          <a:p>
            <a:pPr algn="r" rtl="1">
              <a:buBlip>
                <a:blip r:embed="rId2"/>
              </a:buBlip>
            </a:pPr>
            <a:r>
              <a:rPr lang="en-US" sz="3600" dirty="0" smtClean="0">
                <a:cs typeface="B Yagut" pitchFamily="2" charset="-78"/>
              </a:rPr>
              <a:t> </a:t>
            </a:r>
            <a:r>
              <a:rPr lang="fa-IR" sz="3600" dirty="0" smtClean="0">
                <a:cs typeface="B Yagut" pitchFamily="2" charset="-78"/>
              </a:rPr>
              <a:t>بسيار نادر </a:t>
            </a:r>
          </a:p>
          <a:p>
            <a:pPr algn="r" rtl="1">
              <a:buBlip>
                <a:blip r:embed="rId2"/>
              </a:buBlip>
            </a:pPr>
            <a:r>
              <a:rPr lang="en-US" sz="3600" dirty="0" smtClean="0">
                <a:cs typeface="B Yagut" pitchFamily="2" charset="-78"/>
              </a:rPr>
              <a:t> </a:t>
            </a:r>
            <a:r>
              <a:rPr lang="fa-IR" sz="3600" dirty="0" smtClean="0">
                <a:cs typeface="B Yagut" pitchFamily="2" charset="-78"/>
              </a:rPr>
              <a:t>جدي</a:t>
            </a:r>
            <a:endParaRPr lang="en-US" sz="3600" dirty="0" smtClean="0">
              <a:cs typeface="B Yagut" pitchFamily="2" charset="-78"/>
            </a:endParaRPr>
          </a:p>
          <a:p>
            <a:pPr algn="r" rtl="1">
              <a:buBlip>
                <a:blip r:embed="rId2"/>
              </a:buBlip>
            </a:pPr>
            <a:r>
              <a:rPr lang="fa-IR" sz="3600" dirty="0" smtClean="0">
                <a:cs typeface="B Yagut" pitchFamily="2" charset="-78"/>
              </a:rPr>
              <a:t> عمدتا ناشي از سروتيپ 2 هستند.</a:t>
            </a:r>
          </a:p>
          <a:p>
            <a:pPr algn="r" rtl="1">
              <a:buBlip>
                <a:blip r:embed="rId2"/>
              </a:buBlip>
            </a:pPr>
            <a:r>
              <a:rPr lang="en-US" sz="3600" dirty="0" smtClean="0">
                <a:cs typeface="B Yagut" pitchFamily="2" charset="-78"/>
              </a:rPr>
              <a:t> </a:t>
            </a:r>
            <a:r>
              <a:rPr lang="fa-IR" sz="3600" dirty="0" smtClean="0">
                <a:cs typeface="B Yagut" pitchFamily="2" charset="-78"/>
              </a:rPr>
              <a:t>با كاهش موارد پوليو ، نيازمند توجه ويژه هستند</a:t>
            </a:r>
            <a:endParaRPr lang="en-US" sz="3600" dirty="0" smtClean="0">
              <a:cs typeface="B Yagut" pitchFamily="2" charset="-78"/>
            </a:endParaRPr>
          </a:p>
          <a:p>
            <a:pPr algn="r" rtl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2525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2012 MARKS FIRST YEAR WITH MORE PARALYTIC  DISEASE  LIKELY CAUSED BY VACCINE VIRUS  THAN WILD POLIOVIRUS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79388" y="333375"/>
            <a:ext cx="8435975" cy="5183188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آنزيم مسؤول همانندسازي ژنوم ويروس </a:t>
            </a:r>
          </a:p>
          <a:p>
            <a:pPr algn="r" rtl="1" eaLnBrk="1" hangingPunct="1">
              <a:buFontTx/>
              <a:buNone/>
            </a:pPr>
            <a:r>
              <a:rPr lang="fa-IR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RNA</a:t>
            </a:r>
            <a:r>
              <a:rPr lang="en-US" sz="3600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Polymerase)</a:t>
            </a:r>
            <a:r>
              <a:rPr lang="fa-IR" sz="2800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) </a:t>
            </a:r>
            <a:r>
              <a:rPr lang="fa-IR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در هر سيكل تكثير ويروس احتمال خطايي معادل</a:t>
            </a:r>
            <a:r>
              <a:rPr lang="fa-IR" sz="2800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   </a:t>
            </a:r>
            <a:r>
              <a:rPr lang="fr-FR" sz="2800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10</a:t>
            </a:r>
            <a:r>
              <a:rPr lang="fr-FR" sz="2800" b="1" baseline="30000" dirty="0" smtClean="0">
                <a:solidFill>
                  <a:srgbClr val="002060"/>
                </a:solidFill>
                <a:cs typeface="B Yagut" panose="00000400000000000000" pitchFamily="2" charset="-78"/>
              </a:rPr>
              <a:t>-4</a:t>
            </a:r>
            <a:r>
              <a:rPr lang="fr-FR" sz="2800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/cycle</a:t>
            </a:r>
            <a:r>
              <a:rPr lang="fa-IR" b="1" baseline="30000" dirty="0" smtClean="0">
                <a:solidFill>
                  <a:srgbClr val="002060"/>
                </a:solidFill>
                <a:cs typeface="B Yagut" panose="00000400000000000000" pitchFamily="2" charset="-78"/>
              </a:rPr>
              <a:t>  </a:t>
            </a:r>
            <a:r>
              <a:rPr lang="fa-IR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دارد که باعث موتاسيون (جهش) در ويروس مي شود.</a:t>
            </a:r>
          </a:p>
          <a:p>
            <a:pPr algn="r" rtl="1" eaLnBrk="1" hangingPunct="1">
              <a:buFontTx/>
              <a:buNone/>
            </a:pPr>
            <a:r>
              <a:rPr lang="fa-IR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 در صورت تغيير در توالي ژني كمتر از 1% ژنوم ويروس</a:t>
            </a:r>
          </a:p>
          <a:p>
            <a:pPr algn="r" rtl="1" eaLnBrk="1" hangingPunct="1">
              <a:buFontTx/>
              <a:buNone/>
            </a:pPr>
            <a:endParaRPr lang="en-US" b="1" dirty="0" smtClean="0">
              <a:solidFill>
                <a:srgbClr val="002060"/>
              </a:solidFill>
              <a:cs typeface="B Yagut" panose="00000400000000000000" pitchFamily="2" charset="-78"/>
            </a:endParaRPr>
          </a:p>
          <a:p>
            <a:pPr algn="r" rtl="1" eaLnBrk="1" hangingPunct="1">
              <a:buFontTx/>
              <a:buNone/>
            </a:pPr>
            <a:r>
              <a:rPr lang="en-US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Sabin Like(SL)                                  </a:t>
            </a:r>
            <a:endParaRPr lang="fa-IR" b="1" dirty="0" smtClean="0">
              <a:solidFill>
                <a:srgbClr val="002060"/>
              </a:solidFill>
              <a:cs typeface="B Yagut" panose="00000400000000000000" pitchFamily="2" charset="-78"/>
            </a:endParaRPr>
          </a:p>
          <a:p>
            <a:pPr algn="r" rtl="1" eaLnBrk="1" hangingPunct="1">
              <a:buFontTx/>
              <a:buNone/>
            </a:pPr>
            <a:r>
              <a:rPr lang="fa-IR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 در صورتي كه </a:t>
            </a:r>
            <a:r>
              <a:rPr lang="fa-IR" b="1" dirty="0" smtClean="0">
                <a:solidFill>
                  <a:srgbClr val="FF0000"/>
                </a:solidFill>
                <a:cs typeface="B Yagut" panose="00000400000000000000" pitchFamily="2" charset="-78"/>
              </a:rPr>
              <a:t>نوکلئوتيدهاي مهم </a:t>
            </a:r>
            <a:r>
              <a:rPr lang="fa-IR" b="1" dirty="0" smtClean="0">
                <a:solidFill>
                  <a:srgbClr val="002060"/>
                </a:solidFill>
                <a:cs typeface="B Yagut" panose="00000400000000000000" pitchFamily="2" charset="-78"/>
              </a:rPr>
              <a:t>به وضعيت اول       (ويروس وحشي) برگردد، مي تواند باعث ايجاد فلج در فرد واکسينه شود. </a:t>
            </a:r>
          </a:p>
          <a:p>
            <a:pPr algn="r" rtl="1" eaLnBrk="1" hangingPunct="1">
              <a:buFontTx/>
              <a:buNone/>
            </a:pPr>
            <a:endParaRPr lang="fa-IR" b="1" dirty="0" smtClean="0">
              <a:solidFill>
                <a:srgbClr val="002060"/>
              </a:solidFill>
              <a:cs typeface="B Yagut" panose="00000400000000000000" pitchFamily="2" charset="-7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2060"/>
              </a:solidFill>
              <a:cs typeface="B Yagut" panose="00000400000000000000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148263" y="3644900"/>
            <a:ext cx="1079500" cy="576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8820150" cy="5434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cs typeface="Nazanin" pitchFamily="2" charset="-78"/>
              </a:rPr>
              <a:t>VAPP</a:t>
            </a:r>
            <a:r>
              <a:rPr lang="fa-IR" b="1" dirty="0" smtClean="0">
                <a:solidFill>
                  <a:srgbClr val="800000"/>
                </a:solidFill>
                <a:cs typeface="Nazanin" pitchFamily="2" charset="-78"/>
              </a:rPr>
              <a:t> </a:t>
            </a:r>
            <a:r>
              <a:rPr lang="fa-IR" sz="3600" b="1" dirty="0" smtClean="0">
                <a:solidFill>
                  <a:srgbClr val="00B050"/>
                </a:solidFill>
                <a:cs typeface="B Yagut" pitchFamily="2" charset="-78"/>
              </a:rPr>
              <a:t>پوليو ميليت فلجي ناشي از واكسن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cs typeface="B Yagut" pitchFamily="2" charset="-78"/>
              </a:rPr>
              <a:t>(Vaccine-associated paralytic</a:t>
            </a:r>
            <a:r>
              <a:rPr lang="fa-IR" b="1" dirty="0" smtClean="0">
                <a:solidFill>
                  <a:srgbClr val="00B050"/>
                </a:solidFill>
                <a:cs typeface="B Yagut" pitchFamily="2" charset="-78"/>
              </a:rPr>
              <a:t> </a:t>
            </a:r>
            <a:r>
              <a:rPr lang="en-US" b="1" dirty="0" smtClean="0">
                <a:solidFill>
                  <a:srgbClr val="00B050"/>
                </a:solidFill>
                <a:cs typeface="B Yagut" pitchFamily="2" charset="-78"/>
              </a:rPr>
              <a:t>poliomyelitis)</a:t>
            </a:r>
            <a:endParaRPr lang="fa-IR" b="1" dirty="0" smtClean="0">
              <a:solidFill>
                <a:srgbClr val="00B050"/>
              </a:solidFill>
              <a:cs typeface="B Yagut" pitchFamily="2" charset="-78"/>
            </a:endParaRPr>
          </a:p>
          <a:p>
            <a:pPr algn="r" rtl="1" eaLnBrk="1" hangingPunct="1">
              <a:buFontTx/>
              <a:buBlip>
                <a:blip r:embed="rId2"/>
              </a:buBlip>
            </a:pPr>
            <a:r>
              <a:rPr lang="fa-IR" sz="3600" dirty="0" smtClean="0">
                <a:solidFill>
                  <a:srgbClr val="002060"/>
                </a:solidFill>
                <a:cs typeface="B Yagut" pitchFamily="2" charset="-78"/>
              </a:rPr>
              <a:t>بسيار نادر است.</a:t>
            </a:r>
          </a:p>
          <a:p>
            <a:pPr algn="r" rtl="1" eaLnBrk="1" hangingPunct="1">
              <a:buFontTx/>
              <a:buBlip>
                <a:blip r:embed="rId2"/>
              </a:buBlip>
            </a:pPr>
            <a:r>
              <a:rPr lang="fa-IR" sz="3600" dirty="0" smtClean="0">
                <a:solidFill>
                  <a:srgbClr val="002060"/>
                </a:solidFill>
                <a:cs typeface="B Yagut" pitchFamily="2" charset="-78"/>
              </a:rPr>
              <a:t>30-4 روز پس از دريافت قطره خوراكي فلج اطفال</a:t>
            </a:r>
          </a:p>
          <a:p>
            <a:pPr algn="r" rtl="1" eaLnBrk="1" hangingPunct="1">
              <a:buFontTx/>
              <a:buBlip>
                <a:blip r:embed="rId2"/>
              </a:buBlip>
            </a:pPr>
            <a:r>
              <a:rPr lang="fa-IR" sz="3600" dirty="0" smtClean="0">
                <a:solidFill>
                  <a:srgbClr val="002060"/>
                </a:solidFill>
                <a:cs typeface="B Yagut" pitchFamily="2" charset="-78"/>
              </a:rPr>
              <a:t>علائم باليني كاملا مشابه فلج اطفال است</a:t>
            </a:r>
          </a:p>
          <a:p>
            <a:pPr algn="r" rtl="1" eaLnBrk="1" hangingPunct="1">
              <a:buFontTx/>
              <a:buBlip>
                <a:blip r:embed="rId2"/>
              </a:buBlip>
            </a:pPr>
            <a:r>
              <a:rPr lang="fa-IR" sz="3600" dirty="0" smtClean="0">
                <a:solidFill>
                  <a:srgbClr val="002060"/>
                </a:solidFill>
                <a:cs typeface="B Yagut" pitchFamily="2" charset="-78"/>
              </a:rPr>
              <a:t>معمولا در دريافت كنندگان دز اول واكسن رخ مي دهد.</a:t>
            </a:r>
          </a:p>
          <a:p>
            <a:pPr algn="r" rtl="1" eaLnBrk="1" hangingPunct="1">
              <a:buFontTx/>
              <a:buBlip>
                <a:blip r:embed="rId2"/>
              </a:buBlip>
            </a:pPr>
            <a:r>
              <a:rPr lang="fa-IR" sz="3600" dirty="0" smtClean="0">
                <a:solidFill>
                  <a:srgbClr val="002060"/>
                </a:solidFill>
                <a:cs typeface="B Yagut" pitchFamily="2" charset="-78"/>
              </a:rPr>
              <a:t>معمولا در افراد با نقص ايمني هومورال مشاهده مي‌شود.</a:t>
            </a:r>
          </a:p>
          <a:p>
            <a:pPr algn="r" rtl="1" eaLnBrk="1" hangingPunct="1">
              <a:buFontTx/>
              <a:buBlip>
                <a:blip r:embed="rId2"/>
              </a:buBlip>
            </a:pPr>
            <a:r>
              <a:rPr lang="fa-IR" sz="3600" b="1" dirty="0" smtClean="0">
                <a:solidFill>
                  <a:srgbClr val="FF0000"/>
                </a:solidFill>
                <a:cs typeface="B Yagut" pitchFamily="2" charset="-78"/>
              </a:rPr>
              <a:t>40% موارد ناشي از سروتيپ 2 است.</a:t>
            </a:r>
            <a:endParaRPr lang="en-US" sz="3600" b="1" dirty="0" smtClean="0">
              <a:solidFill>
                <a:srgbClr val="FF0000"/>
              </a:solidFill>
              <a:cs typeface="B Yagut" pitchFamily="2" charset="-78"/>
            </a:endParaRPr>
          </a:p>
          <a:p>
            <a:pPr eaLnBrk="1" hangingPunct="1">
              <a:buFontTx/>
              <a:buNone/>
            </a:pPr>
            <a:endParaRPr lang="en-US" sz="3600" dirty="0" smtClean="0">
              <a:solidFill>
                <a:srgbClr val="002060"/>
              </a:solidFill>
              <a:cs typeface="B Yagut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8073" t="31534" r="7207" b="56250"/>
          <a:stretch>
            <a:fillRect/>
          </a:stretch>
        </p:blipFill>
        <p:spPr bwMode="auto">
          <a:xfrm>
            <a:off x="0" y="6237288"/>
            <a:ext cx="1619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بيمارستان مفيد</Template>
  <TotalTime>144</TotalTime>
  <Words>988</Words>
  <Application>Microsoft Office PowerPoint</Application>
  <PresentationFormat>On-screen Show (4:3)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 Yagut</vt:lpstr>
      <vt:lpstr>Calibri</vt:lpstr>
      <vt:lpstr>Nazanin</vt:lpstr>
      <vt:lpstr>Diseño predeterminado</vt:lpstr>
      <vt:lpstr>      گام نهايي  ريشه كني  فلج اطفال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اهداف مرحله نهايي</vt:lpstr>
      <vt:lpstr>PowerPoint Presentation</vt:lpstr>
      <vt:lpstr>PowerPoint Presentation</vt:lpstr>
      <vt:lpstr>PowerPoint Presentation</vt:lpstr>
      <vt:lpstr>PowerPoint Presentation</vt:lpstr>
      <vt:lpstr>IPV introduction and OPV type 2 cessation timeline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mahmoudi</dc:creator>
  <cp:lastModifiedBy>Dr.mahmoodi</cp:lastModifiedBy>
  <cp:revision>63</cp:revision>
  <dcterms:created xsi:type="dcterms:W3CDTF">2014-09-29T09:06:05Z</dcterms:created>
  <dcterms:modified xsi:type="dcterms:W3CDTF">2015-01-23T22:41:51Z</dcterms:modified>
</cp:coreProperties>
</file>