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6" r:id="rId3"/>
    <p:sldId id="289" r:id="rId4"/>
    <p:sldId id="257" r:id="rId5"/>
    <p:sldId id="276" r:id="rId6"/>
    <p:sldId id="281" r:id="rId7"/>
    <p:sldId id="258" r:id="rId8"/>
    <p:sldId id="259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63" r:id="rId21"/>
    <p:sldId id="280" r:id="rId22"/>
    <p:sldId id="287" r:id="rId23"/>
    <p:sldId id="288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B132B-25D7-4CE5-ACDD-5E9B3595C9D6}" type="datetimeFigureOut">
              <a:rPr lang="fa-IR"/>
              <a:pPr>
                <a:defRPr/>
              </a:pPr>
              <a:t>07/20/1436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8370FE-F352-418F-B356-1C88307F372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51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5922-C0BD-485D-BB49-F310710C8F22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AB45-D5B3-4B9C-A875-5C095AF58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5DD92-1EFF-407C-8BF4-E5EE3FA84501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8115-31CC-4A66-BF3B-092FDB6A1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B949-EAA1-47E2-BF58-A58818F07FEC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979F-42FC-4E8A-BE0B-7287C7827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6013-4721-48AA-BBD1-BB8B613751F8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96AD-BD65-4AD4-A7E9-1D93B9C5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8151-89AD-4EE2-941C-8F345AED5D35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2548-0FEE-45D3-8B5B-B1B30F15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8458-DC92-403D-9A6E-A33B4165A9AF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4A3-96A4-49B4-A0F9-E2315CB4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CC0-5C4B-4FCE-B843-A8E80CA72093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3B65-767F-494C-B1DE-6C29A9D0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71E8-36BE-44F5-99DE-FEEB44CEC30D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3E67-1040-4C17-98EC-D8854DBE8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869E-21A2-4D06-98D9-DEE3E9A1081B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D513-E0F0-45A7-A39E-71FAB279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85E6-CAFE-4D43-9B13-74260FE5B595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5ACB-6160-4136-8B2B-6F4D879BE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0FB0-AA0E-411C-9D52-F44BD65B431B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56D6-D076-42BF-A693-C0ADEAC7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C50BF-FB1A-44AF-A3C5-05A49E8BD1B6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C94FE-27FD-46D4-ADEB-F1551FF3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pPr marL="0" indent="0" algn="ctr" rtl="1">
              <a:buFont typeface="Arial" charset="0"/>
              <a:buNone/>
            </a:pPr>
            <a:endParaRPr lang="en-US" dirty="0" smtClean="0"/>
          </a:p>
          <a:p>
            <a:pPr marL="0" indent="0" algn="ctr" rtl="1">
              <a:buFont typeface="Arial" charset="0"/>
              <a:buNone/>
            </a:pPr>
            <a:endParaRPr lang="en-US" dirty="0" smtClean="0"/>
          </a:p>
          <a:p>
            <a:pPr marL="0" indent="0" algn="ctr" rtl="1">
              <a:buFont typeface="Arial" charset="0"/>
              <a:buNone/>
            </a:pPr>
            <a:r>
              <a:rPr lang="fa-IR" sz="4800" b="1" dirty="0" smtClean="0">
                <a:cs typeface="B Titr" pitchFamily="2" charset="-78"/>
              </a:rPr>
              <a:t>بسم الله الّرحمن الّرحیم</a:t>
            </a:r>
            <a:endParaRPr lang="en-US" sz="4800" b="1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6248400" cy="1470025"/>
          </a:xfrm>
        </p:spPr>
        <p:txBody>
          <a:bodyPr/>
          <a:lstStyle/>
          <a:p>
            <a:pPr rtl="1"/>
            <a:r>
              <a:rPr lang="fa-IR" b="1" smtClean="0">
                <a:latin typeface="Arial" charset="0"/>
                <a:cs typeface="Arial" charset="0"/>
              </a:rPr>
              <a:t>مروری بر ظرفیت های کلیدی و پیشرفته برای اجرای </a:t>
            </a:r>
            <a:r>
              <a:rPr lang="en-US" b="1" smtClean="0">
                <a:latin typeface="Arial" charset="0"/>
                <a:cs typeface="Arial" charset="0"/>
              </a:rPr>
              <a:t>IHR</a:t>
            </a:r>
            <a:endParaRPr lang="fa-IR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/>
          <a:lstStyle/>
          <a:p>
            <a:pPr rtl="1"/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8 ظرفيت كليدي </a:t>
            </a:r>
            <a:r>
              <a:rPr lang="fa-IR" sz="40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عمومي</a:t>
            </a:r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كشوری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 lnSpcReduction="10000"/>
          </a:bodyPr>
          <a:lstStyle/>
          <a:p>
            <a:pPr marL="0" indent="0" algn="r" rtl="1"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ظرفیت کلیدی اول:</a:t>
            </a:r>
            <a:r>
              <a:rPr lang="fa-IR" sz="2800" b="1" dirty="0" smtClean="0">
                <a:latin typeface="Arial" pitchFamily="34" charset="0"/>
              </a:rPr>
              <a:t> وضع قوانين ومقررات اداري وتامين منابع مالي مناسب توسط دستگاه های ذیربط اجرای مقررات بهداشتی بین المللی</a:t>
            </a:r>
            <a:endParaRPr lang="fa-IR" sz="1600" b="1" dirty="0" smtClean="0">
              <a:latin typeface="Arial" pitchFamily="34" charset="0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r" rtl="1">
              <a:buClr>
                <a:srgbClr val="00B050"/>
              </a:buClr>
              <a:buFont typeface="Arial" charset="0"/>
              <a:buNone/>
              <a:defRPr/>
            </a:pPr>
            <a:endParaRPr lang="en-US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0" indent="0" algn="r" rtl="1">
              <a:buClr>
                <a:srgbClr val="00B050"/>
              </a:buClr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ظرفيت كليدي دوم:</a:t>
            </a:r>
            <a:r>
              <a:rPr lang="fa-IR" sz="2800" b="1" dirty="0" smtClean="0">
                <a:latin typeface="Arial" pitchFamily="34" charset="0"/>
              </a:rPr>
              <a:t> انتساب مسئول هماهنگی كشوری بمنظور انجام هماهنگي در سطح بين المللي ، ملي ، استانی  و شهرستانی (این ظرفیت در حال حاضر اجرا شده است)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endParaRPr lang="fa-IR" sz="2800" b="1" dirty="0" smtClean="0">
              <a:latin typeface="Arial" pitchFamily="34" charset="0"/>
            </a:endParaRPr>
          </a:p>
          <a:p>
            <a:pPr marL="0" indent="0" algn="r" rtl="1">
              <a:buFont typeface="Arial" charset="0"/>
              <a:buNone/>
              <a:defRPr/>
            </a:pPr>
            <a:endParaRPr lang="en-US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0" indent="0" algn="r" rtl="1"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ظرفيت كليدي سوم:</a:t>
            </a:r>
            <a:r>
              <a:rPr lang="fa-IR" sz="2800" b="1" dirty="0" smtClean="0">
                <a:latin typeface="Arial" pitchFamily="34" charset="0"/>
              </a:rPr>
              <a:t> ارتقاء نظام مراقبت بهداشتي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(Public Health Surveillance)</a:t>
            </a:r>
          </a:p>
          <a:p>
            <a:pPr marL="0" indent="0" algn="r" rtl="1">
              <a:buFont typeface="Arial" charset="0"/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endParaRPr lang="fa-IR" sz="16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/>
          <a:lstStyle/>
          <a:p>
            <a:pPr rtl="1"/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8 ظرفيت كليدي </a:t>
            </a:r>
            <a:r>
              <a:rPr lang="fa-IR" sz="40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عمومي</a:t>
            </a:r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كشوری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78363"/>
          </a:xfrm>
        </p:spPr>
        <p:txBody>
          <a:bodyPr>
            <a:normAutofit lnSpcReduction="10000"/>
          </a:bodyPr>
          <a:lstStyle/>
          <a:p>
            <a:pPr marL="0" indent="0" algn="r" rtl="1"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ظرفيت كليدي چهارم: </a:t>
            </a:r>
            <a:r>
              <a:rPr lang="fa-IR" sz="2800" b="1" dirty="0" smtClean="0">
                <a:latin typeface="Arial" pitchFamily="34" charset="0"/>
              </a:rPr>
              <a:t>پاسخ بهداشتي بهنگام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(Response) </a:t>
            </a:r>
            <a:r>
              <a:rPr lang="fa-IR" sz="2800" b="1" dirty="0" smtClean="0">
                <a:latin typeface="Arial" pitchFamily="34" charset="0"/>
              </a:rPr>
              <a:t> (این ظرفیت نیاز به هماهنگی فرابخشی و درون بخشی وسیع دارد)</a:t>
            </a:r>
          </a:p>
          <a:p>
            <a:pPr marL="0" indent="0" algn="r" rtl="1">
              <a:buFont typeface="Arial" charset="0"/>
              <a:buNone/>
              <a:defRPr/>
            </a:pPr>
            <a:endParaRPr lang="fa-IR" sz="2800" b="1" dirty="0" smtClean="0">
              <a:latin typeface="Arial" pitchFamily="34" charset="0"/>
            </a:endParaRP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fa-IR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0" indent="0" algn="r" rtl="1"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ظرفيت كليدي پنچم: </a:t>
            </a:r>
            <a:r>
              <a:rPr lang="fa-IR" sz="2800" b="1" dirty="0" smtClean="0">
                <a:latin typeface="Arial" pitchFamily="34" charset="0"/>
              </a:rPr>
              <a:t>تقويت آمادگي برخورد با رويدادهاي خطرناك بهداشتي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(Preparedness)</a:t>
            </a:r>
            <a:endParaRPr lang="fa-IR" sz="2800" b="1" dirty="0" smtClean="0">
              <a:latin typeface="Arial" pitchFamily="34" charset="0"/>
            </a:endParaRP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fa-IR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fa-IR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0" indent="0" algn="r" rtl="1"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latin typeface="Arial" pitchFamily="34" charset="0"/>
              </a:rPr>
              <a:t>ظرفيت كليدي ششم: </a:t>
            </a:r>
            <a:r>
              <a:rPr lang="fa-IR" sz="2800" b="1" dirty="0" smtClean="0">
                <a:latin typeface="Arial" pitchFamily="34" charset="0"/>
              </a:rPr>
              <a:t>اطلاع رساني به مردم ( جامعه) در مورد خطر بهداشتي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Risk communication</a:t>
            </a: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fa-IR" sz="2100" b="1" dirty="0" smtClean="0">
              <a:latin typeface="Arial" pitchFamily="34" charset="0"/>
            </a:endParaRPr>
          </a:p>
          <a:p>
            <a:pPr marL="457200" indent="-457200" algn="r" rtl="1">
              <a:buFont typeface="+mj-lt"/>
              <a:buAutoNum type="arabicPeriod" startAt="4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fa-IR" sz="1400" b="1" dirty="0" smtClean="0">
              <a:latin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fa-IR" sz="14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FF0000"/>
                </a:solidFill>
                <a:latin typeface="Arial" charset="0"/>
                <a:cs typeface="Arial" charset="0"/>
              </a:rPr>
              <a:t> 8 ظرفيت كليدي </a:t>
            </a:r>
            <a:r>
              <a:rPr lang="fa-IR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عمومي</a:t>
            </a:r>
            <a:r>
              <a:rPr lang="fa-IR" b="1" smtClean="0">
                <a:solidFill>
                  <a:srgbClr val="FF0000"/>
                </a:solidFill>
                <a:latin typeface="Arial" charset="0"/>
                <a:cs typeface="Arial" charset="0"/>
              </a:rPr>
              <a:t> كشوری</a:t>
            </a:r>
            <a:endParaRPr lang="fa-I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Font typeface="Arial" charset="0"/>
              <a:buNone/>
              <a:defRPr/>
            </a:pPr>
            <a:r>
              <a:rPr lang="fa-IR" b="1" dirty="0" smtClean="0">
                <a:solidFill>
                  <a:srgbClr val="00B050"/>
                </a:solidFill>
                <a:latin typeface="Arial" pitchFamily="34" charset="0"/>
              </a:rPr>
              <a:t>ظرفيت كليدي هفتم: </a:t>
            </a:r>
            <a:r>
              <a:rPr lang="fa-IR" b="1" dirty="0" smtClean="0">
                <a:latin typeface="Arial" pitchFamily="34" charset="0"/>
              </a:rPr>
              <a:t>منابع انساني</a:t>
            </a:r>
          </a:p>
          <a:p>
            <a:pPr marL="457200" indent="-457200" algn="r" rtl="1">
              <a:buFont typeface="+mj-lt"/>
              <a:buAutoNum type="arabicPeriod" startAt="7"/>
              <a:defRPr/>
            </a:pPr>
            <a:endParaRPr lang="fa-IR" b="1" dirty="0" smtClean="0">
              <a:latin typeface="Arial" pitchFamily="34" charset="0"/>
            </a:endParaRPr>
          </a:p>
          <a:p>
            <a:pPr marL="0" indent="0" algn="just" rtl="1">
              <a:buClr>
                <a:srgbClr val="00B050"/>
              </a:buClr>
              <a:buFont typeface="Arial" charset="0"/>
              <a:buNone/>
              <a:defRPr/>
            </a:pPr>
            <a:r>
              <a:rPr lang="fa-IR" b="1" dirty="0" smtClean="0">
                <a:solidFill>
                  <a:srgbClr val="00B050"/>
                </a:solidFill>
                <a:latin typeface="Arial" pitchFamily="34" charset="0"/>
              </a:rPr>
              <a:t>ظرفيت كليد هشتم: </a:t>
            </a:r>
            <a:r>
              <a:rPr lang="fa-IR" sz="2400" b="1" dirty="0" smtClean="0">
                <a:latin typeface="Arial" pitchFamily="34" charset="0"/>
              </a:rPr>
              <a:t>آزمايشگاه هاي مرجع بهداشتي برای تشخیص قطعی هر نوع رویداد خطرناک دارای توان گسترش در سطح کشور و سطح بین المللی  </a:t>
            </a:r>
          </a:p>
          <a:p>
            <a:pPr marL="1257300" lvl="2" indent="-457200" algn="r" rtl="1"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fa-IR" sz="2200" b="1" dirty="0" smtClean="0">
                <a:solidFill>
                  <a:srgbClr val="FF0000"/>
                </a:solidFill>
                <a:latin typeface="Arial" pitchFamily="34" charset="0"/>
              </a:rPr>
              <a:t>منجمله آزمايشگاه های تشخيص عامل بهنگام در ميدان (ایجاد آزمایشگاه های مرجع در سطوح ملی ، میانی و محیطی)</a:t>
            </a: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buFont typeface="Arial" charset="0"/>
              <a:buNone/>
              <a:defRPr/>
            </a:pPr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rtl="1"/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ظرفيت های </a:t>
            </a:r>
            <a:r>
              <a:rPr lang="fa-IR" sz="40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پیشرفته</a:t>
            </a:r>
            <a:endParaRPr lang="fa-IR" sz="4000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342900" lvl="1" indent="-342900" algn="r" rtl="1">
              <a:buFont typeface="Arial" pitchFamily="34" charset="0"/>
              <a:buChar char="•"/>
              <a:defRPr/>
            </a:pPr>
            <a:r>
              <a:rPr lang="fa-IR" sz="3200" b="1" dirty="0" smtClean="0">
                <a:solidFill>
                  <a:srgbClr val="00B050"/>
                </a:solidFill>
                <a:latin typeface="Arial" pitchFamily="34" charset="0"/>
              </a:rPr>
              <a:t>ظرفیت نهم: </a:t>
            </a:r>
            <a:r>
              <a:rPr lang="fa-IR" b="1" dirty="0" smtClean="0">
                <a:solidFill>
                  <a:srgbClr val="002060"/>
                </a:solidFill>
                <a:latin typeface="Arial" pitchFamily="34" charset="0"/>
              </a:rPr>
              <a:t>مبادی مرزی (بمنظور شناسایی فوری و پیشگیری از گسترش رويدادهاي بهداشتي از طریق مبادي مرزي)</a:t>
            </a:r>
            <a:endParaRPr lang="fa-IR" sz="24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1" algn="r" rtl="1">
              <a:defRPr/>
            </a:pPr>
            <a:r>
              <a:rPr lang="fa-IR" sz="2400" b="1" dirty="0" smtClean="0">
                <a:solidFill>
                  <a:srgbClr val="0070C0"/>
                </a:solidFill>
                <a:latin typeface="Arial" pitchFamily="34" charset="0"/>
              </a:rPr>
              <a:t>نظام مراقبت مطلوب در مبادی مرزی</a:t>
            </a:r>
          </a:p>
          <a:p>
            <a:pPr lvl="1" algn="r" rtl="1">
              <a:defRPr/>
            </a:pPr>
            <a:r>
              <a:rPr lang="fa-IR" sz="2400" b="1" dirty="0" smtClean="0">
                <a:solidFill>
                  <a:srgbClr val="0070C0"/>
                </a:solidFill>
                <a:latin typeface="Arial" pitchFamily="34" charset="0"/>
              </a:rPr>
              <a:t>نظام پاسخ بهداشتی در مبادی مرزی</a:t>
            </a:r>
          </a:p>
          <a:p>
            <a:pPr algn="just" rtl="1">
              <a:defRPr/>
            </a:pPr>
            <a:endParaRPr lang="fa-IR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 rtl="1">
              <a:defRPr/>
            </a:pPr>
            <a:r>
              <a:rPr lang="fa-IR" b="1" dirty="0" smtClean="0">
                <a:solidFill>
                  <a:srgbClr val="00B050"/>
                </a:solidFill>
                <a:latin typeface="Arial" pitchFamily="34" charset="0"/>
              </a:rPr>
              <a:t>ظرفیت دهم: </a:t>
            </a:r>
            <a:r>
              <a:rPr lang="fa-IR" sz="2800" b="1" dirty="0" smtClean="0">
                <a:solidFill>
                  <a:srgbClr val="002060"/>
                </a:solidFill>
                <a:latin typeface="Arial" pitchFamily="34" charset="0"/>
              </a:rPr>
              <a:t>بیماریهای مشترک بین انسان و حیوان(دارای قدرت گسترش ملي و بين المللي)</a:t>
            </a:r>
          </a:p>
          <a:p>
            <a:pPr lvl="1" algn="r" rtl="1">
              <a:defRPr/>
            </a:pPr>
            <a:r>
              <a:rPr lang="fa-IR" sz="2400" b="1" dirty="0" smtClean="0">
                <a:solidFill>
                  <a:srgbClr val="0070C0"/>
                </a:solidFill>
                <a:latin typeface="Arial" pitchFamily="34" charset="0"/>
              </a:rPr>
              <a:t>وجود مکانیسم مؤثر برای شناسایی و پاسخدهی کشور به بیماریهای مشترک انسان و حیوان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rtl="1"/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سایر ظرفيت های پیشرفته</a:t>
            </a:r>
            <a:endParaRPr lang="fa-IR" sz="40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rtl="1"/>
            <a:r>
              <a:rPr lang="fa-IR" b="1" smtClean="0">
                <a:solidFill>
                  <a:srgbClr val="00B050"/>
                </a:solidFill>
                <a:latin typeface="Arial" charset="0"/>
              </a:rPr>
              <a:t>ظرفیت یازدهم: </a:t>
            </a:r>
            <a:r>
              <a:rPr lang="fa-IR" sz="2400" b="1" smtClean="0">
                <a:solidFill>
                  <a:srgbClr val="002060"/>
                </a:solidFill>
                <a:latin typeface="Arial" charset="0"/>
              </a:rPr>
              <a:t>رويدادهاي مرتبط با امنیت غذایی (دارای قدرت گسترش ملي و بين المللي)</a:t>
            </a:r>
          </a:p>
          <a:p>
            <a:pPr lvl="1" algn="r" rtl="1"/>
            <a:r>
              <a:rPr lang="fa-IR" sz="2000" b="1" smtClean="0">
                <a:solidFill>
                  <a:srgbClr val="0070C0"/>
                </a:solidFill>
                <a:latin typeface="Arial" charset="0"/>
              </a:rPr>
              <a:t>وجود مکانیسم مؤثر برای شناسایی و پاسخدهی کشور به رویدادهای مرتبط با امنیت مواد غذایی (بیماریهای گوارشی یا آلودگی مواد غذایی)</a:t>
            </a:r>
          </a:p>
          <a:p>
            <a:pPr algn="r" rtl="1">
              <a:buFont typeface="Arial" charset="0"/>
              <a:buNone/>
            </a:pPr>
            <a:endParaRPr lang="fa-IR" sz="2400" b="1" smtClean="0">
              <a:solidFill>
                <a:srgbClr val="002060"/>
              </a:solidFill>
              <a:latin typeface="Arial" charset="0"/>
            </a:endParaRPr>
          </a:p>
          <a:p>
            <a:pPr algn="r" rtl="1"/>
            <a:endParaRPr lang="fa-IR" b="1" smtClean="0">
              <a:solidFill>
                <a:srgbClr val="00B050"/>
              </a:solidFill>
              <a:latin typeface="Arial" charset="0"/>
            </a:endParaRPr>
          </a:p>
          <a:p>
            <a:pPr algn="r" rtl="1"/>
            <a:r>
              <a:rPr lang="fa-IR" b="1" smtClean="0">
                <a:solidFill>
                  <a:srgbClr val="00B050"/>
                </a:solidFill>
                <a:latin typeface="Arial" charset="0"/>
              </a:rPr>
              <a:t>ظرفیت دوازدهم: </a:t>
            </a:r>
            <a:r>
              <a:rPr lang="fa-IR" sz="2400" b="1" smtClean="0">
                <a:solidFill>
                  <a:srgbClr val="002060"/>
                </a:solidFill>
                <a:latin typeface="Arial" charset="0"/>
              </a:rPr>
              <a:t>رویدادهای شیمیایی (دارای قدرت گسترش ملی و بین المللی)</a:t>
            </a:r>
          </a:p>
          <a:p>
            <a:pPr lvl="1" algn="r" rtl="1"/>
            <a:r>
              <a:rPr lang="fa-IR" sz="2000" b="1" smtClean="0">
                <a:solidFill>
                  <a:srgbClr val="0070C0"/>
                </a:solidFill>
                <a:latin typeface="Arial" charset="0"/>
              </a:rPr>
              <a:t>وجود مکانیسم مؤثر برای شناسایی ، اعلام هشدار و پاسخدهی کشور به اورژانس های شیمیایی</a:t>
            </a:r>
          </a:p>
          <a:p>
            <a:pPr algn="r" rtl="1">
              <a:buFont typeface="Arial" charset="0"/>
              <a:buNone/>
            </a:pPr>
            <a:endParaRPr lang="fa-IR" sz="2400" b="1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rtl="1"/>
            <a:r>
              <a:rPr lang="fa-I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سایر ظرفيت های پیشرفته</a:t>
            </a:r>
            <a:endParaRPr lang="fa-IR" sz="4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3382962"/>
          </a:xfrm>
        </p:spPr>
        <p:txBody>
          <a:bodyPr/>
          <a:lstStyle/>
          <a:p>
            <a:pPr lvl="1" algn="r" rtl="1">
              <a:buFont typeface="Arial" charset="0"/>
              <a:buNone/>
            </a:pPr>
            <a:r>
              <a:rPr lang="fa-IR" sz="3200" b="1" smtClean="0">
                <a:solidFill>
                  <a:srgbClr val="00B050"/>
                </a:solidFill>
                <a:latin typeface="Arial" charset="0"/>
              </a:rPr>
              <a:t>ظرفیت سیزدهم: </a:t>
            </a:r>
            <a:r>
              <a:rPr lang="fa-IR" sz="2400" b="1" smtClean="0">
                <a:solidFill>
                  <a:srgbClr val="002060"/>
                </a:solidFill>
                <a:latin typeface="Arial" charset="0"/>
              </a:rPr>
              <a:t>رویدادهای تشعشعی و هسته ای (دارای قدرت گسترش ملی و بین المللی)</a:t>
            </a:r>
          </a:p>
          <a:p>
            <a:pPr lvl="1" algn="r" rtl="1"/>
            <a:r>
              <a:rPr lang="fa-IR" sz="2000" b="1" smtClean="0">
                <a:solidFill>
                  <a:srgbClr val="0070C0"/>
                </a:solidFill>
                <a:latin typeface="Arial" charset="0"/>
              </a:rPr>
              <a:t>وجود مکانیسم مؤثر برای شناسایی ، اعلام هشدار و پاسخدهی کشور به اورژانس های تشعشعی و هسته ای</a:t>
            </a:r>
            <a:endParaRPr lang="fa-IR" sz="2000" b="1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جمع بندی</a:t>
            </a:r>
            <a:endParaRPr lang="en-US" b="1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smtClean="0"/>
              <a:t>اجرای </a:t>
            </a:r>
            <a:r>
              <a:rPr lang="en-US" b="1" smtClean="0"/>
              <a:t>IHR</a:t>
            </a:r>
            <a:r>
              <a:rPr lang="fa-IR" b="1" smtClean="0"/>
              <a:t> دو جنبه اصلی دارد:</a:t>
            </a:r>
          </a:p>
          <a:p>
            <a:pPr marL="971550" lvl="1" indent="-514350" algn="r" rtl="1">
              <a:buFont typeface="Calibri" pitchFamily="34" charset="0"/>
              <a:buAutoNum type="arabicPeriod"/>
            </a:pPr>
            <a:endParaRPr lang="fa-IR" smtClean="0"/>
          </a:p>
          <a:p>
            <a:pPr marL="971550" lvl="1" indent="-514350" algn="r" rtl="1">
              <a:buFont typeface="Calibri" pitchFamily="34" charset="0"/>
              <a:buAutoNum type="arabicPeriod"/>
            </a:pPr>
            <a:r>
              <a:rPr lang="fa-IR" b="1" smtClean="0"/>
              <a:t>آماده سازی و تقویت نظام مراقبت و پاسخدهی به هر رویداد خطرناک بهداشتی</a:t>
            </a:r>
          </a:p>
          <a:p>
            <a:pPr marL="971550" lvl="1" indent="-514350" algn="r" rtl="1">
              <a:buFont typeface="Calibri" pitchFamily="34" charset="0"/>
              <a:buAutoNum type="arabicPeriod"/>
            </a:pPr>
            <a:endParaRPr lang="fa-IR" b="1" smtClean="0"/>
          </a:p>
          <a:p>
            <a:pPr marL="971550" lvl="1" indent="-514350" algn="r" rtl="1">
              <a:buFont typeface="Calibri" pitchFamily="34" charset="0"/>
              <a:buAutoNum type="arabicPeriod"/>
            </a:pPr>
            <a:r>
              <a:rPr lang="fa-IR" b="1" smtClean="0"/>
              <a:t>جنبه گزارشدهی که یکی از وظایف کشور طبق </a:t>
            </a:r>
            <a:r>
              <a:rPr lang="en-US" b="1" smtClean="0"/>
              <a:t>IHR</a:t>
            </a:r>
            <a:r>
              <a:rPr lang="fa-IR" b="1" smtClean="0"/>
              <a:t> است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1. </a:t>
            </a:r>
            <a:r>
              <a:rPr lang="fa-IR" b="1" smtClean="0"/>
              <a:t>آماده سازی و تقویت نظام مراقبت </a:t>
            </a:r>
            <a:endParaRPr lang="en-US" b="1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 rtl="1">
              <a:buFont typeface="Arial" charset="0"/>
              <a:buChar char="•"/>
            </a:pPr>
            <a:r>
              <a:rPr lang="fa-IR" b="1" smtClean="0"/>
              <a:t>بمنظور پاسخگویی بهنگام به هر نوع همه گیری خصوصاً اورژانسهای بهداشتی در داخل کشور و جلوگیری از گسترش ملی و بین المللی آنها </a:t>
            </a:r>
          </a:p>
          <a:p>
            <a:pPr marL="342900" lvl="1" indent="-342900" algn="just" rtl="1">
              <a:buFont typeface="Arial" charset="0"/>
              <a:buChar char="•"/>
            </a:pPr>
            <a:endParaRPr lang="fa-IR" b="1" smtClean="0"/>
          </a:p>
          <a:p>
            <a:pPr marL="342900" lvl="1" indent="-342900" algn="just" rtl="1">
              <a:buFont typeface="Arial" charset="0"/>
              <a:buChar char="•"/>
            </a:pPr>
            <a:r>
              <a:rPr lang="fa-IR" b="1" smtClean="0"/>
              <a:t>بنابراین هدف اصلی ما استفاده از این فرصت بمنظور </a:t>
            </a:r>
            <a:r>
              <a:rPr lang="fa-IR" b="1" u="sng" smtClean="0"/>
              <a:t>تقویت نظام مراقبت بیماریهای واگیر کشور ایران</a:t>
            </a:r>
            <a:r>
              <a:rPr lang="fa-IR" b="1" smtClean="0"/>
              <a:t> می باشد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000" b="1" smtClean="0"/>
              <a:t>یکی از وظایف کشور طبق </a:t>
            </a:r>
            <a:r>
              <a:rPr lang="en-US" sz="4000" b="1" smtClean="0"/>
              <a:t>IHR</a:t>
            </a:r>
            <a:r>
              <a:rPr lang="fa-IR" sz="4000" b="1" smtClean="0"/>
              <a:t> :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fa-IR" sz="4000" b="1" smtClean="0"/>
              <a:t>گزارشدهی</a:t>
            </a:r>
            <a:endParaRPr lang="en-US" sz="4000" b="1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just" rtl="1"/>
            <a:r>
              <a:rPr lang="fa-IR" b="1" dirty="0" smtClean="0"/>
              <a:t>نکته : وزارت بهداشت با این جنبه بسیار محتاطانه برخورد نموده و در گزارشدهی بدون هماهنگی کامل با سازمانهای ذیربط به هیچ وجه مبادرت به این اقدام نمی نماید</a:t>
            </a:r>
          </a:p>
          <a:p>
            <a:pPr marL="342900" lvl="2" indent="-342900" algn="just" rtl="1"/>
            <a:endParaRPr lang="fa-IR" b="1" dirty="0" smtClean="0"/>
          </a:p>
          <a:p>
            <a:pPr marL="342900" lvl="2" indent="-342900" algn="just" rtl="1"/>
            <a:r>
              <a:rPr lang="fa-IR" b="1" dirty="0" smtClean="0"/>
              <a:t>کشور ما خواه ناخواه جزء این نظام جهانی است . کشورهایی نظیر کشورهای آفریقایی ، ترکیه و عربستان نیز قبلاً به ما وقایع بهداشتی خود را گزارش داده اند که منجر به آماده باش بهنگام کشورمان در برابر وقایع بهداشتی شده است</a:t>
            </a:r>
          </a:p>
          <a:p>
            <a:pPr marL="342900" lvl="2" indent="-342900" algn="just" rtl="1"/>
            <a:endParaRPr lang="fa-IR" b="1" dirty="0" smtClean="0"/>
          </a:p>
          <a:p>
            <a:pPr marL="342900" lvl="2" indent="-342900" algn="just" rtl="1"/>
            <a:r>
              <a:rPr lang="fa-IR" b="1" dirty="0" smtClean="0"/>
              <a:t>اخیراً نیز عراق طغیان وبای خود را به ما گزارش داد که در اعمال موازین کنترلی بسیار سودمند واقع شد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5368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rtl="1" eaLnBrk="1" hangingPunct="1"/>
            <a:r>
              <a:rPr lang="fa-IR" sz="4800" b="1" dirty="0" smtClean="0">
                <a:solidFill>
                  <a:srgbClr val="002060"/>
                </a:solidFill>
                <a:cs typeface="B Titr" pitchFamily="2" charset="-78"/>
              </a:rPr>
              <a:t>جایگاه بیماریهای نوپدید و بازپدید در</a:t>
            </a:r>
            <a:br>
              <a:rPr lang="fa-IR" sz="48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4800" b="1" dirty="0" smtClean="0">
                <a:solidFill>
                  <a:srgbClr val="002060"/>
                </a:solidFill>
                <a:cs typeface="B Titr" pitchFamily="2" charset="-78"/>
              </a:rPr>
              <a:t>مقررات بهداشتی بین المللی  (</a:t>
            </a:r>
            <a:r>
              <a:rPr lang="en-US" sz="4800" b="1" dirty="0" smtClean="0">
                <a:solidFill>
                  <a:srgbClr val="002060"/>
                </a:solidFill>
                <a:cs typeface="B Titr" pitchFamily="2" charset="-78"/>
              </a:rPr>
              <a:t>IHR</a:t>
            </a:r>
            <a:r>
              <a:rPr lang="fa-IR" sz="4800" b="1" smtClean="0">
                <a:solidFill>
                  <a:srgbClr val="002060"/>
                </a:solidFill>
                <a:cs typeface="B Titr" pitchFamily="2" charset="-78"/>
              </a:rPr>
              <a:t>) </a:t>
            </a:r>
            <a:endParaRPr lang="fa-IR" sz="4800" b="1" dirty="0" smtClean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38200" y="4648200"/>
            <a:ext cx="7620000" cy="1752600"/>
          </a:xfrm>
        </p:spPr>
        <p:txBody>
          <a:bodyPr/>
          <a:lstStyle/>
          <a:p>
            <a:pPr rtl="1" eaLnBrk="1" hangingPunct="1"/>
            <a:r>
              <a:rPr lang="fa-IR" b="1" smtClean="0">
                <a:solidFill>
                  <a:srgbClr val="FF0000"/>
                </a:solidFill>
              </a:rPr>
              <a:t>دکتر محمود سروش</a:t>
            </a:r>
            <a:endParaRPr lang="fa-IR" b="1" dirty="0" smtClean="0">
              <a:solidFill>
                <a:srgbClr val="FF0000"/>
              </a:solidFill>
            </a:endParaRPr>
          </a:p>
          <a:p>
            <a:pPr rtl="1" eaLnBrk="1" hangingPunct="1"/>
            <a:r>
              <a:rPr lang="fa-IR" b="1" dirty="0" smtClean="0">
                <a:solidFill>
                  <a:srgbClr val="FF0000"/>
                </a:solidFill>
              </a:rPr>
              <a:t>مرکز مدیریت بیماریهای واگیر</a:t>
            </a:r>
          </a:p>
          <a:p>
            <a:pPr rtl="1" eaLnBrk="1" hangingPunct="1"/>
            <a:r>
              <a:rPr lang="fa-IR" b="1" dirty="0" smtClean="0">
                <a:solidFill>
                  <a:srgbClr val="FF0000"/>
                </a:solidFill>
              </a:rPr>
              <a:t>وزارت بهداشت درمان و آموزش پزشکی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latin typeface="Arial" charset="0"/>
                <a:cs typeface="Arial" charset="0"/>
              </a:rPr>
              <a:t>بعضی ملاحظات مهم در اجرای </a:t>
            </a:r>
            <a:r>
              <a:rPr 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IHR2005</a:t>
            </a:r>
            <a:endParaRPr lang="fa-IR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916362"/>
          </a:xfrm>
        </p:spPr>
        <p:txBody>
          <a:bodyPr/>
          <a:lstStyle/>
          <a:p>
            <a:pPr marL="0" lvl="2" indent="0" algn="just" rtl="1" eaLnBrk="1" hangingPunct="1">
              <a:buFont typeface="Arial" charset="0"/>
              <a:buNone/>
            </a:pPr>
            <a:r>
              <a:rPr lang="fa-IR" b="1" smtClean="0"/>
              <a:t>بنابراین گزارش چنین رخدادهای بهداشتی جنبه انتقال اطلاعات را نداشته و انجام آن مستلزم همکاری و تعامل بین بخشی است</a:t>
            </a:r>
            <a:endParaRPr lang="en-US" b="1" smtClean="0"/>
          </a:p>
          <a:p>
            <a:pPr marL="0" indent="0" algn="just" rtl="1" eaLnBrk="1" hangingPunct="1">
              <a:buFont typeface="Arial" charset="0"/>
              <a:buNone/>
            </a:pPr>
            <a:endParaRPr lang="fa-IR" sz="2800" b="1" smtClean="0">
              <a:solidFill>
                <a:srgbClr val="003366"/>
              </a:solidFill>
            </a:endParaRPr>
          </a:p>
          <a:p>
            <a:pPr marL="0" indent="0" algn="just" rtl="1" eaLnBrk="1" hangingPunct="1">
              <a:buFont typeface="Arial" charset="0"/>
              <a:buNone/>
            </a:pPr>
            <a:endParaRPr lang="fa-IR" sz="2800" b="1" smtClean="0">
              <a:solidFill>
                <a:srgbClr val="003366"/>
              </a:solidFill>
            </a:endParaRPr>
          </a:p>
          <a:p>
            <a:pPr marL="0" indent="0" algn="just" rtl="1" eaLnBrk="1" hangingPunct="1">
              <a:buFont typeface="Arial" charset="0"/>
              <a:buNone/>
            </a:pPr>
            <a:r>
              <a:rPr lang="fa-IR" sz="2400" b="1" smtClean="0"/>
              <a:t>با اطلاع دقیق از این مقررات ، دست اندرکاران قادر به تقویت ظرفیتهای پاسخدهی به طغیانها در داخل کشور و در مرزهای بین المللی خواهند بود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بعضی ملاحظات مهم در اجرای   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IHR2005</a:t>
            </a:r>
            <a:r>
              <a:rPr lang="fa-I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 rtlCol="0">
            <a:normAutofit/>
          </a:bodyPr>
          <a:lstStyle/>
          <a:p>
            <a:pPr marL="0" indent="0" algn="just" rt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a-IR" sz="2400" b="1" dirty="0" smtClean="0">
                <a:solidFill>
                  <a:srgbClr val="003366"/>
                </a:solidFill>
              </a:rPr>
              <a:t>جمهوری اسلامی ایران بدلیل تقویت ظرفیتهای کلیدی خصوصاً در زمینه نظام مراقبت بهداشتی و ظرفیتهای آزمایشگاهی و استقرار پایگاه های مراقبت بهداشتی مرزی </a:t>
            </a:r>
            <a:r>
              <a:rPr lang="fa-IR" sz="2400" b="1" u="sng" dirty="0" smtClean="0">
                <a:solidFill>
                  <a:srgbClr val="003366"/>
                </a:solidFill>
              </a:rPr>
              <a:t>اخیراً</a:t>
            </a:r>
            <a:r>
              <a:rPr lang="fa-IR" sz="2400" b="1" dirty="0" smtClean="0">
                <a:solidFill>
                  <a:srgbClr val="003366"/>
                </a:solidFill>
              </a:rPr>
              <a:t> بعنوان اولین کشور منطقه مدیترانه شرقی سازمان جهانی بهداشت در زمینه ظرفیتهای اجرای </a:t>
            </a:r>
            <a:r>
              <a:rPr lang="en-US" sz="2400" b="1" dirty="0" smtClean="0">
                <a:solidFill>
                  <a:srgbClr val="003366"/>
                </a:solidFill>
              </a:rPr>
              <a:t>IHR</a:t>
            </a:r>
            <a:r>
              <a:rPr lang="fa-IR" sz="2400" b="1" dirty="0" smtClean="0">
                <a:solidFill>
                  <a:srgbClr val="003366"/>
                </a:solidFill>
              </a:rPr>
              <a:t> معرفی گردید</a:t>
            </a:r>
          </a:p>
          <a:p>
            <a:pPr marL="514350" indent="-514350" algn="just" rtl="1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fa-IR" sz="2400" b="1" dirty="0">
              <a:solidFill>
                <a:srgbClr val="003366"/>
              </a:solidFill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a-IR" sz="2400" b="1" dirty="0" smtClean="0">
              <a:solidFill>
                <a:srgbClr val="003366"/>
              </a:solidFill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a-IR" sz="2400" b="1" dirty="0" smtClean="0">
                <a:solidFill>
                  <a:srgbClr val="003366"/>
                </a:solidFill>
              </a:rPr>
              <a:t>تداوم این روند موفق ، مشارکت </a:t>
            </a:r>
            <a:r>
              <a:rPr lang="fa-IR" sz="2400" b="1" dirty="0">
                <a:solidFill>
                  <a:srgbClr val="003366"/>
                </a:solidFill>
              </a:rPr>
              <a:t>کلیه حوزه های درون بخشی و بین بخشی ذینفع </a:t>
            </a:r>
            <a:r>
              <a:rPr lang="fa-IR" sz="2400" b="1" dirty="0" smtClean="0">
                <a:solidFill>
                  <a:srgbClr val="003366"/>
                </a:solidFill>
              </a:rPr>
              <a:t>را ایجاب می نماید</a:t>
            </a:r>
            <a:endParaRPr lang="fa-IR" sz="2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sz="4000" dirty="0" smtClean="0"/>
          </a:p>
          <a:p>
            <a:pPr marL="0" indent="0" algn="ctr" rtl="1">
              <a:buNone/>
            </a:pPr>
            <a:r>
              <a:rPr lang="fa-IR" sz="4000" b="1" dirty="0" smtClean="0"/>
              <a:t>مروری برظرفیتهای ضروری در پایانه های مرزی کشور (اعم از زمینی ، دریایی ، هوایی)</a:t>
            </a:r>
          </a:p>
          <a:p>
            <a:pPr marL="0" indent="0" algn="ctr" rtl="1">
              <a:buNone/>
            </a:pPr>
            <a:endParaRPr lang="fa-IR" sz="4000" dirty="0" smtClean="0"/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(رویکرد استراتژیک وزارت بهداشت درمان و آموزش پزشکی)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32958" y="76200"/>
            <a:ext cx="5534841" cy="662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41" tIns="52121" rIns="104241" bIns="52121"/>
          <a:lstStyle/>
          <a:p>
            <a:pPr marL="388938" indent="-388938" algn="r" defTabSz="1041400" eaLnBrk="0" hangingPunct="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193B22"/>
                </a:solidFill>
              </a:rPr>
              <a:t>انجام هماهنگی های درون و برون بخشی ، اطلاع رسانی بهنگام در خصوص رخدادهای بهداشتی (از بین الملل و به بین الملل)</a:t>
            </a:r>
            <a:endParaRPr lang="en-GB" sz="2000" b="1" dirty="0">
              <a:solidFill>
                <a:srgbClr val="193B22"/>
              </a:solidFill>
            </a:endParaRPr>
          </a:p>
          <a:p>
            <a:pPr marL="388938" indent="-388938" algn="r" defTabSz="1041400" eaLnBrk="0" hangingPunct="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</a:rPr>
              <a:t>ظرفیتهای لازم در کل زمانها (ظرفیتهای روتین)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endParaRPr lang="en-GB" sz="2400" b="1" dirty="0">
              <a:solidFill>
                <a:srgbClr val="0070C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b="1" dirty="0" smtClean="0">
                <a:solidFill>
                  <a:srgbClr val="000000"/>
                </a:solidFill>
              </a:rPr>
              <a:t>وجود پایگاه مراقبت بهداشتی مرزی</a:t>
            </a:r>
            <a:endParaRPr lang="en-GB" b="1" dirty="0">
              <a:solidFill>
                <a:srgbClr val="00000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b="1" dirty="0">
                <a:solidFill>
                  <a:srgbClr val="000000"/>
                </a:solidFill>
              </a:rPr>
              <a:t>امکان انتقال مسافران و </a:t>
            </a:r>
            <a:r>
              <a:rPr lang="fa-IR" b="1" dirty="0" smtClean="0">
                <a:solidFill>
                  <a:srgbClr val="000000"/>
                </a:solidFill>
              </a:rPr>
              <a:t>خدمه </a:t>
            </a:r>
            <a:r>
              <a:rPr lang="fa-IR" b="1" dirty="0">
                <a:solidFill>
                  <a:srgbClr val="000000"/>
                </a:solidFill>
              </a:rPr>
              <a:t>بیمار (وجود آمبولانس / واحد </a:t>
            </a:r>
            <a:r>
              <a:rPr lang="en-US" b="1" dirty="0">
                <a:solidFill>
                  <a:srgbClr val="000000"/>
                </a:solidFill>
              </a:rPr>
              <a:t>EMS</a:t>
            </a:r>
            <a:r>
              <a:rPr lang="fa-IR" b="1" dirty="0">
                <a:solidFill>
                  <a:srgbClr val="000000"/>
                </a:solidFill>
              </a:rPr>
              <a:t> در پایانه مرزی)</a:t>
            </a:r>
            <a:endParaRPr lang="en-GB" b="1" dirty="0">
              <a:solidFill>
                <a:srgbClr val="00000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b="1" dirty="0" smtClean="0">
                <a:solidFill>
                  <a:srgbClr val="000000"/>
                </a:solidFill>
              </a:rPr>
              <a:t>وجود افراد ورزیده برای بازرسی وسایل نقلیه (و صدور گواهی بهداشتی)</a:t>
            </a:r>
            <a:r>
              <a:rPr lang="en-GB" b="1" dirty="0" smtClean="0">
                <a:solidFill>
                  <a:srgbClr val="000000"/>
                </a:solidFill>
              </a:rPr>
              <a:t> 	</a:t>
            </a: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b="1" dirty="0" smtClean="0">
                <a:solidFill>
                  <a:srgbClr val="000000"/>
                </a:solidFill>
              </a:rPr>
              <a:t>افراد و امکانات لازم برای کنترل خطرات محیطی در پایانه / وسایل نقلیه (نظیر ناقلین و مخازن (موش کشی ، حشره کشی) و عوامل عفونی (نظافت و ضد عفونی سطوح و وسایل)</a:t>
            </a:r>
            <a:endParaRPr lang="en-GB" b="1" dirty="0" smtClean="0">
              <a:solidFill>
                <a:srgbClr val="000000"/>
              </a:solidFill>
            </a:endParaRPr>
          </a:p>
          <a:p>
            <a:pPr marL="482600" indent="-342900" defTabSz="1041400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</a:rPr>
              <a:t>ظرفیتهایی که فقط در زمان پاسخ به رخدادهای بهداشتی ضروری هستند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sz="1700" b="1" dirty="0" smtClean="0">
                <a:solidFill>
                  <a:srgbClr val="000000"/>
                </a:solidFill>
              </a:rPr>
              <a:t>وجود برنامه پاسخ به بحران (برنامه شناسایی و پاسخ بخصوص مراقبت سندرمیک) بخصوص </a:t>
            </a:r>
            <a:r>
              <a:rPr lang="fa-IR" sz="1700" b="1" dirty="0">
                <a:solidFill>
                  <a:srgbClr val="000000"/>
                </a:solidFill>
              </a:rPr>
              <a:t>اعمال </a:t>
            </a:r>
            <a:r>
              <a:rPr lang="fa-IR" sz="1700" b="1" dirty="0" smtClean="0">
                <a:solidFill>
                  <a:srgbClr val="000000"/>
                </a:solidFill>
              </a:rPr>
              <a:t>موازین دقیق </a:t>
            </a:r>
            <a:r>
              <a:rPr lang="fa-IR" sz="1700" b="1" dirty="0">
                <a:solidFill>
                  <a:srgbClr val="000000"/>
                </a:solidFill>
              </a:rPr>
              <a:t>کنترل عفونت </a:t>
            </a:r>
            <a:r>
              <a:rPr lang="fa-IR" sz="1700" b="1" dirty="0" smtClean="0">
                <a:solidFill>
                  <a:srgbClr val="000000"/>
                </a:solidFill>
              </a:rPr>
              <a:t>(خطر بهداشتی ) در </a:t>
            </a:r>
            <a:r>
              <a:rPr lang="fa-IR" sz="1700" b="1" dirty="0">
                <a:solidFill>
                  <a:srgbClr val="000000"/>
                </a:solidFill>
              </a:rPr>
              <a:t>پایگاه و پایانه مرزی در زمان بحران</a:t>
            </a:r>
            <a:endParaRPr lang="en-GB" sz="1700" b="1" dirty="0">
              <a:solidFill>
                <a:srgbClr val="00000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sz="1700" b="1" dirty="0" smtClean="0">
                <a:solidFill>
                  <a:srgbClr val="000000"/>
                </a:solidFill>
              </a:rPr>
              <a:t>وجود امکانات لازم برای ایزولاسیون حیوانات و انسانهای بیمار</a:t>
            </a:r>
            <a:endParaRPr lang="en-GB" sz="1700" b="1" dirty="0">
              <a:solidFill>
                <a:srgbClr val="000000"/>
              </a:solidFill>
            </a:endParaRPr>
          </a:p>
          <a:p>
            <a:pPr marL="460375" indent="-320675" algn="just" defTabSz="1041400" eaLnBrk="0" hangingPunct="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fa-IR" sz="1700" b="1" dirty="0" smtClean="0">
                <a:solidFill>
                  <a:srgbClr val="000000"/>
                </a:solidFill>
              </a:rPr>
              <a:t>وجود فضایی امن بمنظور مصاحبه و معاینه افراد مشکوک به بیماری در کنار پایگاه مراقبت بهداشتی مرزی که مسیر خروجی اضطراری به خارج پایانه داشته باشد</a:t>
            </a:r>
            <a:endParaRPr lang="en-GB" sz="1700" b="1" dirty="0">
              <a:solidFill>
                <a:srgbClr val="000000"/>
              </a:solidFill>
            </a:endParaRPr>
          </a:p>
        </p:txBody>
      </p:sp>
      <p:pic>
        <p:nvPicPr>
          <p:cNvPr id="5" name="Picture 6" descr="DSC_5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1718035" cy="12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ALMA-SPAIN 2008 051 (19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231650"/>
            <a:ext cx="1660411" cy="1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alaria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3" y="5485773"/>
            <a:ext cx="1685723" cy="11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SC_56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5737"/>
            <a:ext cx="1704159" cy="12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SC_64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5485773"/>
            <a:ext cx="1660410" cy="11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DSC00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3" y="4231649"/>
            <a:ext cx="1683546" cy="11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neipplopezr\AppData\Local\Microsoft\Windows\Temporary Internet Files\Content.Outlook\IZCS7JW0\DEVCO port health security photo n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5737"/>
            <a:ext cx="1665701" cy="12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381000"/>
            <a:ext cx="1660411" cy="12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rtl="1">
              <a:defRPr/>
            </a:pPr>
            <a:r>
              <a:rPr lang="fa-I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اقدامات وزارت بهداشت و درمان و آموزش پزشکی درارتقا ظرفیتهای کلیدی و پیشرفته در حسن اجرای </a:t>
            </a: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IHR</a:t>
            </a:r>
            <a:r>
              <a:rPr lang="fa-I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just" rtl="1"/>
            <a:r>
              <a:rPr lang="fa-IR" sz="1800" b="1" dirty="0" smtClean="0"/>
              <a:t>1-ایجاد پایگاههای مراقبت بهداشتی  مرزی دریایی -هوایی-زمینی(ریلی و جاده ای) به تعداد 98 پایگاه</a:t>
            </a:r>
          </a:p>
          <a:p>
            <a:pPr marL="0" indent="0" algn="just" rtl="1">
              <a:buNone/>
            </a:pPr>
            <a:endParaRPr lang="fa-IR" sz="1800" b="1" dirty="0" smtClean="0"/>
          </a:p>
          <a:p>
            <a:pPr algn="just" rtl="1"/>
            <a:r>
              <a:rPr lang="fa-IR" sz="1800" b="1" dirty="0" smtClean="0"/>
              <a:t>2-ایجاد تختهای ایزوله تنفسی،با فشار منفی به تعداد 170 تخت در مجموعه های اتاق و بخشهای ایجاد شده</a:t>
            </a:r>
          </a:p>
          <a:p>
            <a:pPr marL="0" indent="0" algn="just" rtl="1">
              <a:buNone/>
            </a:pPr>
            <a:endParaRPr lang="fa-IR" sz="1800" b="1" dirty="0" smtClean="0"/>
          </a:p>
          <a:p>
            <a:pPr algn="just" rtl="1"/>
            <a:r>
              <a:rPr lang="fa-IR" sz="1800" b="1" dirty="0" smtClean="0"/>
              <a:t>3-ایجاد پایگاههای بهداشتی خارج اردوگاهی جهت پوشش خدمات بهداشتی و درمانی اولیه به پناهندگان و اتباع خارجی</a:t>
            </a:r>
          </a:p>
          <a:p>
            <a:pPr marL="0" indent="0" algn="just" rtl="1">
              <a:buNone/>
            </a:pPr>
            <a:endParaRPr lang="en-US" sz="1800" b="1" dirty="0" smtClean="0"/>
          </a:p>
          <a:p>
            <a:pPr algn="just" rtl="1"/>
            <a:r>
              <a:rPr lang="fa-IR" sz="1800" b="1" dirty="0" smtClean="0"/>
              <a:t>4-ایجاد بهداشت سراهای کاملا فعال در مجموعه مهمان شهرهای محل سکونت اتباع و مهاجرین خارجی</a:t>
            </a:r>
          </a:p>
          <a:p>
            <a:pPr marL="0" indent="0" algn="just" rtl="1">
              <a:buNone/>
            </a:pPr>
            <a:endParaRPr lang="fa-IR" sz="1800" b="1" dirty="0" smtClean="0"/>
          </a:p>
          <a:p>
            <a:pPr algn="just" rtl="1"/>
            <a:r>
              <a:rPr lang="fa-IR" sz="1800" b="1" dirty="0" smtClean="0"/>
              <a:t>5- ایجاد آزمایشگاههای مرجع انفلوانزادر سطح کشور به تعداد 14 آزمایشگاه</a:t>
            </a:r>
          </a:p>
          <a:p>
            <a:pPr marL="0" indent="0" algn="just" rtl="1">
              <a:buNone/>
            </a:pPr>
            <a:endParaRPr lang="fa-IR" sz="1800" b="1" dirty="0" smtClean="0"/>
          </a:p>
          <a:p>
            <a:pPr algn="just" rtl="1"/>
            <a:r>
              <a:rPr lang="fa-IR" sz="1800" b="1" dirty="0" smtClean="0"/>
              <a:t>6-ایجاد آزمایشگاههای تشخیص سل و سل مقاوم به درمان در سطح 8 آزمایشگاه علوم پزشکی کشور</a:t>
            </a:r>
          </a:p>
          <a:p>
            <a:pPr marL="0" indent="0" algn="just" rtl="1">
              <a:buNone/>
            </a:pPr>
            <a:endParaRPr lang="fa-IR" sz="1800" b="1" dirty="0" smtClean="0"/>
          </a:p>
          <a:p>
            <a:pPr algn="just" rtl="1"/>
            <a:r>
              <a:rPr lang="fa-IR" sz="1800" b="1" dirty="0" smtClean="0"/>
              <a:t>7-ایجاد دپوهای منطقه ای نگهداری واکسن در 8منطقه </a:t>
            </a:r>
            <a:r>
              <a:rPr lang="fa-IR" sz="1800" b="1" dirty="0" smtClean="0"/>
              <a:t>کشور به غیر </a:t>
            </a:r>
            <a:r>
              <a:rPr lang="fa-IR" sz="1800" b="1" smtClean="0"/>
              <a:t>از تهران</a:t>
            </a:r>
            <a:endParaRPr lang="fa-I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fa-I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اقدامات وزارت بهداشت و درمان و آموزش پزشکی درارتقا ظرفیتهای کلیدی و پیشرفته در حسن اجرای </a:t>
            </a: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IHR</a:t>
            </a:r>
            <a:r>
              <a:rPr lang="fa-I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(ادامه)</a:t>
            </a: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00600"/>
          </a:xfrm>
        </p:spPr>
        <p:txBody>
          <a:bodyPr/>
          <a:lstStyle/>
          <a:p>
            <a:pPr algn="r" rtl="1"/>
            <a:r>
              <a:rPr lang="fa-IR" sz="2000" b="1" dirty="0" smtClean="0"/>
              <a:t>8-ایجاد لجستیک وتجهیزات کامل پایگاههای مراقبت بهداشتی مرزی از نظر امکانات سخت افزاری ،مخابرات ،تجهیزات بهداشتی و امکانات نمونه گیری و ایمنسازی</a:t>
            </a:r>
          </a:p>
          <a:p>
            <a:pPr marL="0" indent="0" algn="r" rtl="1">
              <a:buNone/>
            </a:pPr>
            <a:endParaRPr lang="fa-IR" sz="2000" b="1" dirty="0" smtClean="0"/>
          </a:p>
          <a:p>
            <a:pPr algn="r" rtl="1"/>
            <a:r>
              <a:rPr lang="fa-IR" sz="2000" b="1" dirty="0" smtClean="0"/>
              <a:t>9-تامین نیروی انسانی کافی در حد مقدورات برای ارائه فعالیتهای تعریف شده در پایگاههای مراقبت بهداشتی مرزی</a:t>
            </a:r>
          </a:p>
          <a:p>
            <a:pPr marL="0" indent="0" algn="r" rtl="1">
              <a:buNone/>
            </a:pPr>
            <a:endParaRPr lang="fa-IR" sz="2000" b="1" dirty="0" smtClean="0"/>
          </a:p>
          <a:p>
            <a:pPr algn="r" rtl="1"/>
            <a:r>
              <a:rPr lang="fa-IR" sz="2000" b="1" dirty="0" smtClean="0"/>
              <a:t>10-تجهیز اتاق و بخشهای ایزوله تنفسی با فشار منفی به امکانات کامل</a:t>
            </a:r>
          </a:p>
          <a:p>
            <a:pPr marL="0" indent="0" algn="r" rtl="1">
              <a:buNone/>
            </a:pPr>
            <a:endParaRPr lang="fa-IR" sz="2000" b="1" dirty="0" smtClean="0"/>
          </a:p>
          <a:p>
            <a:pPr algn="r" rtl="1"/>
            <a:r>
              <a:rPr lang="fa-IR" sz="2000" b="1" dirty="0" smtClean="0"/>
              <a:t>11-بازسازی پایگاه تحقیقات بیماریهای بازپدید و نو پدیددر منطقه اکنلو ،کبودرآهنگ استان همدان جهت انجام تحقیقات میدانی در رابطه با این بیماریها</a:t>
            </a:r>
          </a:p>
          <a:p>
            <a:pPr marL="0" indent="0" algn="r" rtl="1">
              <a:buNone/>
            </a:pPr>
            <a:endParaRPr lang="fa-IR" sz="2000" b="1" dirty="0" smtClean="0"/>
          </a:p>
          <a:p>
            <a:pPr algn="r" rtl="1"/>
            <a:r>
              <a:rPr lang="fa-IR" sz="2000" b="1" dirty="0" smtClean="0"/>
              <a:t>12-آماده سازی سیستم در رابطه با اجرای نظام مراقبت سندرمیک بعنوان مهمترین الگوی پوشش دهنده بیماریهای قابل گزارشدهی در جهت حسن اجرای مقررات بهداشتی بین المللی </a:t>
            </a:r>
            <a:endParaRPr lang="en-US" sz="2000" b="1" dirty="0" smtClean="0"/>
          </a:p>
          <a:p>
            <a:pPr algn="r" rtl="1"/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خسته نباشید</a:t>
            </a:r>
            <a:endParaRPr lang="en-US" dirty="0"/>
          </a:p>
        </p:txBody>
      </p:sp>
      <p:pic>
        <p:nvPicPr>
          <p:cNvPr id="6" name="Content Placeholder 5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893175" cy="1079500"/>
          </a:xfrm>
        </p:spPr>
        <p:txBody>
          <a:bodyPr/>
          <a:lstStyle/>
          <a:p>
            <a:pPr rtl="1" eaLnBrk="1" hangingPunct="1"/>
            <a:r>
              <a:rPr lang="fa-IR" sz="2800" b="1" dirty="0" smtClean="0"/>
              <a:t>مثالي در خصوص رويدادهاي بيولوژيك عمدي (بيوتروريستي) كه در صورت عدم آمادگي دفاعي كشور ميتوانند تبعات جبران ناپذيري ببار آورند: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052513"/>
            <a:ext cx="5184775" cy="5616575"/>
          </a:xfrm>
        </p:spPr>
        <p:txBody>
          <a:bodyPr rtlCol="1">
            <a:normAutofit fontScale="40000" lnSpcReduction="20000"/>
          </a:bodyPr>
          <a:lstStyle/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 –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بوتوليسم 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آبله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سياه زخم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 طاعون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 تولارمي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6- تب هاي خونريزي دهنده ويروسي (نظير ابولا ، تب دره ريفت ،‌ تب نيل غربي ،‌ تب دانگ ، بيماري ماربورگ ،‌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CCHF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تب زرد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8- آنفلوانزاي پرندگان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9-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SARS</a:t>
            </a:r>
            <a:endPara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10 -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MDR-Tb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XDR-Tb 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 l="29530" t="32452" r="48322" b="51797"/>
          <a:stretch>
            <a:fillRect/>
          </a:stretch>
        </p:blipFill>
        <p:spPr bwMode="auto">
          <a:xfrm>
            <a:off x="395288" y="1268413"/>
            <a:ext cx="29527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 l="75101" t="32281" r="3125" b="51968"/>
          <a:stretch>
            <a:fillRect/>
          </a:stretch>
        </p:blipFill>
        <p:spPr bwMode="auto">
          <a:xfrm>
            <a:off x="3779838" y="1341438"/>
            <a:ext cx="2124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/>
          <a:srcRect l="28590" t="49016" r="49261" b="34250"/>
          <a:stretch>
            <a:fillRect/>
          </a:stretch>
        </p:blipFill>
        <p:spPr bwMode="auto">
          <a:xfrm>
            <a:off x="250825" y="4221163"/>
            <a:ext cx="2160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 l="31543" t="35236" r="49261" b="45078"/>
          <a:stretch>
            <a:fillRect/>
          </a:stretch>
        </p:blipFill>
        <p:spPr bwMode="auto">
          <a:xfrm>
            <a:off x="2987675" y="4292600"/>
            <a:ext cx="2160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4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latin typeface="Arial" charset="0"/>
                <a:cs typeface="Arial" charset="0"/>
              </a:rPr>
              <a:t>مقدمه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352800"/>
          </a:xfrm>
        </p:spPr>
        <p:txBody>
          <a:bodyPr/>
          <a:lstStyle/>
          <a:p>
            <a:pPr algn="just" rtl="1" eaLnBrk="1" hangingPunct="1"/>
            <a:r>
              <a:rPr lang="fa-IR" sz="2400" b="1" smtClean="0">
                <a:solidFill>
                  <a:srgbClr val="002060"/>
                </a:solidFill>
              </a:rPr>
              <a:t>مقررات بهداشتی بین المللی اولین بار در سال 1969 توسط بیست و دومین مجمع سالیانه سازمان جهانی بهداشت به تصویب رسید که فقط 3 بیماری وبا ، طاعون و تب زرد را شامل میشد</a:t>
            </a:r>
          </a:p>
          <a:p>
            <a:pPr algn="just" rtl="1" eaLnBrk="1" hangingPunct="1"/>
            <a:endParaRPr lang="fa-IR" sz="2400" b="1" smtClean="0">
              <a:solidFill>
                <a:srgbClr val="002060"/>
              </a:solidFill>
            </a:endParaRPr>
          </a:p>
          <a:p>
            <a:pPr algn="just" rtl="1" eaLnBrk="1" hangingPunct="1"/>
            <a:r>
              <a:rPr lang="fa-IR" sz="2400" b="1" smtClean="0">
                <a:solidFill>
                  <a:srgbClr val="003366"/>
                </a:solidFill>
              </a:rPr>
              <a:t>پس از تصویب مقررات 1969، </a:t>
            </a:r>
            <a:r>
              <a:rPr lang="fa-IR" sz="2400" b="1" smtClean="0">
                <a:solidFill>
                  <a:srgbClr val="002060"/>
                </a:solidFill>
              </a:rPr>
              <a:t>تا اوائل دهه 90 </a:t>
            </a:r>
            <a:r>
              <a:rPr lang="fa-IR" sz="2400" b="1" smtClean="0">
                <a:solidFill>
                  <a:srgbClr val="003366"/>
                </a:solidFill>
              </a:rPr>
              <a:t>بیش از 40 بیماری نوپدید و بازپدید (بحران بهداشتی) بجز سه مورد فوق رخ داد بعنوان مثال:  بحران حادثه شیمیایی بوپال هند ، چرنوبیل اوکراین و </a:t>
            </a:r>
            <a:r>
              <a:rPr lang="en-US" sz="2400" b="1" smtClean="0">
                <a:solidFill>
                  <a:srgbClr val="003366"/>
                </a:solidFill>
              </a:rPr>
              <a:t>SARS </a:t>
            </a:r>
            <a:r>
              <a:rPr lang="fa-IR" sz="2400" b="1" smtClean="0">
                <a:solidFill>
                  <a:srgbClr val="003366"/>
                </a:solidFill>
              </a:rPr>
              <a:t> در طی دهه اخیر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latin typeface="Arial" charset="0"/>
                <a:cs typeface="Arial" charset="0"/>
              </a:rPr>
              <a:t>مقدمه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fa-IR" sz="2400" b="1" dirty="0" smtClean="0">
                <a:solidFill>
                  <a:srgbClr val="003366"/>
                </a:solidFill>
              </a:rPr>
              <a:t>به همین دلیل این مقررات پس از یک دهه تلاش در سال 2005 در جریان پنجاه و هشتمین گردهمایی سازمان جهانی بهداشت در سال 2005 توسط 194 کشور عضو به تصویب رسید </a:t>
            </a:r>
          </a:p>
          <a:p>
            <a:pPr algn="just" rtl="1" eaLnBrk="1" hangingPunct="1">
              <a:defRPr/>
            </a:pPr>
            <a:endParaRPr lang="fa-IR" sz="2400" b="1" dirty="0" smtClean="0">
              <a:solidFill>
                <a:srgbClr val="003366"/>
              </a:solidFill>
            </a:endParaRPr>
          </a:p>
          <a:p>
            <a:pPr algn="just" rtl="1" eaLnBrk="1" hangingPunct="1">
              <a:defRPr/>
            </a:pPr>
            <a:r>
              <a:rPr lang="fa-IR" sz="2400" b="1" dirty="0" smtClean="0">
                <a:solidFill>
                  <a:srgbClr val="003366"/>
                </a:solidFill>
              </a:rPr>
              <a:t>نمایندگان اعزامی کشور جمهوری اسلامی ایران از وزارتین امور خارجه و بهداشت ، درمان و آموزش پزشکی آنرا امضاء نمودند</a:t>
            </a:r>
          </a:p>
          <a:p>
            <a:pPr marL="0" indent="0" algn="just" rtl="1" eaLnBrk="1" hangingPunct="1">
              <a:buFont typeface="Arial" charset="0"/>
              <a:buNone/>
              <a:defRPr/>
            </a:pPr>
            <a:endParaRPr lang="fa-IR" sz="2400" b="1" dirty="0">
              <a:solidFill>
                <a:srgbClr val="003366"/>
              </a:solidFill>
            </a:endParaRPr>
          </a:p>
          <a:p>
            <a:pPr algn="just" rtl="1" eaLnBrk="1" hangingPunct="1">
              <a:defRPr/>
            </a:pPr>
            <a:r>
              <a:rPr lang="fa-IR" sz="2400" b="1" dirty="0" smtClean="0">
                <a:solidFill>
                  <a:srgbClr val="003366"/>
                </a:solidFill>
              </a:rPr>
              <a:t>بنابراین اجرای این مقررات یک تعهد بین المللی برای ایران محسوب شده و بعهده کلیه دستگاه ها و وزارتخانه ها میباشد. مسئولیت هماهنگی برای حسن اجرای این مقررات بعهده وزارت بهداشت نهاده شده است.</a:t>
            </a:r>
            <a:endParaRPr lang="fa-IR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Font typeface="Arial" charset="0"/>
              <a:buNone/>
              <a:defRPr/>
            </a:pPr>
            <a:endParaRPr lang="fa-IR" dirty="0" smtClean="0"/>
          </a:p>
          <a:p>
            <a:pPr algn="just" rtl="1" eaLnBrk="1" hangingPunct="1">
              <a:defRPr/>
            </a:pPr>
            <a:r>
              <a:rPr lang="fa-IR" sz="4400" b="1" dirty="0" smtClean="0">
                <a:solidFill>
                  <a:srgbClr val="002060"/>
                </a:solidFill>
              </a:rPr>
              <a:t>هدف اصلی این مقررات:</a:t>
            </a:r>
          </a:p>
          <a:p>
            <a:pPr marL="457200" lvl="1" indent="0" algn="just" rtl="1" eaLnBrk="1" hangingPunct="1">
              <a:buFont typeface="Arial" charset="0"/>
              <a:buNone/>
              <a:defRPr/>
            </a:pPr>
            <a:r>
              <a:rPr lang="fa-IR" sz="3600" b="1" dirty="0" smtClean="0">
                <a:solidFill>
                  <a:srgbClr val="7030A0"/>
                </a:solidFill>
              </a:rPr>
              <a:t>جلوگیری از انتشار هر رویداد یا بیماری خطرناک در سطح  بین المللی یا بعبارتی تضمین امنیت بهداشتی هر کشور و جامعه جهانی است</a:t>
            </a:r>
          </a:p>
          <a:p>
            <a:pPr algn="just" rtl="1" eaLnBrk="1" hangingPunct="1">
              <a:buFont typeface="Arial" charset="0"/>
              <a:buNone/>
              <a:defRPr/>
            </a:pPr>
            <a:endParaRPr lang="fa-IR" sz="2000" b="1" dirty="0" smtClean="0">
              <a:solidFill>
                <a:srgbClr val="002060"/>
              </a:solidFill>
            </a:endParaRPr>
          </a:p>
          <a:p>
            <a:pPr marL="0" indent="0" algn="r" rtl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latin typeface="Arial" charset="0"/>
                <a:cs typeface="Arial" charset="0"/>
              </a:rPr>
              <a:t>مقدمه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fa-IR" sz="2800" b="1" smtClean="0">
                <a:solidFill>
                  <a:srgbClr val="002060"/>
                </a:solidFill>
              </a:rPr>
              <a:t>برای نیل به این هدف اصلی دو هدف متوسط (پیش نیاز) لازمیباشد:</a:t>
            </a:r>
          </a:p>
          <a:p>
            <a:pPr algn="just" rtl="1" eaLnBrk="1" hangingPunct="1">
              <a:buFont typeface="Arial" charset="0"/>
              <a:buNone/>
            </a:pPr>
            <a:endParaRPr lang="fa-IR" sz="2400" b="1" smtClean="0">
              <a:solidFill>
                <a:srgbClr val="002060"/>
              </a:solidFill>
            </a:endParaRPr>
          </a:p>
          <a:p>
            <a:pPr lvl="1" algn="just" rtl="1" eaLnBrk="1" hangingPunct="1"/>
            <a:r>
              <a:rPr lang="fa-IR" sz="2400" b="1" smtClean="0">
                <a:solidFill>
                  <a:srgbClr val="7030A0"/>
                </a:solidFill>
              </a:rPr>
              <a:t>جلوگیری از صدور و ورود بیماریهای خطرناک (مشمول مراقبت) از طریق مرزها با حداقل مزاحمت برای مسافران</a:t>
            </a:r>
          </a:p>
          <a:p>
            <a:pPr lvl="1" algn="just" rtl="1" eaLnBrk="1" hangingPunct="1"/>
            <a:endParaRPr lang="fa-IR" sz="2400" b="1" smtClean="0">
              <a:solidFill>
                <a:srgbClr val="7030A0"/>
              </a:solidFill>
            </a:endParaRPr>
          </a:p>
          <a:p>
            <a:pPr lvl="1" algn="just" rtl="1" eaLnBrk="1" hangingPunct="1"/>
            <a:r>
              <a:rPr lang="fa-IR" sz="2400" b="1" smtClean="0">
                <a:solidFill>
                  <a:srgbClr val="7030A0"/>
                </a:solidFill>
              </a:rPr>
              <a:t>مقابله با رویدادهای بیولوژیک، شیمیایی، تشعشعی در مبدأ بمنظور جلوگیری از گسترش آنها در داخل کشور مبدأ و متعاقباً ممانعت از گسترش آنها به سایر کشورها</a:t>
            </a:r>
          </a:p>
          <a:p>
            <a:pPr lvl="1" algn="just" rtl="1" eaLnBrk="1" hangingPunct="1"/>
            <a:endParaRPr lang="fa-IR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latin typeface="Arial" charset="0"/>
                <a:cs typeface="Arial" charset="0"/>
              </a:rPr>
              <a:t>چرا دو هدف متوسط وجود دارد؟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fa-IR" sz="2400" b="1" dirty="0" smtClean="0">
                <a:solidFill>
                  <a:schemeClr val="tx2"/>
                </a:solidFill>
              </a:rPr>
              <a:t>پس از تجدید نظر 2005 در این مقررات، اولین اورژانس بهداشتی بین المللی پاندمی آنفلوانزا بود</a:t>
            </a:r>
          </a:p>
          <a:p>
            <a:pPr algn="just" rtl="1" eaLnBrk="1" hangingPunct="1">
              <a:buFont typeface="Arial" charset="0"/>
              <a:buNone/>
              <a:defRPr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just" rtl="1" eaLnBrk="1" hangingPunct="1">
              <a:defRPr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just" rtl="1" eaLnBrk="1" hangingPunct="1">
              <a:defRPr/>
            </a:pPr>
            <a:r>
              <a:rPr lang="fa-IR" sz="2400" b="1" dirty="0" smtClean="0">
                <a:solidFill>
                  <a:schemeClr val="tx2"/>
                </a:solidFill>
              </a:rPr>
              <a:t>تجربه آنفلوانزای پاندمیک نشان داد که نمیتوان تنها با اعمال موانع قانونی در مبادی مرزی از ورود و خروج بیماریها به سایر کشورها جلوگیری نمود</a:t>
            </a:r>
          </a:p>
          <a:p>
            <a:pPr algn="just" rtl="1" eaLnBrk="1" hangingPunct="1">
              <a:defRPr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just" rtl="1" eaLnBrk="1" hangingPunct="1">
              <a:defRPr/>
            </a:pPr>
            <a:r>
              <a:rPr lang="fa-IR" sz="2400" b="1" dirty="0" smtClean="0">
                <a:solidFill>
                  <a:schemeClr val="tx2"/>
                </a:solidFill>
              </a:rPr>
              <a:t>بنابراین مبارزه با چنین بیماری هایی در سرچشمه آن نیز لازمست </a:t>
            </a:r>
          </a:p>
          <a:p>
            <a:pPr marL="914400" lvl="2" indent="0" algn="just" rtl="1" eaLnBrk="1" hangingPunct="1">
              <a:buFont typeface="Arial" charset="0"/>
              <a:buNone/>
              <a:defRPr/>
            </a:pPr>
            <a:r>
              <a:rPr lang="fa-IR" b="1" dirty="0" smtClean="0">
                <a:solidFill>
                  <a:srgbClr val="7030A0"/>
                </a:solidFill>
              </a:rPr>
              <a:t>(لزوم کسب ظرفیت شناسایی و پاسخ بهنگام به طغیانها در داخل هر کشور)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a-IR" sz="3600" b="1" smtClean="0"/>
              <a:t>چه توانمندیهایی برای اجرای این مقررات لازمست؟</a:t>
            </a:r>
            <a:endParaRPr lang="en-US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429000"/>
          </a:xfrm>
        </p:spPr>
        <p:txBody>
          <a:bodyPr/>
          <a:lstStyle/>
          <a:p>
            <a:pPr marL="0" indent="0" algn="just" rtl="1">
              <a:buFont typeface="Arial" charset="0"/>
              <a:buNone/>
              <a:defRPr/>
            </a:pPr>
            <a:endParaRPr lang="fa-IR" sz="2400" b="1" dirty="0"/>
          </a:p>
          <a:p>
            <a:pPr algn="just" rtl="1">
              <a:defRPr/>
            </a:pPr>
            <a:r>
              <a:rPr lang="fa-IR" sz="2400" b="1" dirty="0" smtClean="0"/>
              <a:t>التزام کشور به رعایت این مقررات ، توانمندی هایی را می طلبد </a:t>
            </a:r>
          </a:p>
          <a:p>
            <a:pPr algn="just" rtl="1">
              <a:defRPr/>
            </a:pPr>
            <a:endParaRPr lang="fa-IR" sz="2400" b="1" dirty="0"/>
          </a:p>
          <a:p>
            <a:pPr algn="just" rtl="1">
              <a:defRPr/>
            </a:pPr>
            <a:r>
              <a:rPr lang="fa-IR" sz="2400" b="1" dirty="0" smtClean="0"/>
              <a:t>این توانمندی ها اصطلاحاً ظرفیتهای اجرای </a:t>
            </a:r>
            <a:r>
              <a:rPr lang="en-US" sz="2400" b="1" dirty="0" smtClean="0"/>
              <a:t>IHR</a:t>
            </a:r>
            <a:r>
              <a:rPr lang="fa-IR" sz="2400" b="1" dirty="0" smtClean="0"/>
              <a:t> نامیده میشوند</a:t>
            </a:r>
          </a:p>
          <a:p>
            <a:pPr algn="just" rtl="1">
              <a:defRPr/>
            </a:pPr>
            <a:endParaRPr lang="fa-IR" sz="2400" b="1" dirty="0"/>
          </a:p>
          <a:p>
            <a:pPr algn="just" rtl="1">
              <a:defRPr/>
            </a:pPr>
            <a:r>
              <a:rPr lang="fa-IR" sz="2400" b="1" dirty="0" smtClean="0"/>
              <a:t>ظرفیتهای اجرای </a:t>
            </a:r>
            <a:r>
              <a:rPr lang="en-US" sz="2400" b="1" dirty="0" smtClean="0"/>
              <a:t>IHR</a:t>
            </a:r>
            <a:r>
              <a:rPr lang="fa-IR" sz="2400" b="1" dirty="0" smtClean="0"/>
              <a:t> به دو دسته ظرفیتهای کلیدی (عمومی) و پیشرفته تقسیم بندی میشوند که در ادامه بطور اجمالی مرور میگردد</a:t>
            </a:r>
          </a:p>
          <a:p>
            <a:pPr marL="0" indent="0" algn="just" rtl="1">
              <a:buFont typeface="Arial" charset="0"/>
              <a:buNone/>
              <a:defRPr/>
            </a:pPr>
            <a:endParaRPr lang="fa-I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1500</Words>
  <Application>Microsoft Office PowerPoint</Application>
  <PresentationFormat>On-screen Show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جایگاه بیماریهای نوپدید و بازپدید در مقررات بهداشتی بین المللی  (IHR) </vt:lpstr>
      <vt:lpstr>مثالي در خصوص رويدادهاي بيولوژيك عمدي (بيوتروريستي) كه در صورت عدم آمادگي دفاعي كشور ميتوانند تبعات جبران ناپذيري ببار آورند:</vt:lpstr>
      <vt:lpstr>مقدمه</vt:lpstr>
      <vt:lpstr>مقدمه</vt:lpstr>
      <vt:lpstr>PowerPoint Presentation</vt:lpstr>
      <vt:lpstr>مقدمه</vt:lpstr>
      <vt:lpstr>چرا دو هدف متوسط وجود دارد؟</vt:lpstr>
      <vt:lpstr>چه توانمندیهایی برای اجرای این مقررات لازمست؟</vt:lpstr>
      <vt:lpstr>مروری بر ظرفیت های کلیدی و پیشرفته برای اجرای IHR</vt:lpstr>
      <vt:lpstr>8 ظرفيت كليدي عمومي كشوری</vt:lpstr>
      <vt:lpstr>8 ظرفيت كليدي عمومي كشوری</vt:lpstr>
      <vt:lpstr> 8 ظرفيت كليدي عمومي كشوری</vt:lpstr>
      <vt:lpstr>ظرفيت های پیشرفته</vt:lpstr>
      <vt:lpstr>سایر ظرفيت های پیشرفته</vt:lpstr>
      <vt:lpstr>سایر ظرفيت های پیشرفته</vt:lpstr>
      <vt:lpstr>جمع بندی</vt:lpstr>
      <vt:lpstr>1. آماده سازی و تقویت نظام مراقبت </vt:lpstr>
      <vt:lpstr>یکی از وظایف کشور طبق IHR : گزارشدهی</vt:lpstr>
      <vt:lpstr>بعضی ملاحظات مهم در اجرای IHR2005</vt:lpstr>
      <vt:lpstr>بعضی ملاحظات مهم در اجرای    IHR2005 (ادامه)</vt:lpstr>
      <vt:lpstr>PowerPoint Presentation</vt:lpstr>
      <vt:lpstr>PowerPoint Presentation</vt:lpstr>
      <vt:lpstr>اقدامات وزارت بهداشت و درمان و آموزش پزشکی درارتقا ظرفیتهای کلیدی و پیشرفته در حسن اجرای IHR  </vt:lpstr>
      <vt:lpstr>اقدامات وزارت بهداشت و درمان و آموزش پزشکی درارتقا ظرفیتهای کلیدی و پیشرفته در حسن اجرای IHR (ادامه)</vt:lpstr>
      <vt:lpstr>خسته نباشید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اهمیت اجرای IHR برای مقابله با بحرانهای بهداشتی نظیر پاندمی آنفلوانزا</dc:title>
  <dc:creator>Peyman</dc:creator>
  <cp:lastModifiedBy>pishgam</cp:lastModifiedBy>
  <cp:revision>83</cp:revision>
  <dcterms:created xsi:type="dcterms:W3CDTF">2006-08-16T00:00:00Z</dcterms:created>
  <dcterms:modified xsi:type="dcterms:W3CDTF">2015-05-08T06:27:33Z</dcterms:modified>
</cp:coreProperties>
</file>