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62"/>
  </p:notesMasterIdLst>
  <p:sldIdLst>
    <p:sldId id="256" r:id="rId2"/>
    <p:sldId id="264" r:id="rId3"/>
    <p:sldId id="265" r:id="rId4"/>
    <p:sldId id="258" r:id="rId5"/>
    <p:sldId id="259" r:id="rId6"/>
    <p:sldId id="261" r:id="rId7"/>
    <p:sldId id="260" r:id="rId8"/>
    <p:sldId id="262" r:id="rId9"/>
    <p:sldId id="263" r:id="rId10"/>
    <p:sldId id="327" r:id="rId11"/>
    <p:sldId id="273" r:id="rId12"/>
    <p:sldId id="274" r:id="rId13"/>
    <p:sldId id="275" r:id="rId14"/>
    <p:sldId id="276" r:id="rId15"/>
    <p:sldId id="278" r:id="rId16"/>
    <p:sldId id="279" r:id="rId17"/>
    <p:sldId id="281" r:id="rId18"/>
    <p:sldId id="282" r:id="rId19"/>
    <p:sldId id="283" r:id="rId20"/>
    <p:sldId id="284" r:id="rId21"/>
    <p:sldId id="285" r:id="rId22"/>
    <p:sldId id="286"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26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aeisi\Local%20Settings\Temporary%20Internet%20Files\Content.IE5\7YBI6FH2\Trend%2520of%2520Casesl%5b1%5d.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raeisi\Local%20Settings\Temporary%20Internet%20Files\Content.IE5\YBY0PZRR\Trend%2520of%2520malaria%2520indicators%5b1%5d.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93164030171904"/>
          <c:y val="0.32925170068027232"/>
          <c:w val="0.74249391123406872"/>
          <c:h val="0.4068027210884369"/>
        </c:manualLayout>
      </c:layout>
      <c:lineChart>
        <c:grouping val="standard"/>
        <c:varyColors val="0"/>
        <c:ser>
          <c:idx val="0"/>
          <c:order val="0"/>
          <c:spPr>
            <a:ln w="25400">
              <a:solidFill>
                <a:srgbClr val="000000"/>
              </a:solidFill>
              <a:prstDash val="solid"/>
            </a:ln>
          </c:spPr>
          <c:marker>
            <c:symbol val="x"/>
            <c:size val="5"/>
            <c:spPr>
              <a:solidFill>
                <a:srgbClr val="000000"/>
              </a:solidFill>
              <a:ln>
                <a:solidFill>
                  <a:srgbClr val="000000"/>
                </a:solidFill>
                <a:prstDash val="solid"/>
              </a:ln>
            </c:spPr>
          </c:marker>
          <c:cat>
            <c:numRef>
              <c:f>Sheet3!$A$12:$A$31</c:f>
              <c:numCache>
                <c:formatCode>General</c:formatCode>
                <c:ptCount val="20"/>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pt idx="18">
                  <c:v>1389</c:v>
                </c:pt>
                <c:pt idx="19">
                  <c:v>1390</c:v>
                </c:pt>
              </c:numCache>
            </c:numRef>
          </c:cat>
          <c:val>
            <c:numRef>
              <c:f>Sheet3!$B$12:$B$31</c:f>
              <c:numCache>
                <c:formatCode>General</c:formatCode>
                <c:ptCount val="20"/>
                <c:pt idx="0">
                  <c:v>76181</c:v>
                </c:pt>
                <c:pt idx="1">
                  <c:v>60405</c:v>
                </c:pt>
                <c:pt idx="2">
                  <c:v>51048</c:v>
                </c:pt>
                <c:pt idx="3">
                  <c:v>66075</c:v>
                </c:pt>
                <c:pt idx="4">
                  <c:v>55692</c:v>
                </c:pt>
                <c:pt idx="5">
                  <c:v>38424</c:v>
                </c:pt>
                <c:pt idx="6">
                  <c:v>32619</c:v>
                </c:pt>
                <c:pt idx="7">
                  <c:v>22912</c:v>
                </c:pt>
                <c:pt idx="8">
                  <c:v>19716</c:v>
                </c:pt>
                <c:pt idx="9">
                  <c:v>18948</c:v>
                </c:pt>
                <c:pt idx="10">
                  <c:v>15378</c:v>
                </c:pt>
                <c:pt idx="11">
                  <c:v>24240</c:v>
                </c:pt>
                <c:pt idx="12">
                  <c:v>13166</c:v>
                </c:pt>
                <c:pt idx="13">
                  <c:v>19285</c:v>
                </c:pt>
                <c:pt idx="14">
                  <c:v>15869</c:v>
                </c:pt>
                <c:pt idx="15">
                  <c:v>16489</c:v>
                </c:pt>
                <c:pt idx="16">
                  <c:v>11333</c:v>
                </c:pt>
                <c:pt idx="17">
                  <c:v>5921</c:v>
                </c:pt>
                <c:pt idx="18">
                  <c:v>2963</c:v>
                </c:pt>
                <c:pt idx="19">
                  <c:v>3271</c:v>
                </c:pt>
              </c:numCache>
            </c:numRef>
          </c:val>
          <c:smooth val="0"/>
        </c:ser>
        <c:dLbls>
          <c:showLegendKey val="0"/>
          <c:showVal val="0"/>
          <c:showCatName val="0"/>
          <c:showSerName val="0"/>
          <c:showPercent val="0"/>
          <c:showBubbleSize val="0"/>
        </c:dLbls>
        <c:marker val="1"/>
        <c:smooth val="0"/>
        <c:axId val="119653120"/>
        <c:axId val="119655424"/>
      </c:lineChart>
      <c:catAx>
        <c:axId val="119653120"/>
        <c:scaling>
          <c:orientation val="minMax"/>
        </c:scaling>
        <c:delete val="0"/>
        <c:axPos val="b"/>
        <c:title>
          <c:tx>
            <c:rich>
              <a:bodyPr/>
              <a:lstStyle/>
              <a:p>
                <a:pPr>
                  <a:defRPr/>
                </a:pPr>
                <a:r>
                  <a:rPr lang="fa-IR"/>
                  <a:t>سال</a:t>
                </a:r>
                <a:endParaRPr lang="en-US"/>
              </a:p>
            </c:rich>
          </c:tx>
          <c:layout>
            <c:manualLayout>
              <c:xMode val="edge"/>
              <c:yMode val="edge"/>
              <c:x val="0.53828942356360565"/>
              <c:y val="0.88843534558180259"/>
            </c:manualLayout>
          </c:layout>
          <c:overlay val="0"/>
          <c:spPr>
            <a:noFill/>
            <a:ln w="25400">
              <a:noFill/>
            </a:ln>
          </c:spPr>
        </c:title>
        <c:numFmt formatCode="@" sourceLinked="0"/>
        <c:majorTickMark val="out"/>
        <c:minorTickMark val="none"/>
        <c:tickLblPos val="nextTo"/>
        <c:spPr>
          <a:ln w="3175">
            <a:solidFill>
              <a:srgbClr val="000000"/>
            </a:solidFill>
            <a:prstDash val="solid"/>
          </a:ln>
        </c:spPr>
        <c:txPr>
          <a:bodyPr rot="-2700000" vert="horz"/>
          <a:lstStyle/>
          <a:p>
            <a:pPr>
              <a:defRPr baseline="0"/>
            </a:pPr>
            <a:endParaRPr lang="fa-IR"/>
          </a:p>
        </c:txPr>
        <c:crossAx val="119655424"/>
        <c:crosses val="autoZero"/>
        <c:auto val="1"/>
        <c:lblAlgn val="ctr"/>
        <c:lblOffset val="100"/>
        <c:tickLblSkip val="1"/>
        <c:tickMarkSkip val="1"/>
        <c:noMultiLvlLbl val="0"/>
      </c:catAx>
      <c:valAx>
        <c:axId val="119655424"/>
        <c:scaling>
          <c:orientation val="minMax"/>
        </c:scaling>
        <c:delete val="0"/>
        <c:axPos val="l"/>
        <c:majorGridlines>
          <c:spPr>
            <a:ln w="3175">
              <a:solidFill>
                <a:srgbClr val="000000"/>
              </a:solidFill>
              <a:prstDash val="solid"/>
            </a:ln>
          </c:spPr>
        </c:majorGridlines>
        <c:title>
          <c:tx>
            <c:rich>
              <a:bodyPr/>
              <a:lstStyle/>
              <a:p>
                <a:pPr>
                  <a:defRPr/>
                </a:pPr>
                <a:r>
                  <a:rPr lang="fa-IR"/>
                  <a:t>تعداد گزارش شده</a:t>
                </a:r>
              </a:p>
            </c:rich>
          </c:tx>
          <c:layout>
            <c:manualLayout>
              <c:xMode val="edge"/>
              <c:yMode val="edge"/>
              <c:x val="2.4024253429554047E-2"/>
              <c:y val="0.3455781627296621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fa-IR"/>
          </a:p>
        </c:txPr>
        <c:crossAx val="11965312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kram" pitchFamily="2" charset="2"/>
          <a:ea typeface="Arial"/>
          <a:cs typeface="Arial"/>
        </a:defRPr>
      </a:pPr>
      <a:endParaRPr lang="fa-I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'Trend of Incidence'!$I$4</c:f>
              <c:strCache>
                <c:ptCount val="1"/>
                <c:pt idx="0">
                  <c:v>میزان بروز</c:v>
                </c:pt>
              </c:strCache>
            </c:strRef>
          </c:tx>
          <c:cat>
            <c:numRef>
              <c:f>'Trend of Incidence'!$J$3:$AC$3</c:f>
              <c:numCache>
                <c:formatCode>General</c:formatCode>
                <c:ptCount val="20"/>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pt idx="18">
                  <c:v>1389</c:v>
                </c:pt>
                <c:pt idx="19">
                  <c:v>1390</c:v>
                </c:pt>
              </c:numCache>
            </c:numRef>
          </c:cat>
          <c:val>
            <c:numRef>
              <c:f>'Trend of Incidence'!$J$4:$AC$4</c:f>
              <c:numCache>
                <c:formatCode>General</c:formatCode>
                <c:ptCount val="20"/>
                <c:pt idx="0">
                  <c:v>1.34</c:v>
                </c:pt>
                <c:pt idx="1">
                  <c:v>1.03</c:v>
                </c:pt>
                <c:pt idx="2">
                  <c:v>0.85000000000000064</c:v>
                </c:pt>
                <c:pt idx="3">
                  <c:v>1.1100000000000001</c:v>
                </c:pt>
                <c:pt idx="4">
                  <c:v>0.94000000000000061</c:v>
                </c:pt>
                <c:pt idx="5">
                  <c:v>0.63000000000000222</c:v>
                </c:pt>
                <c:pt idx="6">
                  <c:v>0.53</c:v>
                </c:pt>
                <c:pt idx="7">
                  <c:v>0.37000000000000038</c:v>
                </c:pt>
                <c:pt idx="8">
                  <c:v>0.310000000000001</c:v>
                </c:pt>
                <c:pt idx="9">
                  <c:v>0.30000000000000032</c:v>
                </c:pt>
                <c:pt idx="10">
                  <c:v>0.24000000000000021</c:v>
                </c:pt>
                <c:pt idx="11">
                  <c:v>0.4</c:v>
                </c:pt>
                <c:pt idx="12">
                  <c:v>0.19</c:v>
                </c:pt>
                <c:pt idx="13">
                  <c:v>0.28000000000000008</c:v>
                </c:pt>
                <c:pt idx="14">
                  <c:v>0.23</c:v>
                </c:pt>
                <c:pt idx="15">
                  <c:v>0.24000000000000021</c:v>
                </c:pt>
                <c:pt idx="16">
                  <c:v>0.16</c:v>
                </c:pt>
                <c:pt idx="17">
                  <c:v>8.0000000000000043E-2</c:v>
                </c:pt>
                <c:pt idx="18">
                  <c:v>4.0000000000000022E-2</c:v>
                </c:pt>
                <c:pt idx="19">
                  <c:v>4.0000000000000022E-2</c:v>
                </c:pt>
              </c:numCache>
            </c:numRef>
          </c:val>
          <c:smooth val="0"/>
        </c:ser>
        <c:dLbls>
          <c:showLegendKey val="0"/>
          <c:showVal val="0"/>
          <c:showCatName val="0"/>
          <c:showSerName val="0"/>
          <c:showPercent val="0"/>
          <c:showBubbleSize val="0"/>
        </c:dLbls>
        <c:marker val="1"/>
        <c:smooth val="0"/>
        <c:axId val="120291328"/>
        <c:axId val="120292864"/>
      </c:lineChart>
      <c:catAx>
        <c:axId val="120291328"/>
        <c:scaling>
          <c:orientation val="minMax"/>
        </c:scaling>
        <c:delete val="0"/>
        <c:axPos val="b"/>
        <c:numFmt formatCode="General" sourceLinked="1"/>
        <c:majorTickMark val="out"/>
        <c:minorTickMark val="none"/>
        <c:tickLblPos val="nextTo"/>
        <c:txPr>
          <a:bodyPr rot="-5400000" vert="horz"/>
          <a:lstStyle/>
          <a:p>
            <a:pPr>
              <a:defRPr b="1" i="0" baseline="0"/>
            </a:pPr>
            <a:endParaRPr lang="fa-IR"/>
          </a:p>
        </c:txPr>
        <c:crossAx val="120292864"/>
        <c:crosses val="autoZero"/>
        <c:auto val="1"/>
        <c:lblAlgn val="ctr"/>
        <c:lblOffset val="100"/>
        <c:noMultiLvlLbl val="0"/>
      </c:catAx>
      <c:valAx>
        <c:axId val="120292864"/>
        <c:scaling>
          <c:orientation val="minMax"/>
        </c:scaling>
        <c:delete val="0"/>
        <c:axPos val="l"/>
        <c:majorGridlines/>
        <c:numFmt formatCode="General" sourceLinked="1"/>
        <c:majorTickMark val="out"/>
        <c:minorTickMark val="none"/>
        <c:tickLblPos val="nextTo"/>
        <c:txPr>
          <a:bodyPr/>
          <a:lstStyle/>
          <a:p>
            <a:pPr>
              <a:defRPr b="1" i="0" baseline="0"/>
            </a:pPr>
            <a:endParaRPr lang="fa-IR"/>
          </a:p>
        </c:txPr>
        <c:crossAx val="120291328"/>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E5CEF-AB10-4606-B246-7ABB6A3DC303}" type="datetimeFigureOut">
              <a:rPr lang="en-US" smtClean="0"/>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150AC2-DABF-42F9-B314-1EE85CD8ED67}" type="slidenum">
              <a:rPr lang="en-US" smtClean="0"/>
              <a:t>‹#›</a:t>
            </a:fld>
            <a:endParaRPr lang="en-US"/>
          </a:p>
        </p:txBody>
      </p:sp>
    </p:spTree>
    <p:extLst>
      <p:ext uri="{BB962C8B-B14F-4D97-AF65-F5344CB8AC3E}">
        <p14:creationId xmlns:p14="http://schemas.microsoft.com/office/powerpoint/2010/main" val="291593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7A185B7-7D90-4435-A0B3-4BF8E73E02B8}" type="slidenum">
              <a:rPr lang="en-GB" smtClean="0"/>
              <a:pPr>
                <a:defRPr/>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smtClean="0"/>
          </a:p>
        </p:txBody>
      </p:sp>
      <p:sp>
        <p:nvSpPr>
          <p:cNvPr id="61444" name="Slide Number Placeholder 3"/>
          <p:cNvSpPr>
            <a:spLocks noGrp="1"/>
          </p:cNvSpPr>
          <p:nvPr>
            <p:ph type="sldNum" sz="quarter" idx="5"/>
          </p:nvPr>
        </p:nvSpPr>
        <p:spPr>
          <a:noFill/>
        </p:spPr>
        <p:txBody>
          <a:bodyPr/>
          <a:lstStyle/>
          <a:p>
            <a:fld id="{23443819-AACE-4462-A04B-9CC56D3AA17A}" type="slidenum">
              <a:rPr lang="fa-IR" smtClean="0"/>
              <a:pPr/>
              <a:t>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smtClean="0"/>
          </a:p>
        </p:txBody>
      </p:sp>
      <p:sp>
        <p:nvSpPr>
          <p:cNvPr id="62468" name="Slide Number Placeholder 3"/>
          <p:cNvSpPr>
            <a:spLocks noGrp="1"/>
          </p:cNvSpPr>
          <p:nvPr>
            <p:ph type="sldNum" sz="quarter" idx="5"/>
          </p:nvPr>
        </p:nvSpPr>
        <p:spPr>
          <a:noFill/>
        </p:spPr>
        <p:txBody>
          <a:bodyPr/>
          <a:lstStyle/>
          <a:p>
            <a:fld id="{E8B900F5-741B-472D-A840-28FFE420B593}" type="slidenum">
              <a:rPr lang="fa-IR"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D223D773-5521-4D43-86FE-76BFE33D797B}" type="slidenum">
              <a:rPr lang="en-GB" smtClean="0">
                <a:latin typeface="Arial" pitchFamily="34" charset="0"/>
              </a:rPr>
              <a:pPr>
                <a:defRPr/>
              </a:pPr>
              <a:t>4</a:t>
            </a:fld>
            <a:endParaRPr lang="en-GB"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609600" indent="-609600">
              <a:spcBef>
                <a:spcPct val="20000"/>
              </a:spcBef>
            </a:pPr>
            <a:r>
              <a:rPr lang="en-GB" sz="1200" dirty="0" smtClean="0"/>
              <a:t>In addition to parasite factors, several host factors determine the outcome of exposure to malaria:</a:t>
            </a:r>
          </a:p>
          <a:p>
            <a:pPr marL="609600" indent="-609600">
              <a:spcBef>
                <a:spcPct val="20000"/>
              </a:spcBef>
            </a:pPr>
            <a:endParaRPr lang="en-GB" sz="1200" dirty="0" smtClean="0"/>
          </a:p>
          <a:p>
            <a:pPr marL="609600" indent="-609600">
              <a:spcBef>
                <a:spcPct val="20000"/>
              </a:spcBef>
              <a:buFontTx/>
              <a:buChar char="•"/>
            </a:pPr>
            <a:r>
              <a:rPr lang="en-GB" sz="1200" dirty="0" smtClean="0"/>
              <a:t>Naturally-acquired immunity. </a:t>
            </a:r>
            <a:r>
              <a:rPr lang="en-GB" sz="1200" b="0" dirty="0" smtClean="0"/>
              <a:t>People who are constantly exposed to malaria gradually acquire immunity, firstly against</a:t>
            </a:r>
            <a:r>
              <a:rPr lang="en-GB" sz="1200" dirty="0" smtClean="0"/>
              <a:t> </a:t>
            </a:r>
            <a:r>
              <a:rPr lang="en-GB" sz="1200" b="0" dirty="0" smtClean="0"/>
              <a:t>clinical disease and later against parasite infection.</a:t>
            </a:r>
            <a:r>
              <a:rPr lang="en-GB" sz="1200" dirty="0" smtClean="0"/>
              <a:t> </a:t>
            </a:r>
            <a:r>
              <a:rPr lang="en-GB" sz="1200" b="0" dirty="0" smtClean="0"/>
              <a:t>Clinical manifestations of malaria are most severe in the non-immune. In </a:t>
            </a:r>
            <a:r>
              <a:rPr lang="en-GB" sz="1200" b="0" dirty="0" err="1" smtClean="0"/>
              <a:t>holoendemic</a:t>
            </a:r>
            <a:r>
              <a:rPr lang="en-GB" sz="1200" b="0" dirty="0" smtClean="0"/>
              <a:t> areas, these are children aged &lt;5 years and pregnant women (especially </a:t>
            </a:r>
            <a:r>
              <a:rPr lang="en-GB" sz="1200" b="0" dirty="0" err="1" smtClean="0"/>
              <a:t>primagravidae</a:t>
            </a:r>
            <a:r>
              <a:rPr lang="en-GB" sz="1200" b="0" dirty="0" smtClean="0"/>
              <a:t>). People of any age from areas that are free from malaria, or have limited malaria transmission, are at risk when they are exposed to malaria.</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Red cell and haemoglobin variants. </a:t>
            </a:r>
            <a:r>
              <a:rPr lang="en-GB" sz="1200" b="0" dirty="0" smtClean="0"/>
              <a:t>Well known examples of inherited factors that protect against malaria are Haemoglobin S carrier state, the </a:t>
            </a:r>
            <a:r>
              <a:rPr lang="en-GB" sz="1200" b="0" dirty="0" err="1" smtClean="0"/>
              <a:t>thalassaemias</a:t>
            </a:r>
            <a:r>
              <a:rPr lang="en-GB" sz="1200" b="0" dirty="0" smtClean="0"/>
              <a:t> and Glucose-6-phosphate </a:t>
            </a:r>
            <a:r>
              <a:rPr lang="en-GB" sz="1200" b="0" dirty="0" err="1" smtClean="0"/>
              <a:t>dehydrogenase</a:t>
            </a:r>
            <a:r>
              <a:rPr lang="en-GB" sz="1200" b="0" dirty="0" smtClean="0"/>
              <a:t> (G6PD) deficiency. Malaria provides the best known example whereby an environmental factor (malaria) has selected human genes because of their survival advantage.</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Foetal  haemoglobin (</a:t>
            </a:r>
            <a:r>
              <a:rPr lang="en-GB" sz="1200" dirty="0" err="1" smtClean="0"/>
              <a:t>HbF</a:t>
            </a:r>
            <a:r>
              <a:rPr lang="en-GB" sz="1200" dirty="0" smtClean="0"/>
              <a:t>):</a:t>
            </a:r>
            <a:r>
              <a:rPr lang="en-GB" sz="1200" b="0" dirty="0" smtClean="0"/>
              <a:t> High levels of </a:t>
            </a:r>
            <a:r>
              <a:rPr lang="en-GB" sz="1200" b="0" dirty="0" err="1" smtClean="0"/>
              <a:t>HbF</a:t>
            </a:r>
            <a:r>
              <a:rPr lang="en-GB" sz="1200" b="0" dirty="0" smtClean="0"/>
              <a:t> occur in neonates, and in some people with inherited haemoglobin variants, protect against severe forms of </a:t>
            </a:r>
            <a:r>
              <a:rPr lang="en-GB" sz="1200" b="0" i="1" dirty="0" smtClean="0"/>
              <a:t>P. </a:t>
            </a:r>
            <a:r>
              <a:rPr lang="en-GB" sz="1200" b="0" i="1" dirty="0" err="1" smtClean="0"/>
              <a:t>falciparum</a:t>
            </a:r>
            <a:r>
              <a:rPr lang="en-GB" sz="1200" b="0" dirty="0" smtClean="0"/>
              <a:t> malaria.</a:t>
            </a:r>
          </a:p>
          <a:p>
            <a:pPr marL="609600" indent="-609600">
              <a:spcBef>
                <a:spcPct val="20000"/>
              </a:spcBef>
              <a:buFontTx/>
              <a:buChar char="•"/>
            </a:pPr>
            <a:endParaRPr lang="en-GB" sz="1200" b="0" dirty="0" smtClean="0"/>
          </a:p>
          <a:p>
            <a:pPr marL="609600" indent="-609600">
              <a:spcBef>
                <a:spcPct val="20000"/>
              </a:spcBef>
              <a:buFontTx/>
              <a:buChar char="•"/>
            </a:pPr>
            <a:r>
              <a:rPr lang="en-GB" sz="1200" dirty="0" smtClean="0"/>
              <a:t>Duffy blood group: </a:t>
            </a:r>
            <a:r>
              <a:rPr lang="en-GB" sz="1200" b="0" i="1" dirty="0" smtClean="0"/>
              <a:t>P. </a:t>
            </a:r>
            <a:r>
              <a:rPr lang="en-GB" sz="1200" b="0" i="1" dirty="0" err="1" smtClean="0"/>
              <a:t>vivax</a:t>
            </a:r>
            <a:r>
              <a:rPr lang="en-GB" sz="1200" b="0" i="1" dirty="0" smtClean="0"/>
              <a:t> </a:t>
            </a:r>
            <a:r>
              <a:rPr lang="en-GB" sz="1200" b="0" dirty="0" smtClean="0"/>
              <a:t>requires the Duffy blood receptor to enter red blood cells. Therefore, people who do not carry the Duffy blood group are resistant to this malaria species. This explains the rarity of </a:t>
            </a:r>
            <a:r>
              <a:rPr lang="en-GB" sz="1200" b="0" i="1" dirty="0" smtClean="0"/>
              <a:t>P. </a:t>
            </a:r>
            <a:r>
              <a:rPr lang="en-GB" sz="1200" b="0" i="1" dirty="0" err="1" smtClean="0"/>
              <a:t>vivax</a:t>
            </a:r>
            <a:r>
              <a:rPr lang="en-GB" sz="1200" b="0" i="1" dirty="0" smtClean="0"/>
              <a:t> </a:t>
            </a:r>
            <a:r>
              <a:rPr lang="en-GB" sz="1200" b="0" dirty="0" smtClean="0"/>
              <a:t>in Africa, as most Africans are Duffy blood group negative. </a:t>
            </a:r>
            <a:endParaRPr lang="en-US" sz="1200" b="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7A185B7-7D90-4435-A0B3-4BF8E73E02B8}" type="slidenum">
              <a:rPr lang="en-GB" smtClean="0"/>
              <a:pPr>
                <a:defRPr/>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E343CF89-1D3D-4543-9A53-4FA7C6755C4D}" type="slidenum">
              <a:rPr lang="en-GB" smtClean="0">
                <a:latin typeface="Arial" pitchFamily="34" charset="0"/>
              </a:rPr>
              <a:pPr>
                <a:defRPr/>
              </a:pPr>
              <a:t>11</a:t>
            </a:fld>
            <a:endParaRPr lang="en-GB"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137CEE79-54D7-4515-AA0B-41D8E7206A1F}" type="slidenum">
              <a:rPr lang="en-GB" smtClean="0">
                <a:latin typeface="Arial" pitchFamily="34" charset="0"/>
              </a:rPr>
              <a:pPr>
                <a:defRPr/>
              </a:pPr>
              <a:t>12</a:t>
            </a:fld>
            <a:endParaRPr lang="en-GB"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4D0AAD59-BB11-43BD-897E-C19E57FD1D8F}" type="slidenum">
              <a:rPr lang="en-GB" smtClean="0">
                <a:latin typeface="Arial" pitchFamily="34" charset="0"/>
              </a:rPr>
              <a:pPr>
                <a:defRPr/>
              </a:pPr>
              <a:t>13</a:t>
            </a:fld>
            <a:endParaRPr lang="en-GB"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884613" y="8685213"/>
            <a:ext cx="2971800" cy="457200"/>
          </a:xfrm>
          <a:prstGeom prst="rect">
            <a:avLst/>
          </a:prstGeom>
        </p:spPr>
        <p:txBody>
          <a:bodyPr/>
          <a:lstStyle/>
          <a:p>
            <a:pPr>
              <a:defRPr/>
            </a:pPr>
            <a:fld id="{D1722B09-B068-495A-A701-65D80D2E2FB4}" type="slidenum">
              <a:rPr lang="en-GB" smtClean="0">
                <a:latin typeface="Arial" pitchFamily="34" charset="0"/>
              </a:rPr>
              <a:pPr>
                <a:defRPr/>
              </a:pPr>
              <a:t>14</a:t>
            </a:fld>
            <a:endParaRPr lang="en-GB"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ru-RU" smtClean="0"/>
          </a:p>
        </p:txBody>
      </p:sp>
      <p:sp>
        <p:nvSpPr>
          <p:cNvPr id="58372" name="Footer Placeholder 3"/>
          <p:cNvSpPr>
            <a:spLocks noGrp="1"/>
          </p:cNvSpPr>
          <p:nvPr>
            <p:ph type="ftr" sz="quarter" idx="4"/>
          </p:nvPr>
        </p:nvSpPr>
        <p:spPr>
          <a:noFill/>
        </p:spPr>
        <p:txBody>
          <a:bodyPr/>
          <a:lstStyle/>
          <a:p>
            <a:r>
              <a:rPr lang="en-US" smtClean="0"/>
              <a:t>9TH INTERCOUNTRY MEETING OF NATIONAL MALARIA PROGRAMME MANAGERS, 22 - 24 SEPTEMBER 2010, MARRAKECH, MOROCCO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GB" smtClean="0"/>
          </a:p>
        </p:txBody>
      </p:sp>
      <p:sp>
        <p:nvSpPr>
          <p:cNvPr id="60420" name="Slide Number Placeholder 3"/>
          <p:cNvSpPr>
            <a:spLocks noGrp="1"/>
          </p:cNvSpPr>
          <p:nvPr>
            <p:ph type="sldNum" sz="quarter" idx="5"/>
          </p:nvPr>
        </p:nvSpPr>
        <p:spPr>
          <a:noFill/>
        </p:spPr>
        <p:txBody>
          <a:bodyPr/>
          <a:lstStyle/>
          <a:p>
            <a:fld id="{26753B9F-9F94-4E66-B33B-6030FA770E10}" type="slidenum">
              <a:rPr lang="fa-IR" smtClean="0"/>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5" name="Picture 7" descr="C:\abitbetter\bamboo.gif"/>
          <p:cNvPicPr>
            <a:picLocks noChangeAspect="1" noChangeArrowheads="1"/>
          </p:cNvPicPr>
          <p:nvPr/>
        </p:nvPicPr>
        <p:blipFill>
          <a:blip r:embed="rId2"/>
          <a:srcRect r="13792"/>
          <a:stretch>
            <a:fillRect/>
          </a:stretch>
        </p:blipFill>
        <p:spPr bwMode="ltGray">
          <a:xfrm>
            <a:off x="6292850" y="-1588"/>
            <a:ext cx="2857500" cy="6869113"/>
          </a:xfrm>
          <a:prstGeom prst="rect">
            <a:avLst/>
          </a:prstGeom>
          <a:noFill/>
        </p:spPr>
      </p:pic>
      <p:sp>
        <p:nvSpPr>
          <p:cNvPr id="2050" name="Rectangle 2"/>
          <p:cNvSpPr>
            <a:spLocks noGrp="1" noChangeArrowheads="1"/>
          </p:cNvSpPr>
          <p:nvPr>
            <p:ph type="ctrTitle"/>
          </p:nvPr>
        </p:nvSpPr>
        <p:spPr>
          <a:xfrm>
            <a:off x="304800" y="1158875"/>
            <a:ext cx="6248400" cy="1431925"/>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304800" y="3429000"/>
            <a:ext cx="6019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a:xfrm>
            <a:off x="257175" y="6248400"/>
            <a:ext cx="1622425" cy="457200"/>
          </a:xfrm>
        </p:spPr>
        <p:txBody>
          <a:bodyPr/>
          <a:lstStyle>
            <a:lvl1pPr>
              <a:defRPr/>
            </a:lvl1pPr>
          </a:lstStyle>
          <a:p>
            <a:fld id="{1D8BD707-D9CF-40AE-B4C6-C98DA3205C09}" type="datetimeFigureOut">
              <a:rPr lang="en-US" smtClean="0"/>
              <a:pPr/>
              <a:t>5/5/2015</a:t>
            </a:fld>
            <a:endParaRPr lang="en-US"/>
          </a:p>
        </p:txBody>
      </p:sp>
      <p:sp>
        <p:nvSpPr>
          <p:cNvPr id="2053" name="Rectangle 5"/>
          <p:cNvSpPr>
            <a:spLocks noGrp="1" noChangeArrowheads="1"/>
          </p:cNvSpPr>
          <p:nvPr>
            <p:ph type="ftr" sz="quarter" idx="3"/>
          </p:nvPr>
        </p:nvSpPr>
        <p:spPr>
          <a:xfrm>
            <a:off x="2108200" y="6248400"/>
            <a:ext cx="2997200" cy="457200"/>
          </a:xfrm>
        </p:spPr>
        <p:txBody>
          <a:bodyPr/>
          <a:lstStyle>
            <a:lvl1pPr>
              <a:defRPr/>
            </a:lvl1pPr>
          </a:lstStyle>
          <a:p>
            <a:endParaRPr lang="en-US"/>
          </a:p>
        </p:txBody>
      </p:sp>
      <p:sp>
        <p:nvSpPr>
          <p:cNvPr id="2054" name="Rectangle 6"/>
          <p:cNvSpPr>
            <a:spLocks noGrp="1" noChangeArrowheads="1"/>
          </p:cNvSpPr>
          <p:nvPr>
            <p:ph type="sldNum" sz="quarter" idx="4"/>
          </p:nvPr>
        </p:nvSpPr>
        <p:spPr>
          <a:xfrm>
            <a:off x="5486400" y="6248400"/>
            <a:ext cx="13716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320675"/>
            <a:ext cx="188595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20675"/>
            <a:ext cx="55054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981200"/>
            <a:ext cx="7543800" cy="4114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228600" y="6248400"/>
            <a:ext cx="1600200" cy="457200"/>
          </a:xfrm>
        </p:spPr>
        <p:txBody>
          <a:bodyPr/>
          <a:lstStyle>
            <a:lvl1pPr>
              <a:defRPr/>
            </a:lvl1pPr>
          </a:lstStyle>
          <a:p>
            <a:fld id="{1D8BD707-D9CF-40AE-B4C6-C98DA3205C09}" type="datetimeFigureOut">
              <a:rPr lang="en-US" smtClean="0"/>
              <a:pPr/>
              <a:t>5/5/2015</a:t>
            </a:fld>
            <a:endParaRPr lang="en-US"/>
          </a:p>
        </p:txBody>
      </p:sp>
      <p:sp>
        <p:nvSpPr>
          <p:cNvPr id="5" name="Footer Placeholder 4"/>
          <p:cNvSpPr>
            <a:spLocks noGrp="1"/>
          </p:cNvSpPr>
          <p:nvPr>
            <p:ph type="ftr" sz="quarter" idx="11"/>
          </p:nvPr>
        </p:nvSpPr>
        <p:spPr>
          <a:xfrm>
            <a:off x="2209800" y="6248400"/>
            <a:ext cx="35052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248400" y="6248400"/>
            <a:ext cx="1524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F53B4-783B-4F0B-B47E-E71C92FA1ED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A023D57-8620-4BD7-9661-298D33BCCC24}" type="datetime1">
              <a:rPr lang="en-US"/>
              <a:pPr>
                <a:defRPr/>
              </a:pPr>
              <a:t>5/5/2015</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42447CB-F923-4DAD-9499-C130FE486B7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5/5/2015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abitbetter\bamboo.gif"/>
          <p:cNvPicPr>
            <a:picLocks noChangeAspect="1" noChangeArrowheads="1"/>
          </p:cNvPicPr>
          <p:nvPr/>
        </p:nvPicPr>
        <p:blipFill>
          <a:blip r:embed="rId16"/>
          <a:srcRect r="45976"/>
          <a:stretch>
            <a:fillRect/>
          </a:stretch>
        </p:blipFill>
        <p:spPr bwMode="ltGray">
          <a:xfrm>
            <a:off x="7353300" y="0"/>
            <a:ext cx="1790700" cy="6858000"/>
          </a:xfrm>
          <a:prstGeom prst="rect">
            <a:avLst/>
          </a:prstGeom>
          <a:noFill/>
        </p:spPr>
      </p:pic>
      <p:sp>
        <p:nvSpPr>
          <p:cNvPr id="1032" name="Rectangle 8"/>
          <p:cNvSpPr>
            <a:spLocks noGrp="1" noChangeArrowheads="1"/>
          </p:cNvSpPr>
          <p:nvPr>
            <p:ph type="title"/>
          </p:nvPr>
        </p:nvSpPr>
        <p:spPr bwMode="auto">
          <a:xfrm>
            <a:off x="228600" y="320675"/>
            <a:ext cx="7467600"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33" name="Rectangle 9"/>
          <p:cNvSpPr>
            <a:spLocks noGrp="1" noChangeArrowheads="1"/>
          </p:cNvSpPr>
          <p:nvPr>
            <p:ph type="body" idx="1"/>
          </p:nvPr>
        </p:nvSpPr>
        <p:spPr bwMode="auto">
          <a:xfrm>
            <a:off x="2286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2286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D8BD707-D9CF-40AE-B4C6-C98DA3205C09}" type="datetimeFigureOut">
              <a:rPr lang="en-US" smtClean="0"/>
              <a:pPr/>
              <a:t>5/5/2015</a:t>
            </a:fld>
            <a:endParaRPr lang="en-US"/>
          </a:p>
        </p:txBody>
      </p:sp>
      <p:sp>
        <p:nvSpPr>
          <p:cNvPr id="1035" name="Rectangle 11"/>
          <p:cNvSpPr>
            <a:spLocks noGrp="1" noChangeArrowheads="1"/>
          </p:cNvSpPr>
          <p:nvPr>
            <p:ph type="ftr" sz="quarter" idx="3"/>
          </p:nvPr>
        </p:nvSpPr>
        <p:spPr bwMode="auto">
          <a:xfrm>
            <a:off x="2209800" y="6248400"/>
            <a:ext cx="3505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6" name="Rectangle 12"/>
          <p:cNvSpPr>
            <a:spLocks noGrp="1" noChangeArrowheads="1"/>
          </p:cNvSpPr>
          <p:nvPr>
            <p:ph type="sldNum" sz="quarter" idx="4"/>
          </p:nvPr>
        </p:nvSpPr>
        <p:spPr bwMode="auto">
          <a:xfrm>
            <a:off x="62484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Black" pitchFamily="34" charset="0"/>
        </a:defRPr>
      </a:lvl2pPr>
      <a:lvl3pPr algn="ctr" rtl="0" eaLnBrk="1" fontAlgn="base" hangingPunct="1">
        <a:spcBef>
          <a:spcPct val="0"/>
        </a:spcBef>
        <a:spcAft>
          <a:spcPct val="0"/>
        </a:spcAft>
        <a:defRPr sz="4400">
          <a:solidFill>
            <a:schemeClr val="tx2"/>
          </a:solidFill>
          <a:latin typeface="Arial Black" pitchFamily="34" charset="0"/>
        </a:defRPr>
      </a:lvl3pPr>
      <a:lvl4pPr algn="ctr" rtl="0" eaLnBrk="1" fontAlgn="base" hangingPunct="1">
        <a:spcBef>
          <a:spcPct val="0"/>
        </a:spcBef>
        <a:spcAft>
          <a:spcPct val="0"/>
        </a:spcAft>
        <a:defRPr sz="4400">
          <a:solidFill>
            <a:schemeClr val="tx2"/>
          </a:solidFill>
          <a:latin typeface="Arial Black" pitchFamily="34" charset="0"/>
        </a:defRPr>
      </a:lvl4pPr>
      <a:lvl5pPr algn="ctr" rtl="0" eaLnBrk="1" fontAlgn="base" hangingPunct="1">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65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3.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3.xml"/><Relationship Id="rId7"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1.xml"/><Relationship Id="rId7"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2.xml"/><Relationship Id="rId4" Type="http://schemas.openxmlformats.org/officeDocument/2006/relationships/slide" Target="slide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pbs.org/wnet/wideangle/shows/global/images/photo10.jpg&amp;imgrefurl=http://www.pbs.org/wnet/wideangle/shows/global/photo10.html&amp;h=321&amp;w=318&amp;sz=23&amp;tbnid=N3eHqJSYRc0J:&amp;tbnh=113&amp;tbnw=112&amp;start=1&amp;prev=/images?q=unclean+water+&amp;hl=en&amp;lr=&amp;ie=UTF-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Malaria 2010.1389\Treatment\Bita\Picture5.jpg"/>
          <p:cNvPicPr>
            <a:picLocks noChangeAspect="1" noChangeArrowheads="1"/>
          </p:cNvPicPr>
          <p:nvPr/>
        </p:nvPicPr>
        <p:blipFill>
          <a:blip r:embed="rId2"/>
          <a:srcRect/>
          <a:stretch>
            <a:fillRect/>
          </a:stretch>
        </p:blipFill>
        <p:spPr bwMode="auto">
          <a:xfrm>
            <a:off x="381000" y="1447800"/>
            <a:ext cx="2590800" cy="3500644"/>
          </a:xfrm>
          <a:prstGeom prst="rect">
            <a:avLst/>
          </a:prstGeom>
          <a:noFill/>
          <a:ln w="9525">
            <a:noFill/>
            <a:miter lim="800000"/>
            <a:headEnd/>
            <a:tailEnd/>
          </a:ln>
        </p:spPr>
      </p:pic>
      <p:sp>
        <p:nvSpPr>
          <p:cNvPr id="5" name="Rectangle 4"/>
          <p:cNvSpPr/>
          <p:nvPr/>
        </p:nvSpPr>
        <p:spPr>
          <a:xfrm>
            <a:off x="0" y="5257562"/>
            <a:ext cx="7162800" cy="1600438"/>
          </a:xfrm>
          <a:prstGeom prst="rect">
            <a:avLst/>
          </a:prstGeom>
          <a:solidFill>
            <a:schemeClr val="accent1">
              <a:lumMod val="20000"/>
              <a:lumOff val="80000"/>
            </a:schemeClr>
          </a:solidFill>
        </p:spPr>
        <p:txBody>
          <a:bodyPr wrap="square">
            <a:spAutoFit/>
          </a:bodyPr>
          <a:lstStyle/>
          <a:p>
            <a:pPr algn="ctr">
              <a:defRPr/>
            </a:pPr>
            <a:r>
              <a:rPr lang="en-US" sz="1400" b="1" dirty="0" err="1" smtClean="0">
                <a:solidFill>
                  <a:schemeClr val="accent1">
                    <a:lumMod val="50000"/>
                  </a:schemeClr>
                </a:solidFill>
                <a:latin typeface="Arial" charset="0"/>
              </a:rPr>
              <a:t>Bita</a:t>
            </a:r>
            <a:r>
              <a:rPr lang="en-US" sz="1400" b="1" dirty="0" smtClean="0">
                <a:solidFill>
                  <a:schemeClr val="accent1">
                    <a:lumMod val="50000"/>
                  </a:schemeClr>
                </a:solidFill>
                <a:latin typeface="Arial" charset="0"/>
              </a:rPr>
              <a:t> </a:t>
            </a:r>
            <a:r>
              <a:rPr lang="en-US" sz="1400" b="1" dirty="0" err="1" smtClean="0">
                <a:solidFill>
                  <a:schemeClr val="accent1">
                    <a:lumMod val="50000"/>
                  </a:schemeClr>
                </a:solidFill>
                <a:latin typeface="Arial" charset="0"/>
              </a:rPr>
              <a:t>Paktinat</a:t>
            </a:r>
            <a:r>
              <a:rPr lang="en-US" sz="1400" b="1" dirty="0" smtClean="0">
                <a:solidFill>
                  <a:schemeClr val="accent1">
                    <a:lumMod val="50000"/>
                  </a:schemeClr>
                </a:solidFill>
                <a:latin typeface="Arial" charset="0"/>
              </a:rPr>
              <a:t>, MD, DMPPM</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National Malaria Control Program Officer</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Mobile: 00989123782419</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Email: bitapaktinat@yahoo.com</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paktinat@health.gov.ir</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Center of Disease Management</a:t>
            </a:r>
            <a:br>
              <a:rPr lang="en-US" sz="1400" b="1" dirty="0" smtClean="0">
                <a:solidFill>
                  <a:schemeClr val="accent1">
                    <a:lumMod val="50000"/>
                  </a:schemeClr>
                </a:solidFill>
                <a:latin typeface="Arial" charset="0"/>
              </a:rPr>
            </a:br>
            <a:r>
              <a:rPr lang="en-US" sz="1400" b="1" dirty="0" smtClean="0">
                <a:solidFill>
                  <a:schemeClr val="accent1">
                    <a:lumMod val="50000"/>
                  </a:schemeClr>
                </a:solidFill>
                <a:latin typeface="Arial" charset="0"/>
              </a:rPr>
              <a:t>Ministry of Health and Medical Education</a:t>
            </a:r>
            <a:endParaRPr lang="en-US" sz="1400" b="1" dirty="0">
              <a:solidFill>
                <a:schemeClr val="accent1">
                  <a:lumMod val="50000"/>
                </a:schemeClr>
              </a:solidFill>
              <a:latin typeface="Arial" charset="0"/>
            </a:endParaRPr>
          </a:p>
        </p:txBody>
      </p:sp>
      <p:sp>
        <p:nvSpPr>
          <p:cNvPr id="6" name="Rectangle 5"/>
          <p:cNvSpPr/>
          <p:nvPr/>
        </p:nvSpPr>
        <p:spPr>
          <a:xfrm>
            <a:off x="2667000" y="228600"/>
            <a:ext cx="5523132" cy="1200329"/>
          </a:xfrm>
          <a:prstGeom prst="rect">
            <a:avLst/>
          </a:prstGeom>
        </p:spPr>
        <p:txBody>
          <a:bodyPr wrap="square">
            <a:spAutoFit/>
          </a:bodyPr>
          <a:lstStyle/>
          <a:p>
            <a:pPr algn="ctr" defTabSz="1042988">
              <a:spcBef>
                <a:spcPct val="50000"/>
              </a:spcBef>
            </a:pPr>
            <a:r>
              <a:rPr lang="en-US" sz="7200" dirty="0" smtClean="0">
                <a:solidFill>
                  <a:schemeClr val="bg2">
                    <a:lumMod val="10000"/>
                  </a:schemeClr>
                </a:solidFill>
                <a:cs typeface="B Titr" pitchFamily="2" charset="-78"/>
              </a:rPr>
              <a:t>Malaria</a:t>
            </a:r>
            <a:endParaRPr lang="fr-FR" sz="7200" i="1" dirty="0" smtClean="0">
              <a:solidFill>
                <a:schemeClr val="bg2">
                  <a:lumMod val="10000"/>
                </a:schemeClr>
              </a:solidFill>
              <a:latin typeface="Arial Narrow" pitchFamily="34" charset="0"/>
            </a:endParaRPr>
          </a:p>
        </p:txBody>
      </p:sp>
      <p:grpSp>
        <p:nvGrpSpPr>
          <p:cNvPr id="394" name="Group 393"/>
          <p:cNvGrpSpPr/>
          <p:nvPr/>
        </p:nvGrpSpPr>
        <p:grpSpPr>
          <a:xfrm>
            <a:off x="4800600" y="2550704"/>
            <a:ext cx="4343400" cy="4307296"/>
            <a:chOff x="4800600" y="1905000"/>
            <a:chExt cx="4343400" cy="4307296"/>
          </a:xfrm>
        </p:grpSpPr>
        <p:grpSp>
          <p:nvGrpSpPr>
            <p:cNvPr id="393" name="Group 392"/>
            <p:cNvGrpSpPr/>
            <p:nvPr/>
          </p:nvGrpSpPr>
          <p:grpSpPr>
            <a:xfrm>
              <a:off x="4800600" y="1905000"/>
              <a:ext cx="4343400" cy="4307296"/>
              <a:chOff x="5334000" y="2550704"/>
              <a:chExt cx="3810000" cy="4002496"/>
            </a:xfrm>
          </p:grpSpPr>
          <p:pic>
            <p:nvPicPr>
              <p:cNvPr id="8" name="Picture 396" descr="illustreROUGEfull"/>
              <p:cNvPicPr>
                <a:picLocks noChangeAspect="1" noChangeArrowheads="1"/>
              </p:cNvPicPr>
              <p:nvPr/>
            </p:nvPicPr>
            <p:blipFill>
              <a:blip r:embed="rId3"/>
              <a:srcRect/>
              <a:stretch>
                <a:fillRect/>
              </a:stretch>
            </p:blipFill>
            <p:spPr bwMode="auto">
              <a:xfrm>
                <a:off x="5597653" y="2550704"/>
                <a:ext cx="3546347" cy="4002496"/>
              </a:xfrm>
              <a:prstGeom prst="rect">
                <a:avLst/>
              </a:prstGeom>
              <a:noFill/>
              <a:ln w="9525">
                <a:noFill/>
                <a:miter lim="800000"/>
                <a:headEnd/>
                <a:tailEnd/>
              </a:ln>
            </p:spPr>
          </p:pic>
          <p:grpSp>
            <p:nvGrpSpPr>
              <p:cNvPr id="9" name="Group 4"/>
              <p:cNvGrpSpPr>
                <a:grpSpLocks/>
              </p:cNvGrpSpPr>
              <p:nvPr/>
            </p:nvGrpSpPr>
            <p:grpSpPr bwMode="auto">
              <a:xfrm>
                <a:off x="5334000" y="3082597"/>
                <a:ext cx="868828" cy="700326"/>
                <a:chOff x="1121" y="1498"/>
                <a:chExt cx="2501" cy="1759"/>
              </a:xfrm>
            </p:grpSpPr>
            <p:sp>
              <p:nvSpPr>
                <p:cNvPr id="391" name="Oval 5"/>
                <p:cNvSpPr>
                  <a:spLocks noChangeArrowheads="1"/>
                </p:cNvSpPr>
                <p:nvPr/>
              </p:nvSpPr>
              <p:spPr bwMode="auto">
                <a:xfrm>
                  <a:off x="1288" y="1498"/>
                  <a:ext cx="1759" cy="1759"/>
                </a:xfrm>
                <a:prstGeom prst="ellipse">
                  <a:avLst/>
                </a:prstGeom>
                <a:solidFill>
                  <a:srgbClr val="CC3300"/>
                </a:solidFill>
                <a:ln w="9525">
                  <a:noFill/>
                  <a:round/>
                  <a:headEnd/>
                  <a:tailEnd/>
                </a:ln>
              </p:spPr>
              <p:txBody>
                <a:bodyPr wrap="none" anchor="ctr"/>
                <a:lstStyle/>
                <a:p>
                  <a:endParaRPr lang="es-ES"/>
                </a:p>
              </p:txBody>
            </p:sp>
            <p:pic>
              <p:nvPicPr>
                <p:cNvPr id="392" name="Picture 6" descr="malaria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21" y="1642"/>
                  <a:ext cx="2501" cy="1474"/>
                </a:xfrm>
                <a:prstGeom prst="rect">
                  <a:avLst/>
                </a:prstGeom>
                <a:noFill/>
                <a:ln w="9525">
                  <a:noFill/>
                  <a:miter lim="800000"/>
                  <a:headEnd/>
                  <a:tailEnd/>
                </a:ln>
              </p:spPr>
            </p:pic>
          </p:grpSp>
        </p:grpSp>
        <p:grpSp>
          <p:nvGrpSpPr>
            <p:cNvPr id="10" name="Group 399"/>
            <p:cNvGrpSpPr>
              <a:grpSpLocks/>
            </p:cNvGrpSpPr>
            <p:nvPr/>
          </p:nvGrpSpPr>
          <p:grpSpPr bwMode="auto">
            <a:xfrm>
              <a:off x="6193264" y="4035569"/>
              <a:ext cx="2734877" cy="1796602"/>
              <a:chOff x="453" y="1267"/>
              <a:chExt cx="5535" cy="2827"/>
            </a:xfrm>
          </p:grpSpPr>
          <p:sp>
            <p:nvSpPr>
              <p:cNvPr id="11" name="Freeform 400"/>
              <p:cNvSpPr>
                <a:spLocks/>
              </p:cNvSpPr>
              <p:nvPr/>
            </p:nvSpPr>
            <p:spPr bwMode="auto">
              <a:xfrm>
                <a:off x="976" y="1729"/>
                <a:ext cx="24" cy="38"/>
              </a:xfrm>
              <a:custGeom>
                <a:avLst/>
                <a:gdLst>
                  <a:gd name="T0" fmla="*/ 0 w 40"/>
                  <a:gd name="T1" fmla="*/ 2 h 72"/>
                  <a:gd name="T2" fmla="*/ 1 w 40"/>
                  <a:gd name="T3" fmla="*/ 20 h 72"/>
                  <a:gd name="T4" fmla="*/ 14 w 40"/>
                  <a:gd name="T5" fmla="*/ 20 h 72"/>
                  <a:gd name="T6" fmla="*/ 11 w 40"/>
                  <a:gd name="T7" fmla="*/ 0 h 72"/>
                  <a:gd name="T8" fmla="*/ 0 w 40"/>
                  <a:gd name="T9" fmla="*/ 2 h 72"/>
                  <a:gd name="T10" fmla="*/ 0 60000 65536"/>
                  <a:gd name="T11" fmla="*/ 0 60000 65536"/>
                  <a:gd name="T12" fmla="*/ 0 60000 65536"/>
                  <a:gd name="T13" fmla="*/ 0 60000 65536"/>
                  <a:gd name="T14" fmla="*/ 0 60000 65536"/>
                  <a:gd name="T15" fmla="*/ 0 w 40"/>
                  <a:gd name="T16" fmla="*/ 0 h 72"/>
                  <a:gd name="T17" fmla="*/ 40 w 40"/>
                  <a:gd name="T18" fmla="*/ 72 h 72"/>
                </a:gdLst>
                <a:ahLst/>
                <a:cxnLst>
                  <a:cxn ang="T10">
                    <a:pos x="T0" y="T1"/>
                  </a:cxn>
                  <a:cxn ang="T11">
                    <a:pos x="T2" y="T3"/>
                  </a:cxn>
                  <a:cxn ang="T12">
                    <a:pos x="T4" y="T5"/>
                  </a:cxn>
                  <a:cxn ang="T13">
                    <a:pos x="T6" y="T7"/>
                  </a:cxn>
                  <a:cxn ang="T14">
                    <a:pos x="T8" y="T9"/>
                  </a:cxn>
                </a:cxnLst>
                <a:rect l="T15" t="T16" r="T17" b="T18"/>
                <a:pathLst>
                  <a:path w="40" h="72">
                    <a:moveTo>
                      <a:pt x="0" y="8"/>
                    </a:moveTo>
                    <a:lnTo>
                      <a:pt x="4" y="72"/>
                    </a:lnTo>
                    <a:lnTo>
                      <a:pt x="40" y="72"/>
                    </a:lnTo>
                    <a:lnTo>
                      <a:pt x="32" y="0"/>
                    </a:lnTo>
                    <a:lnTo>
                      <a:pt x="0" y="8"/>
                    </a:lnTo>
                    <a:close/>
                  </a:path>
                </a:pathLst>
              </a:custGeom>
              <a:solidFill>
                <a:schemeClr val="bg1"/>
              </a:solidFill>
              <a:ln w="0">
                <a:solidFill>
                  <a:srgbClr val="000000"/>
                </a:solidFill>
                <a:prstDash val="solid"/>
                <a:round/>
                <a:headEnd/>
                <a:tailEnd/>
              </a:ln>
            </p:spPr>
            <p:txBody>
              <a:bodyPr/>
              <a:lstStyle/>
              <a:p>
                <a:endParaRPr lang="en-US"/>
              </a:p>
            </p:txBody>
          </p:sp>
          <p:sp>
            <p:nvSpPr>
              <p:cNvPr id="12" name="Freeform 401"/>
              <p:cNvSpPr>
                <a:spLocks/>
              </p:cNvSpPr>
              <p:nvPr/>
            </p:nvSpPr>
            <p:spPr bwMode="auto">
              <a:xfrm>
                <a:off x="976" y="1787"/>
                <a:ext cx="15" cy="24"/>
              </a:xfrm>
              <a:custGeom>
                <a:avLst/>
                <a:gdLst>
                  <a:gd name="T0" fmla="*/ 5 w 24"/>
                  <a:gd name="T1" fmla="*/ 0 h 45"/>
                  <a:gd name="T2" fmla="*/ 0 w 24"/>
                  <a:gd name="T3" fmla="*/ 10 h 45"/>
                  <a:gd name="T4" fmla="*/ 9 w 24"/>
                  <a:gd name="T5" fmla="*/ 13 h 45"/>
                  <a:gd name="T6" fmla="*/ 5 w 24"/>
                  <a:gd name="T7" fmla="*/ 0 h 45"/>
                  <a:gd name="T8" fmla="*/ 0 60000 65536"/>
                  <a:gd name="T9" fmla="*/ 0 60000 65536"/>
                  <a:gd name="T10" fmla="*/ 0 60000 65536"/>
                  <a:gd name="T11" fmla="*/ 0 60000 65536"/>
                  <a:gd name="T12" fmla="*/ 0 w 24"/>
                  <a:gd name="T13" fmla="*/ 0 h 45"/>
                  <a:gd name="T14" fmla="*/ 24 w 24"/>
                  <a:gd name="T15" fmla="*/ 45 h 45"/>
                </a:gdLst>
                <a:ahLst/>
                <a:cxnLst>
                  <a:cxn ang="T8">
                    <a:pos x="T0" y="T1"/>
                  </a:cxn>
                  <a:cxn ang="T9">
                    <a:pos x="T2" y="T3"/>
                  </a:cxn>
                  <a:cxn ang="T10">
                    <a:pos x="T4" y="T5"/>
                  </a:cxn>
                  <a:cxn ang="T11">
                    <a:pos x="T6" y="T7"/>
                  </a:cxn>
                </a:cxnLst>
                <a:rect l="T12" t="T13" r="T14" b="T15"/>
                <a:pathLst>
                  <a:path w="24" h="45">
                    <a:moveTo>
                      <a:pt x="12" y="0"/>
                    </a:moveTo>
                    <a:lnTo>
                      <a:pt x="0" y="34"/>
                    </a:lnTo>
                    <a:lnTo>
                      <a:pt x="24" y="45"/>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13" name="Freeform 402"/>
              <p:cNvSpPr>
                <a:spLocks/>
              </p:cNvSpPr>
              <p:nvPr/>
            </p:nvSpPr>
            <p:spPr bwMode="auto">
              <a:xfrm>
                <a:off x="974" y="1822"/>
                <a:ext cx="17" cy="24"/>
              </a:xfrm>
              <a:custGeom>
                <a:avLst/>
                <a:gdLst>
                  <a:gd name="T0" fmla="*/ 0 w 27"/>
                  <a:gd name="T1" fmla="*/ 0 h 45"/>
                  <a:gd name="T2" fmla="*/ 11 w 27"/>
                  <a:gd name="T3" fmla="*/ 2 h 45"/>
                  <a:gd name="T4" fmla="*/ 6 w 27"/>
                  <a:gd name="T5" fmla="*/ 13 h 45"/>
                  <a:gd name="T6" fmla="*/ 0 w 27"/>
                  <a:gd name="T7" fmla="*/ 0 h 45"/>
                  <a:gd name="T8" fmla="*/ 0 60000 65536"/>
                  <a:gd name="T9" fmla="*/ 0 60000 65536"/>
                  <a:gd name="T10" fmla="*/ 0 60000 65536"/>
                  <a:gd name="T11" fmla="*/ 0 60000 65536"/>
                  <a:gd name="T12" fmla="*/ 0 w 27"/>
                  <a:gd name="T13" fmla="*/ 0 h 45"/>
                  <a:gd name="T14" fmla="*/ 27 w 27"/>
                  <a:gd name="T15" fmla="*/ 45 h 45"/>
                </a:gdLst>
                <a:ahLst/>
                <a:cxnLst>
                  <a:cxn ang="T8">
                    <a:pos x="T0" y="T1"/>
                  </a:cxn>
                  <a:cxn ang="T9">
                    <a:pos x="T2" y="T3"/>
                  </a:cxn>
                  <a:cxn ang="T10">
                    <a:pos x="T4" y="T5"/>
                  </a:cxn>
                  <a:cxn ang="T11">
                    <a:pos x="T6" y="T7"/>
                  </a:cxn>
                </a:cxnLst>
                <a:rect l="T12" t="T13" r="T14" b="T15"/>
                <a:pathLst>
                  <a:path w="27" h="45">
                    <a:moveTo>
                      <a:pt x="0" y="0"/>
                    </a:moveTo>
                    <a:lnTo>
                      <a:pt x="27" y="7"/>
                    </a:lnTo>
                    <a:lnTo>
                      <a:pt x="15" y="45"/>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4" name="Freeform 403"/>
              <p:cNvSpPr>
                <a:spLocks/>
              </p:cNvSpPr>
              <p:nvPr/>
            </p:nvSpPr>
            <p:spPr bwMode="auto">
              <a:xfrm>
                <a:off x="531" y="1610"/>
                <a:ext cx="26" cy="15"/>
              </a:xfrm>
              <a:custGeom>
                <a:avLst/>
                <a:gdLst>
                  <a:gd name="T0" fmla="*/ 14 w 44"/>
                  <a:gd name="T1" fmla="*/ 0 h 30"/>
                  <a:gd name="T2" fmla="*/ 15 w 44"/>
                  <a:gd name="T3" fmla="*/ 8 h 30"/>
                  <a:gd name="T4" fmla="*/ 1 w 44"/>
                  <a:gd name="T5" fmla="*/ 8 h 30"/>
                  <a:gd name="T6" fmla="*/ 0 w 44"/>
                  <a:gd name="T7" fmla="*/ 4 h 30"/>
                  <a:gd name="T8" fmla="*/ 14 w 44"/>
                  <a:gd name="T9" fmla="*/ 0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39" y="0"/>
                    </a:moveTo>
                    <a:lnTo>
                      <a:pt x="44" y="30"/>
                    </a:lnTo>
                    <a:lnTo>
                      <a:pt x="4" y="30"/>
                    </a:lnTo>
                    <a:lnTo>
                      <a:pt x="0" y="14"/>
                    </a:lnTo>
                    <a:lnTo>
                      <a:pt x="39" y="0"/>
                    </a:lnTo>
                    <a:close/>
                  </a:path>
                </a:pathLst>
              </a:custGeom>
              <a:solidFill>
                <a:schemeClr val="bg1"/>
              </a:solidFill>
              <a:ln w="0">
                <a:solidFill>
                  <a:srgbClr val="000000"/>
                </a:solidFill>
                <a:prstDash val="solid"/>
                <a:round/>
                <a:headEnd/>
                <a:tailEnd/>
              </a:ln>
            </p:spPr>
            <p:txBody>
              <a:bodyPr/>
              <a:lstStyle/>
              <a:p>
                <a:endParaRPr lang="en-US"/>
              </a:p>
            </p:txBody>
          </p:sp>
          <p:sp>
            <p:nvSpPr>
              <p:cNvPr id="15" name="Freeform 404"/>
              <p:cNvSpPr>
                <a:spLocks/>
              </p:cNvSpPr>
              <p:nvPr/>
            </p:nvSpPr>
            <p:spPr bwMode="auto">
              <a:xfrm>
                <a:off x="453" y="1629"/>
                <a:ext cx="56" cy="22"/>
              </a:xfrm>
              <a:custGeom>
                <a:avLst/>
                <a:gdLst>
                  <a:gd name="T0" fmla="*/ 0 w 94"/>
                  <a:gd name="T1" fmla="*/ 6 h 44"/>
                  <a:gd name="T2" fmla="*/ 11 w 94"/>
                  <a:gd name="T3" fmla="*/ 5 h 44"/>
                  <a:gd name="T4" fmla="*/ 27 w 94"/>
                  <a:gd name="T5" fmla="*/ 0 h 44"/>
                  <a:gd name="T6" fmla="*/ 33 w 94"/>
                  <a:gd name="T7" fmla="*/ 6 h 44"/>
                  <a:gd name="T8" fmla="*/ 9 w 94"/>
                  <a:gd name="T9" fmla="*/ 11 h 44"/>
                  <a:gd name="T10" fmla="*/ 0 w 94"/>
                  <a:gd name="T11" fmla="*/ 6 h 44"/>
                  <a:gd name="T12" fmla="*/ 0 60000 65536"/>
                  <a:gd name="T13" fmla="*/ 0 60000 65536"/>
                  <a:gd name="T14" fmla="*/ 0 60000 65536"/>
                  <a:gd name="T15" fmla="*/ 0 60000 65536"/>
                  <a:gd name="T16" fmla="*/ 0 60000 65536"/>
                  <a:gd name="T17" fmla="*/ 0 60000 65536"/>
                  <a:gd name="T18" fmla="*/ 0 w 94"/>
                  <a:gd name="T19" fmla="*/ 0 h 44"/>
                  <a:gd name="T20" fmla="*/ 94 w 9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4" h="44">
                    <a:moveTo>
                      <a:pt x="0" y="26"/>
                    </a:moveTo>
                    <a:lnTo>
                      <a:pt x="32" y="17"/>
                    </a:lnTo>
                    <a:lnTo>
                      <a:pt x="77" y="0"/>
                    </a:lnTo>
                    <a:lnTo>
                      <a:pt x="94" y="23"/>
                    </a:lnTo>
                    <a:lnTo>
                      <a:pt x="25" y="44"/>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16" name="Freeform 405"/>
              <p:cNvSpPr>
                <a:spLocks/>
              </p:cNvSpPr>
              <p:nvPr/>
            </p:nvSpPr>
            <p:spPr bwMode="auto">
              <a:xfrm>
                <a:off x="1833" y="3176"/>
                <a:ext cx="209" cy="227"/>
              </a:xfrm>
              <a:custGeom>
                <a:avLst/>
                <a:gdLst>
                  <a:gd name="T0" fmla="*/ 41 w 355"/>
                  <a:gd name="T1" fmla="*/ 1 h 438"/>
                  <a:gd name="T2" fmla="*/ 30 w 355"/>
                  <a:gd name="T3" fmla="*/ 0 h 438"/>
                  <a:gd name="T4" fmla="*/ 22 w 355"/>
                  <a:gd name="T5" fmla="*/ 9 h 438"/>
                  <a:gd name="T6" fmla="*/ 11 w 355"/>
                  <a:gd name="T7" fmla="*/ 12 h 438"/>
                  <a:gd name="T8" fmla="*/ 5 w 355"/>
                  <a:gd name="T9" fmla="*/ 9 h 438"/>
                  <a:gd name="T10" fmla="*/ 0 w 355"/>
                  <a:gd name="T11" fmla="*/ 10 h 438"/>
                  <a:gd name="T12" fmla="*/ 9 w 355"/>
                  <a:gd name="T13" fmla="*/ 22 h 438"/>
                  <a:gd name="T14" fmla="*/ 3 w 355"/>
                  <a:gd name="T15" fmla="*/ 36 h 438"/>
                  <a:gd name="T16" fmla="*/ 6 w 355"/>
                  <a:gd name="T17" fmla="*/ 39 h 438"/>
                  <a:gd name="T18" fmla="*/ 5 w 355"/>
                  <a:gd name="T19" fmla="*/ 51 h 438"/>
                  <a:gd name="T20" fmla="*/ 8 w 355"/>
                  <a:gd name="T21" fmla="*/ 52 h 438"/>
                  <a:gd name="T22" fmla="*/ 9 w 355"/>
                  <a:gd name="T23" fmla="*/ 54 h 438"/>
                  <a:gd name="T24" fmla="*/ 11 w 355"/>
                  <a:gd name="T25" fmla="*/ 55 h 438"/>
                  <a:gd name="T26" fmla="*/ 12 w 355"/>
                  <a:gd name="T27" fmla="*/ 56 h 438"/>
                  <a:gd name="T28" fmla="*/ 14 w 355"/>
                  <a:gd name="T29" fmla="*/ 56 h 438"/>
                  <a:gd name="T30" fmla="*/ 15 w 355"/>
                  <a:gd name="T31" fmla="*/ 58 h 438"/>
                  <a:gd name="T32" fmla="*/ 14 w 355"/>
                  <a:gd name="T33" fmla="*/ 60 h 438"/>
                  <a:gd name="T34" fmla="*/ 14 w 355"/>
                  <a:gd name="T35" fmla="*/ 61 h 438"/>
                  <a:gd name="T36" fmla="*/ 12 w 355"/>
                  <a:gd name="T37" fmla="*/ 62 h 438"/>
                  <a:gd name="T38" fmla="*/ 11 w 355"/>
                  <a:gd name="T39" fmla="*/ 62 h 438"/>
                  <a:gd name="T40" fmla="*/ 10 w 355"/>
                  <a:gd name="T41" fmla="*/ 61 h 438"/>
                  <a:gd name="T42" fmla="*/ 8 w 355"/>
                  <a:gd name="T43" fmla="*/ 68 h 438"/>
                  <a:gd name="T44" fmla="*/ 16 w 355"/>
                  <a:gd name="T45" fmla="*/ 86 h 438"/>
                  <a:gd name="T46" fmla="*/ 28 w 355"/>
                  <a:gd name="T47" fmla="*/ 114 h 438"/>
                  <a:gd name="T48" fmla="*/ 34 w 355"/>
                  <a:gd name="T49" fmla="*/ 118 h 438"/>
                  <a:gd name="T50" fmla="*/ 38 w 355"/>
                  <a:gd name="T51" fmla="*/ 103 h 438"/>
                  <a:gd name="T52" fmla="*/ 46 w 355"/>
                  <a:gd name="T53" fmla="*/ 107 h 438"/>
                  <a:gd name="T54" fmla="*/ 54 w 355"/>
                  <a:gd name="T55" fmla="*/ 107 h 438"/>
                  <a:gd name="T56" fmla="*/ 59 w 355"/>
                  <a:gd name="T57" fmla="*/ 110 h 438"/>
                  <a:gd name="T58" fmla="*/ 75 w 355"/>
                  <a:gd name="T59" fmla="*/ 107 h 438"/>
                  <a:gd name="T60" fmla="*/ 86 w 355"/>
                  <a:gd name="T61" fmla="*/ 87 h 438"/>
                  <a:gd name="T62" fmla="*/ 114 w 355"/>
                  <a:gd name="T63" fmla="*/ 84 h 438"/>
                  <a:gd name="T64" fmla="*/ 121 w 355"/>
                  <a:gd name="T65" fmla="*/ 86 h 438"/>
                  <a:gd name="T66" fmla="*/ 123 w 355"/>
                  <a:gd name="T67" fmla="*/ 70 h 438"/>
                  <a:gd name="T68" fmla="*/ 111 w 355"/>
                  <a:gd name="T69" fmla="*/ 57 h 438"/>
                  <a:gd name="T70" fmla="*/ 97 w 355"/>
                  <a:gd name="T71" fmla="*/ 53 h 438"/>
                  <a:gd name="T72" fmla="*/ 85 w 355"/>
                  <a:gd name="T73" fmla="*/ 33 h 438"/>
                  <a:gd name="T74" fmla="*/ 64 w 355"/>
                  <a:gd name="T75" fmla="*/ 24 h 438"/>
                  <a:gd name="T76" fmla="*/ 53 w 355"/>
                  <a:gd name="T77" fmla="*/ 24 h 438"/>
                  <a:gd name="T78" fmla="*/ 41 w 355"/>
                  <a:gd name="T79" fmla="*/ 16 h 438"/>
                  <a:gd name="T80" fmla="*/ 41 w 355"/>
                  <a:gd name="T81" fmla="*/ 1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5"/>
                  <a:gd name="T124" fmla="*/ 0 h 438"/>
                  <a:gd name="T125" fmla="*/ 355 w 355"/>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5" h="438">
                    <a:moveTo>
                      <a:pt x="117" y="2"/>
                    </a:moveTo>
                    <a:lnTo>
                      <a:pt x="87" y="0"/>
                    </a:lnTo>
                    <a:lnTo>
                      <a:pt x="64" y="32"/>
                    </a:lnTo>
                    <a:lnTo>
                      <a:pt x="33" y="45"/>
                    </a:lnTo>
                    <a:lnTo>
                      <a:pt x="13" y="32"/>
                    </a:lnTo>
                    <a:lnTo>
                      <a:pt x="0" y="37"/>
                    </a:lnTo>
                    <a:lnTo>
                      <a:pt x="26" y="82"/>
                    </a:lnTo>
                    <a:lnTo>
                      <a:pt x="8" y="136"/>
                    </a:lnTo>
                    <a:lnTo>
                      <a:pt x="17" y="145"/>
                    </a:lnTo>
                    <a:lnTo>
                      <a:pt x="16" y="189"/>
                    </a:lnTo>
                    <a:lnTo>
                      <a:pt x="22" y="192"/>
                    </a:lnTo>
                    <a:lnTo>
                      <a:pt x="27" y="201"/>
                    </a:lnTo>
                    <a:lnTo>
                      <a:pt x="30" y="205"/>
                    </a:lnTo>
                    <a:lnTo>
                      <a:pt x="35" y="209"/>
                    </a:lnTo>
                    <a:lnTo>
                      <a:pt x="39" y="211"/>
                    </a:lnTo>
                    <a:lnTo>
                      <a:pt x="43" y="214"/>
                    </a:lnTo>
                    <a:lnTo>
                      <a:pt x="41" y="221"/>
                    </a:lnTo>
                    <a:lnTo>
                      <a:pt x="41" y="225"/>
                    </a:lnTo>
                    <a:lnTo>
                      <a:pt x="35" y="230"/>
                    </a:lnTo>
                    <a:lnTo>
                      <a:pt x="31" y="230"/>
                    </a:lnTo>
                    <a:lnTo>
                      <a:pt x="29" y="228"/>
                    </a:lnTo>
                    <a:lnTo>
                      <a:pt x="24" y="253"/>
                    </a:lnTo>
                    <a:lnTo>
                      <a:pt x="48" y="318"/>
                    </a:lnTo>
                    <a:lnTo>
                      <a:pt x="80" y="424"/>
                    </a:lnTo>
                    <a:lnTo>
                      <a:pt x="99" y="438"/>
                    </a:lnTo>
                    <a:lnTo>
                      <a:pt x="108" y="382"/>
                    </a:lnTo>
                    <a:lnTo>
                      <a:pt x="133" y="399"/>
                    </a:lnTo>
                    <a:lnTo>
                      <a:pt x="155" y="398"/>
                    </a:lnTo>
                    <a:lnTo>
                      <a:pt x="171" y="411"/>
                    </a:lnTo>
                    <a:lnTo>
                      <a:pt x="215" y="397"/>
                    </a:lnTo>
                    <a:lnTo>
                      <a:pt x="248" y="324"/>
                    </a:lnTo>
                    <a:lnTo>
                      <a:pt x="329" y="312"/>
                    </a:lnTo>
                    <a:lnTo>
                      <a:pt x="348" y="318"/>
                    </a:lnTo>
                    <a:lnTo>
                      <a:pt x="355" y="260"/>
                    </a:lnTo>
                    <a:lnTo>
                      <a:pt x="321" y="213"/>
                    </a:lnTo>
                    <a:lnTo>
                      <a:pt x="280" y="196"/>
                    </a:lnTo>
                    <a:lnTo>
                      <a:pt x="244" y="123"/>
                    </a:lnTo>
                    <a:lnTo>
                      <a:pt x="184" y="90"/>
                    </a:lnTo>
                    <a:lnTo>
                      <a:pt x="153" y="88"/>
                    </a:lnTo>
                    <a:lnTo>
                      <a:pt x="117" y="60"/>
                    </a:lnTo>
                    <a:lnTo>
                      <a:pt x="117" y="2"/>
                    </a:lnTo>
                    <a:close/>
                  </a:path>
                </a:pathLst>
              </a:custGeom>
              <a:solidFill>
                <a:srgbClr val="990000"/>
              </a:solidFill>
              <a:ln w="0">
                <a:solidFill>
                  <a:srgbClr val="000000"/>
                </a:solidFill>
                <a:prstDash val="solid"/>
                <a:round/>
                <a:headEnd/>
                <a:tailEnd/>
              </a:ln>
            </p:spPr>
            <p:txBody>
              <a:bodyPr/>
              <a:lstStyle/>
              <a:p>
                <a:endParaRPr lang="en-US"/>
              </a:p>
            </p:txBody>
          </p:sp>
          <p:sp>
            <p:nvSpPr>
              <p:cNvPr id="17" name="Freeform 406"/>
              <p:cNvSpPr>
                <a:spLocks/>
              </p:cNvSpPr>
              <p:nvPr/>
            </p:nvSpPr>
            <p:spPr bwMode="auto">
              <a:xfrm>
                <a:off x="1614" y="3007"/>
                <a:ext cx="235" cy="318"/>
              </a:xfrm>
              <a:custGeom>
                <a:avLst/>
                <a:gdLst>
                  <a:gd name="T0" fmla="*/ 70 w 395"/>
                  <a:gd name="T1" fmla="*/ 0 h 610"/>
                  <a:gd name="T2" fmla="*/ 71 w 395"/>
                  <a:gd name="T3" fmla="*/ 9 h 610"/>
                  <a:gd name="T4" fmla="*/ 68 w 395"/>
                  <a:gd name="T5" fmla="*/ 18 h 610"/>
                  <a:gd name="T6" fmla="*/ 30 w 395"/>
                  <a:gd name="T7" fmla="*/ 33 h 610"/>
                  <a:gd name="T8" fmla="*/ 20 w 395"/>
                  <a:gd name="T9" fmla="*/ 44 h 610"/>
                  <a:gd name="T10" fmla="*/ 11 w 395"/>
                  <a:gd name="T11" fmla="*/ 38 h 610"/>
                  <a:gd name="T12" fmla="*/ 5 w 395"/>
                  <a:gd name="T13" fmla="*/ 41 h 610"/>
                  <a:gd name="T14" fmla="*/ 7 w 395"/>
                  <a:gd name="T15" fmla="*/ 31 h 610"/>
                  <a:gd name="T16" fmla="*/ 0 w 395"/>
                  <a:gd name="T17" fmla="*/ 38 h 610"/>
                  <a:gd name="T18" fmla="*/ 4 w 395"/>
                  <a:gd name="T19" fmla="*/ 54 h 610"/>
                  <a:gd name="T20" fmla="*/ 18 w 395"/>
                  <a:gd name="T21" fmla="*/ 63 h 610"/>
                  <a:gd name="T22" fmla="*/ 31 w 395"/>
                  <a:gd name="T23" fmla="*/ 90 h 610"/>
                  <a:gd name="T24" fmla="*/ 56 w 395"/>
                  <a:gd name="T25" fmla="*/ 120 h 610"/>
                  <a:gd name="T26" fmla="*/ 56 w 395"/>
                  <a:gd name="T27" fmla="*/ 126 h 610"/>
                  <a:gd name="T28" fmla="*/ 82 w 395"/>
                  <a:gd name="T29" fmla="*/ 147 h 610"/>
                  <a:gd name="T30" fmla="*/ 97 w 395"/>
                  <a:gd name="T31" fmla="*/ 148 h 610"/>
                  <a:gd name="T32" fmla="*/ 109 w 395"/>
                  <a:gd name="T33" fmla="*/ 156 h 610"/>
                  <a:gd name="T34" fmla="*/ 112 w 395"/>
                  <a:gd name="T35" fmla="*/ 161 h 610"/>
                  <a:gd name="T36" fmla="*/ 121 w 395"/>
                  <a:gd name="T37" fmla="*/ 166 h 610"/>
                  <a:gd name="T38" fmla="*/ 130 w 395"/>
                  <a:gd name="T39" fmla="*/ 157 h 610"/>
                  <a:gd name="T40" fmla="*/ 139 w 395"/>
                  <a:gd name="T41" fmla="*/ 156 h 610"/>
                  <a:gd name="T42" fmla="*/ 139 w 395"/>
                  <a:gd name="T43" fmla="*/ 152 h 610"/>
                  <a:gd name="T44" fmla="*/ 140 w 395"/>
                  <a:gd name="T45" fmla="*/ 150 h 610"/>
                  <a:gd name="T46" fmla="*/ 139 w 395"/>
                  <a:gd name="T47" fmla="*/ 149 h 610"/>
                  <a:gd name="T48" fmla="*/ 137 w 395"/>
                  <a:gd name="T49" fmla="*/ 149 h 610"/>
                  <a:gd name="T50" fmla="*/ 136 w 395"/>
                  <a:gd name="T51" fmla="*/ 147 h 610"/>
                  <a:gd name="T52" fmla="*/ 134 w 395"/>
                  <a:gd name="T53" fmla="*/ 144 h 610"/>
                  <a:gd name="T54" fmla="*/ 131 w 395"/>
                  <a:gd name="T55" fmla="*/ 141 h 610"/>
                  <a:gd name="T56" fmla="*/ 133 w 395"/>
                  <a:gd name="T57" fmla="*/ 140 h 610"/>
                  <a:gd name="T58" fmla="*/ 136 w 395"/>
                  <a:gd name="T59" fmla="*/ 139 h 610"/>
                  <a:gd name="T60" fmla="*/ 136 w 395"/>
                  <a:gd name="T61" fmla="*/ 127 h 610"/>
                  <a:gd name="T62" fmla="*/ 133 w 395"/>
                  <a:gd name="T63" fmla="*/ 125 h 610"/>
                  <a:gd name="T64" fmla="*/ 139 w 395"/>
                  <a:gd name="T65" fmla="*/ 110 h 610"/>
                  <a:gd name="T66" fmla="*/ 130 w 395"/>
                  <a:gd name="T67" fmla="*/ 97 h 610"/>
                  <a:gd name="T68" fmla="*/ 112 w 395"/>
                  <a:gd name="T69" fmla="*/ 95 h 610"/>
                  <a:gd name="T70" fmla="*/ 108 w 395"/>
                  <a:gd name="T71" fmla="*/ 87 h 610"/>
                  <a:gd name="T72" fmla="*/ 102 w 395"/>
                  <a:gd name="T73" fmla="*/ 88 h 610"/>
                  <a:gd name="T74" fmla="*/ 82 w 395"/>
                  <a:gd name="T75" fmla="*/ 79 h 610"/>
                  <a:gd name="T76" fmla="*/ 82 w 395"/>
                  <a:gd name="T77" fmla="*/ 65 h 610"/>
                  <a:gd name="T78" fmla="*/ 90 w 395"/>
                  <a:gd name="T79" fmla="*/ 50 h 610"/>
                  <a:gd name="T80" fmla="*/ 108 w 395"/>
                  <a:gd name="T81" fmla="*/ 37 h 610"/>
                  <a:gd name="T82" fmla="*/ 124 w 395"/>
                  <a:gd name="T83" fmla="*/ 38 h 610"/>
                  <a:gd name="T84" fmla="*/ 118 w 395"/>
                  <a:gd name="T85" fmla="*/ 25 h 610"/>
                  <a:gd name="T86" fmla="*/ 103 w 395"/>
                  <a:gd name="T87" fmla="*/ 16 h 610"/>
                  <a:gd name="T88" fmla="*/ 96 w 395"/>
                  <a:gd name="T89" fmla="*/ 17 h 610"/>
                  <a:gd name="T90" fmla="*/ 82 w 395"/>
                  <a:gd name="T91" fmla="*/ 14 h 610"/>
                  <a:gd name="T92" fmla="*/ 74 w 395"/>
                  <a:gd name="T93" fmla="*/ 3 h 610"/>
                  <a:gd name="T94" fmla="*/ 70 w 395"/>
                  <a:gd name="T95" fmla="*/ 0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5"/>
                  <a:gd name="T145" fmla="*/ 0 h 610"/>
                  <a:gd name="T146" fmla="*/ 395 w 395"/>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5" h="610">
                    <a:moveTo>
                      <a:pt x="196" y="0"/>
                    </a:moveTo>
                    <a:lnTo>
                      <a:pt x="200" y="33"/>
                    </a:lnTo>
                    <a:lnTo>
                      <a:pt x="191" y="65"/>
                    </a:lnTo>
                    <a:lnTo>
                      <a:pt x="86" y="123"/>
                    </a:lnTo>
                    <a:lnTo>
                      <a:pt x="55" y="163"/>
                    </a:lnTo>
                    <a:lnTo>
                      <a:pt x="30" y="140"/>
                    </a:lnTo>
                    <a:lnTo>
                      <a:pt x="13" y="151"/>
                    </a:lnTo>
                    <a:lnTo>
                      <a:pt x="20" y="116"/>
                    </a:lnTo>
                    <a:lnTo>
                      <a:pt x="0" y="140"/>
                    </a:lnTo>
                    <a:lnTo>
                      <a:pt x="11" y="197"/>
                    </a:lnTo>
                    <a:lnTo>
                      <a:pt x="50" y="231"/>
                    </a:lnTo>
                    <a:lnTo>
                      <a:pt x="88" y="330"/>
                    </a:lnTo>
                    <a:lnTo>
                      <a:pt x="158" y="441"/>
                    </a:lnTo>
                    <a:lnTo>
                      <a:pt x="158" y="462"/>
                    </a:lnTo>
                    <a:lnTo>
                      <a:pt x="232" y="540"/>
                    </a:lnTo>
                    <a:lnTo>
                      <a:pt x="274" y="544"/>
                    </a:lnTo>
                    <a:lnTo>
                      <a:pt x="307" y="575"/>
                    </a:lnTo>
                    <a:lnTo>
                      <a:pt x="316" y="592"/>
                    </a:lnTo>
                    <a:lnTo>
                      <a:pt x="343" y="610"/>
                    </a:lnTo>
                    <a:lnTo>
                      <a:pt x="368" y="580"/>
                    </a:lnTo>
                    <a:lnTo>
                      <a:pt x="392" y="575"/>
                    </a:lnTo>
                    <a:lnTo>
                      <a:pt x="394" y="558"/>
                    </a:lnTo>
                    <a:lnTo>
                      <a:pt x="395" y="550"/>
                    </a:lnTo>
                    <a:lnTo>
                      <a:pt x="394" y="549"/>
                    </a:lnTo>
                    <a:lnTo>
                      <a:pt x="388" y="548"/>
                    </a:lnTo>
                    <a:lnTo>
                      <a:pt x="385" y="541"/>
                    </a:lnTo>
                    <a:lnTo>
                      <a:pt x="380" y="531"/>
                    </a:lnTo>
                    <a:lnTo>
                      <a:pt x="371" y="520"/>
                    </a:lnTo>
                    <a:lnTo>
                      <a:pt x="377" y="514"/>
                    </a:lnTo>
                    <a:lnTo>
                      <a:pt x="384" y="511"/>
                    </a:lnTo>
                    <a:lnTo>
                      <a:pt x="385" y="467"/>
                    </a:lnTo>
                    <a:lnTo>
                      <a:pt x="376" y="458"/>
                    </a:lnTo>
                    <a:lnTo>
                      <a:pt x="394" y="404"/>
                    </a:lnTo>
                    <a:lnTo>
                      <a:pt x="368" y="359"/>
                    </a:lnTo>
                    <a:lnTo>
                      <a:pt x="317" y="351"/>
                    </a:lnTo>
                    <a:lnTo>
                      <a:pt x="305" y="318"/>
                    </a:lnTo>
                    <a:lnTo>
                      <a:pt x="289" y="325"/>
                    </a:lnTo>
                    <a:lnTo>
                      <a:pt x="232" y="290"/>
                    </a:lnTo>
                    <a:lnTo>
                      <a:pt x="230" y="240"/>
                    </a:lnTo>
                    <a:lnTo>
                      <a:pt x="255" y="183"/>
                    </a:lnTo>
                    <a:lnTo>
                      <a:pt x="305" y="137"/>
                    </a:lnTo>
                    <a:lnTo>
                      <a:pt x="349" y="138"/>
                    </a:lnTo>
                    <a:lnTo>
                      <a:pt x="333" y="90"/>
                    </a:lnTo>
                    <a:lnTo>
                      <a:pt x="291" y="60"/>
                    </a:lnTo>
                    <a:lnTo>
                      <a:pt x="272" y="63"/>
                    </a:lnTo>
                    <a:lnTo>
                      <a:pt x="231" y="50"/>
                    </a:lnTo>
                    <a:lnTo>
                      <a:pt x="210" y="10"/>
                    </a:lnTo>
                    <a:lnTo>
                      <a:pt x="196" y="0"/>
                    </a:lnTo>
                    <a:close/>
                  </a:path>
                </a:pathLst>
              </a:custGeom>
              <a:solidFill>
                <a:srgbClr val="990000"/>
              </a:solidFill>
              <a:ln w="0">
                <a:solidFill>
                  <a:srgbClr val="000000"/>
                </a:solidFill>
                <a:prstDash val="solid"/>
                <a:round/>
                <a:headEnd/>
                <a:tailEnd/>
              </a:ln>
            </p:spPr>
            <p:txBody>
              <a:bodyPr/>
              <a:lstStyle/>
              <a:p>
                <a:endParaRPr lang="en-US"/>
              </a:p>
            </p:txBody>
          </p:sp>
          <p:sp>
            <p:nvSpPr>
              <p:cNvPr id="18" name="Freeform 407"/>
              <p:cNvSpPr>
                <a:spLocks/>
              </p:cNvSpPr>
              <p:nvPr/>
            </p:nvSpPr>
            <p:spPr bwMode="auto">
              <a:xfrm>
                <a:off x="1621" y="2982"/>
                <a:ext cx="112" cy="110"/>
              </a:xfrm>
              <a:custGeom>
                <a:avLst/>
                <a:gdLst>
                  <a:gd name="T0" fmla="*/ 5 w 189"/>
                  <a:gd name="T1" fmla="*/ 11 h 214"/>
                  <a:gd name="T2" fmla="*/ 0 w 189"/>
                  <a:gd name="T3" fmla="*/ 25 h 214"/>
                  <a:gd name="T4" fmla="*/ 1 w 189"/>
                  <a:gd name="T5" fmla="*/ 37 h 214"/>
                  <a:gd name="T6" fmla="*/ 9 w 189"/>
                  <a:gd name="T7" fmla="*/ 35 h 214"/>
                  <a:gd name="T8" fmla="*/ 9 w 189"/>
                  <a:gd name="T9" fmla="*/ 40 h 214"/>
                  <a:gd name="T10" fmla="*/ 3 w 189"/>
                  <a:gd name="T11" fmla="*/ 44 h 214"/>
                  <a:gd name="T12" fmla="*/ 1 w 189"/>
                  <a:gd name="T13" fmla="*/ 53 h 214"/>
                  <a:gd name="T14" fmla="*/ 7 w 189"/>
                  <a:gd name="T15" fmla="*/ 50 h 214"/>
                  <a:gd name="T16" fmla="*/ 15 w 189"/>
                  <a:gd name="T17" fmla="*/ 57 h 214"/>
                  <a:gd name="T18" fmla="*/ 26 w 189"/>
                  <a:gd name="T19" fmla="*/ 46 h 214"/>
                  <a:gd name="T20" fmla="*/ 63 w 189"/>
                  <a:gd name="T21" fmla="*/ 31 h 214"/>
                  <a:gd name="T22" fmla="*/ 66 w 189"/>
                  <a:gd name="T23" fmla="*/ 22 h 214"/>
                  <a:gd name="T24" fmla="*/ 65 w 189"/>
                  <a:gd name="T25" fmla="*/ 13 h 214"/>
                  <a:gd name="T26" fmla="*/ 57 w 189"/>
                  <a:gd name="T27" fmla="*/ 10 h 214"/>
                  <a:gd name="T28" fmla="*/ 52 w 189"/>
                  <a:gd name="T29" fmla="*/ 11 h 214"/>
                  <a:gd name="T30" fmla="*/ 17 w 189"/>
                  <a:gd name="T31" fmla="*/ 0 h 214"/>
                  <a:gd name="T32" fmla="*/ 7 w 189"/>
                  <a:gd name="T33" fmla="*/ 4 h 214"/>
                  <a:gd name="T34" fmla="*/ 5 w 189"/>
                  <a:gd name="T35" fmla="*/ 11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214"/>
                  <a:gd name="T56" fmla="*/ 189 w 189"/>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214">
                    <a:moveTo>
                      <a:pt x="15" y="41"/>
                    </a:moveTo>
                    <a:lnTo>
                      <a:pt x="0" y="93"/>
                    </a:lnTo>
                    <a:lnTo>
                      <a:pt x="2" y="141"/>
                    </a:lnTo>
                    <a:lnTo>
                      <a:pt x="25" y="133"/>
                    </a:lnTo>
                    <a:lnTo>
                      <a:pt x="27" y="151"/>
                    </a:lnTo>
                    <a:lnTo>
                      <a:pt x="9" y="167"/>
                    </a:lnTo>
                    <a:lnTo>
                      <a:pt x="2" y="202"/>
                    </a:lnTo>
                    <a:lnTo>
                      <a:pt x="19" y="191"/>
                    </a:lnTo>
                    <a:lnTo>
                      <a:pt x="44" y="214"/>
                    </a:lnTo>
                    <a:lnTo>
                      <a:pt x="75" y="174"/>
                    </a:lnTo>
                    <a:lnTo>
                      <a:pt x="180" y="116"/>
                    </a:lnTo>
                    <a:lnTo>
                      <a:pt x="189" y="84"/>
                    </a:lnTo>
                    <a:lnTo>
                      <a:pt x="185" y="51"/>
                    </a:lnTo>
                    <a:lnTo>
                      <a:pt x="164" y="37"/>
                    </a:lnTo>
                    <a:lnTo>
                      <a:pt x="147" y="41"/>
                    </a:lnTo>
                    <a:lnTo>
                      <a:pt x="49" y="0"/>
                    </a:lnTo>
                    <a:lnTo>
                      <a:pt x="19" y="13"/>
                    </a:lnTo>
                    <a:lnTo>
                      <a:pt x="15" y="41"/>
                    </a:lnTo>
                    <a:close/>
                  </a:path>
                </a:pathLst>
              </a:custGeom>
              <a:solidFill>
                <a:srgbClr val="990000"/>
              </a:solidFill>
              <a:ln w="0">
                <a:solidFill>
                  <a:srgbClr val="000000"/>
                </a:solidFill>
                <a:prstDash val="solid"/>
                <a:round/>
                <a:headEnd/>
                <a:tailEnd/>
              </a:ln>
            </p:spPr>
            <p:txBody>
              <a:bodyPr/>
              <a:lstStyle/>
              <a:p>
                <a:endParaRPr lang="en-US"/>
              </a:p>
            </p:txBody>
          </p:sp>
          <p:sp>
            <p:nvSpPr>
              <p:cNvPr id="19" name="Freeform 408"/>
              <p:cNvSpPr>
                <a:spLocks/>
              </p:cNvSpPr>
              <p:nvPr/>
            </p:nvSpPr>
            <p:spPr bwMode="auto">
              <a:xfrm>
                <a:off x="1650" y="2791"/>
                <a:ext cx="225" cy="288"/>
              </a:xfrm>
              <a:custGeom>
                <a:avLst/>
                <a:gdLst>
                  <a:gd name="T0" fmla="*/ 8 w 380"/>
                  <a:gd name="T1" fmla="*/ 89 h 554"/>
                  <a:gd name="T2" fmla="*/ 0 w 380"/>
                  <a:gd name="T3" fmla="*/ 99 h 554"/>
                  <a:gd name="T4" fmla="*/ 34 w 380"/>
                  <a:gd name="T5" fmla="*/ 110 h 554"/>
                  <a:gd name="T6" fmla="*/ 40 w 380"/>
                  <a:gd name="T7" fmla="*/ 109 h 554"/>
                  <a:gd name="T8" fmla="*/ 48 w 380"/>
                  <a:gd name="T9" fmla="*/ 112 h 554"/>
                  <a:gd name="T10" fmla="*/ 53 w 380"/>
                  <a:gd name="T11" fmla="*/ 115 h 554"/>
                  <a:gd name="T12" fmla="*/ 60 w 380"/>
                  <a:gd name="T13" fmla="*/ 126 h 554"/>
                  <a:gd name="T14" fmla="*/ 75 w 380"/>
                  <a:gd name="T15" fmla="*/ 129 h 554"/>
                  <a:gd name="T16" fmla="*/ 81 w 380"/>
                  <a:gd name="T17" fmla="*/ 128 h 554"/>
                  <a:gd name="T18" fmla="*/ 96 w 380"/>
                  <a:gd name="T19" fmla="*/ 137 h 554"/>
                  <a:gd name="T20" fmla="*/ 101 w 380"/>
                  <a:gd name="T21" fmla="*/ 150 h 554"/>
                  <a:gd name="T22" fmla="*/ 101 w 380"/>
                  <a:gd name="T23" fmla="*/ 130 h 554"/>
                  <a:gd name="T24" fmla="*/ 107 w 380"/>
                  <a:gd name="T25" fmla="*/ 120 h 554"/>
                  <a:gd name="T26" fmla="*/ 102 w 380"/>
                  <a:gd name="T27" fmla="*/ 113 h 554"/>
                  <a:gd name="T28" fmla="*/ 111 w 380"/>
                  <a:gd name="T29" fmla="*/ 108 h 554"/>
                  <a:gd name="T30" fmla="*/ 99 w 380"/>
                  <a:gd name="T31" fmla="*/ 109 h 554"/>
                  <a:gd name="T32" fmla="*/ 98 w 380"/>
                  <a:gd name="T33" fmla="*/ 102 h 554"/>
                  <a:gd name="T34" fmla="*/ 112 w 380"/>
                  <a:gd name="T35" fmla="*/ 102 h 554"/>
                  <a:gd name="T36" fmla="*/ 113 w 380"/>
                  <a:gd name="T37" fmla="*/ 98 h 554"/>
                  <a:gd name="T38" fmla="*/ 124 w 380"/>
                  <a:gd name="T39" fmla="*/ 97 h 554"/>
                  <a:gd name="T40" fmla="*/ 133 w 380"/>
                  <a:gd name="T41" fmla="*/ 100 h 554"/>
                  <a:gd name="T42" fmla="*/ 124 w 380"/>
                  <a:gd name="T43" fmla="*/ 81 h 554"/>
                  <a:gd name="T44" fmla="*/ 121 w 380"/>
                  <a:gd name="T45" fmla="*/ 59 h 554"/>
                  <a:gd name="T46" fmla="*/ 104 w 380"/>
                  <a:gd name="T47" fmla="*/ 59 h 554"/>
                  <a:gd name="T48" fmla="*/ 75 w 380"/>
                  <a:gd name="T49" fmla="*/ 51 h 554"/>
                  <a:gd name="T50" fmla="*/ 70 w 380"/>
                  <a:gd name="T51" fmla="*/ 37 h 554"/>
                  <a:gd name="T52" fmla="*/ 61 w 380"/>
                  <a:gd name="T53" fmla="*/ 33 h 554"/>
                  <a:gd name="T54" fmla="*/ 73 w 380"/>
                  <a:gd name="T55" fmla="*/ 13 h 554"/>
                  <a:gd name="T56" fmla="*/ 85 w 380"/>
                  <a:gd name="T57" fmla="*/ 11 h 554"/>
                  <a:gd name="T58" fmla="*/ 86 w 380"/>
                  <a:gd name="T59" fmla="*/ 0 h 554"/>
                  <a:gd name="T60" fmla="*/ 79 w 380"/>
                  <a:gd name="T61" fmla="*/ 3 h 554"/>
                  <a:gd name="T62" fmla="*/ 72 w 380"/>
                  <a:gd name="T63" fmla="*/ 7 h 554"/>
                  <a:gd name="T64" fmla="*/ 45 w 380"/>
                  <a:gd name="T65" fmla="*/ 16 h 554"/>
                  <a:gd name="T66" fmla="*/ 42 w 380"/>
                  <a:gd name="T67" fmla="*/ 27 h 554"/>
                  <a:gd name="T68" fmla="*/ 24 w 380"/>
                  <a:gd name="T69" fmla="*/ 36 h 554"/>
                  <a:gd name="T70" fmla="*/ 21 w 380"/>
                  <a:gd name="T71" fmla="*/ 43 h 554"/>
                  <a:gd name="T72" fmla="*/ 16 w 380"/>
                  <a:gd name="T73" fmla="*/ 48 h 554"/>
                  <a:gd name="T74" fmla="*/ 21 w 380"/>
                  <a:gd name="T75" fmla="*/ 55 h 554"/>
                  <a:gd name="T76" fmla="*/ 21 w 380"/>
                  <a:gd name="T77" fmla="*/ 80 h 554"/>
                  <a:gd name="T78" fmla="*/ 10 w 380"/>
                  <a:gd name="T79" fmla="*/ 89 h 554"/>
                  <a:gd name="T80" fmla="*/ 8 w 380"/>
                  <a:gd name="T81" fmla="*/ 89 h 5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0"/>
                  <a:gd name="T124" fmla="*/ 0 h 554"/>
                  <a:gd name="T125" fmla="*/ 380 w 380"/>
                  <a:gd name="T126" fmla="*/ 554 h 5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0" h="554">
                    <a:moveTo>
                      <a:pt x="22" y="329"/>
                    </a:moveTo>
                    <a:lnTo>
                      <a:pt x="0" y="365"/>
                    </a:lnTo>
                    <a:lnTo>
                      <a:pt x="98" y="406"/>
                    </a:lnTo>
                    <a:lnTo>
                      <a:pt x="115" y="402"/>
                    </a:lnTo>
                    <a:lnTo>
                      <a:pt x="136" y="416"/>
                    </a:lnTo>
                    <a:lnTo>
                      <a:pt x="150" y="426"/>
                    </a:lnTo>
                    <a:lnTo>
                      <a:pt x="171" y="466"/>
                    </a:lnTo>
                    <a:lnTo>
                      <a:pt x="212" y="479"/>
                    </a:lnTo>
                    <a:lnTo>
                      <a:pt x="231" y="476"/>
                    </a:lnTo>
                    <a:lnTo>
                      <a:pt x="273" y="506"/>
                    </a:lnTo>
                    <a:lnTo>
                      <a:pt x="289" y="554"/>
                    </a:lnTo>
                    <a:lnTo>
                      <a:pt x="289" y="481"/>
                    </a:lnTo>
                    <a:lnTo>
                      <a:pt x="304" y="445"/>
                    </a:lnTo>
                    <a:lnTo>
                      <a:pt x="292" y="419"/>
                    </a:lnTo>
                    <a:lnTo>
                      <a:pt x="316" y="400"/>
                    </a:lnTo>
                    <a:lnTo>
                      <a:pt x="282" y="402"/>
                    </a:lnTo>
                    <a:lnTo>
                      <a:pt x="281" y="377"/>
                    </a:lnTo>
                    <a:lnTo>
                      <a:pt x="320" y="377"/>
                    </a:lnTo>
                    <a:lnTo>
                      <a:pt x="321" y="364"/>
                    </a:lnTo>
                    <a:lnTo>
                      <a:pt x="355" y="360"/>
                    </a:lnTo>
                    <a:lnTo>
                      <a:pt x="380" y="369"/>
                    </a:lnTo>
                    <a:lnTo>
                      <a:pt x="354" y="301"/>
                    </a:lnTo>
                    <a:lnTo>
                      <a:pt x="345" y="218"/>
                    </a:lnTo>
                    <a:lnTo>
                      <a:pt x="296" y="220"/>
                    </a:lnTo>
                    <a:lnTo>
                      <a:pt x="212" y="188"/>
                    </a:lnTo>
                    <a:lnTo>
                      <a:pt x="199" y="138"/>
                    </a:lnTo>
                    <a:lnTo>
                      <a:pt x="174" y="121"/>
                    </a:lnTo>
                    <a:lnTo>
                      <a:pt x="210" y="48"/>
                    </a:lnTo>
                    <a:lnTo>
                      <a:pt x="243" y="40"/>
                    </a:lnTo>
                    <a:lnTo>
                      <a:pt x="245" y="0"/>
                    </a:lnTo>
                    <a:lnTo>
                      <a:pt x="225" y="9"/>
                    </a:lnTo>
                    <a:lnTo>
                      <a:pt x="204" y="25"/>
                    </a:lnTo>
                    <a:lnTo>
                      <a:pt x="128" y="57"/>
                    </a:lnTo>
                    <a:lnTo>
                      <a:pt x="120" y="99"/>
                    </a:lnTo>
                    <a:lnTo>
                      <a:pt x="69" y="134"/>
                    </a:lnTo>
                    <a:lnTo>
                      <a:pt x="60" y="160"/>
                    </a:lnTo>
                    <a:lnTo>
                      <a:pt x="46" y="179"/>
                    </a:lnTo>
                    <a:lnTo>
                      <a:pt x="59" y="202"/>
                    </a:lnTo>
                    <a:lnTo>
                      <a:pt x="59" y="296"/>
                    </a:lnTo>
                    <a:lnTo>
                      <a:pt x="29" y="329"/>
                    </a:lnTo>
                    <a:lnTo>
                      <a:pt x="22" y="329"/>
                    </a:lnTo>
                    <a:close/>
                  </a:path>
                </a:pathLst>
              </a:custGeom>
              <a:solidFill>
                <a:srgbClr val="990000"/>
              </a:solidFill>
              <a:ln w="0">
                <a:solidFill>
                  <a:srgbClr val="000000"/>
                </a:solidFill>
                <a:prstDash val="solid"/>
                <a:round/>
                <a:headEnd/>
                <a:tailEnd/>
              </a:ln>
            </p:spPr>
            <p:txBody>
              <a:bodyPr/>
              <a:lstStyle/>
              <a:p>
                <a:endParaRPr lang="en-US"/>
              </a:p>
            </p:txBody>
          </p:sp>
          <p:sp>
            <p:nvSpPr>
              <p:cNvPr id="20" name="Freeform 409"/>
              <p:cNvSpPr>
                <a:spLocks/>
              </p:cNvSpPr>
              <p:nvPr/>
            </p:nvSpPr>
            <p:spPr bwMode="auto">
              <a:xfrm>
                <a:off x="1753" y="2802"/>
                <a:ext cx="241" cy="186"/>
              </a:xfrm>
              <a:custGeom>
                <a:avLst/>
                <a:gdLst>
                  <a:gd name="T0" fmla="*/ 123 w 407"/>
                  <a:gd name="T1" fmla="*/ 11 h 359"/>
                  <a:gd name="T2" fmla="*/ 102 w 407"/>
                  <a:gd name="T3" fmla="*/ 14 h 359"/>
                  <a:gd name="T4" fmla="*/ 102 w 407"/>
                  <a:gd name="T5" fmla="*/ 17 h 359"/>
                  <a:gd name="T6" fmla="*/ 92 w 407"/>
                  <a:gd name="T7" fmla="*/ 17 h 359"/>
                  <a:gd name="T8" fmla="*/ 76 w 407"/>
                  <a:gd name="T9" fmla="*/ 11 h 359"/>
                  <a:gd name="T10" fmla="*/ 57 w 407"/>
                  <a:gd name="T11" fmla="*/ 13 h 359"/>
                  <a:gd name="T12" fmla="*/ 51 w 407"/>
                  <a:gd name="T13" fmla="*/ 5 h 359"/>
                  <a:gd name="T14" fmla="*/ 40 w 407"/>
                  <a:gd name="T15" fmla="*/ 0 h 359"/>
                  <a:gd name="T16" fmla="*/ 40 w 407"/>
                  <a:gd name="T17" fmla="*/ 6 h 359"/>
                  <a:gd name="T18" fmla="*/ 25 w 407"/>
                  <a:gd name="T19" fmla="*/ 10 h 359"/>
                  <a:gd name="T20" fmla="*/ 26 w 407"/>
                  <a:gd name="T21" fmla="*/ 22 h 359"/>
                  <a:gd name="T22" fmla="*/ 25 w 407"/>
                  <a:gd name="T23" fmla="*/ 27 h 359"/>
                  <a:gd name="T24" fmla="*/ 24 w 407"/>
                  <a:gd name="T25" fmla="*/ 22 h 359"/>
                  <a:gd name="T26" fmla="*/ 20 w 407"/>
                  <a:gd name="T27" fmla="*/ 21 h 359"/>
                  <a:gd name="T28" fmla="*/ 24 w 407"/>
                  <a:gd name="T29" fmla="*/ 11 h 359"/>
                  <a:gd name="T30" fmla="*/ 24 w 407"/>
                  <a:gd name="T31" fmla="*/ 5 h 359"/>
                  <a:gd name="T32" fmla="*/ 12 w 407"/>
                  <a:gd name="T33" fmla="*/ 7 h 359"/>
                  <a:gd name="T34" fmla="*/ 0 w 407"/>
                  <a:gd name="T35" fmla="*/ 27 h 359"/>
                  <a:gd name="T36" fmla="*/ 9 w 407"/>
                  <a:gd name="T37" fmla="*/ 32 h 359"/>
                  <a:gd name="T38" fmla="*/ 14 w 407"/>
                  <a:gd name="T39" fmla="*/ 45 h 359"/>
                  <a:gd name="T40" fmla="*/ 43 w 407"/>
                  <a:gd name="T41" fmla="*/ 53 h 359"/>
                  <a:gd name="T42" fmla="*/ 60 w 407"/>
                  <a:gd name="T43" fmla="*/ 53 h 359"/>
                  <a:gd name="T44" fmla="*/ 63 w 407"/>
                  <a:gd name="T45" fmla="*/ 75 h 359"/>
                  <a:gd name="T46" fmla="*/ 72 w 407"/>
                  <a:gd name="T47" fmla="*/ 93 h 359"/>
                  <a:gd name="T48" fmla="*/ 77 w 407"/>
                  <a:gd name="T49" fmla="*/ 96 h 359"/>
                  <a:gd name="T50" fmla="*/ 95 w 407"/>
                  <a:gd name="T51" fmla="*/ 94 h 359"/>
                  <a:gd name="T52" fmla="*/ 102 w 407"/>
                  <a:gd name="T53" fmla="*/ 85 h 359"/>
                  <a:gd name="T54" fmla="*/ 89 w 407"/>
                  <a:gd name="T55" fmla="*/ 74 h 359"/>
                  <a:gd name="T56" fmla="*/ 92 w 407"/>
                  <a:gd name="T57" fmla="*/ 69 h 359"/>
                  <a:gd name="T58" fmla="*/ 116 w 407"/>
                  <a:gd name="T59" fmla="*/ 73 h 359"/>
                  <a:gd name="T60" fmla="*/ 132 w 407"/>
                  <a:gd name="T61" fmla="*/ 71 h 359"/>
                  <a:gd name="T62" fmla="*/ 136 w 407"/>
                  <a:gd name="T63" fmla="*/ 62 h 359"/>
                  <a:gd name="T64" fmla="*/ 128 w 407"/>
                  <a:gd name="T65" fmla="*/ 55 h 359"/>
                  <a:gd name="T66" fmla="*/ 137 w 407"/>
                  <a:gd name="T67" fmla="*/ 42 h 359"/>
                  <a:gd name="T68" fmla="*/ 133 w 407"/>
                  <a:gd name="T69" fmla="*/ 41 h 359"/>
                  <a:gd name="T70" fmla="*/ 143 w 407"/>
                  <a:gd name="T71" fmla="*/ 33 h 359"/>
                  <a:gd name="T72" fmla="*/ 123 w 407"/>
                  <a:gd name="T73" fmla="*/ 21 h 359"/>
                  <a:gd name="T74" fmla="*/ 118 w 407"/>
                  <a:gd name="T75" fmla="*/ 21 h 359"/>
                  <a:gd name="T76" fmla="*/ 115 w 407"/>
                  <a:gd name="T77" fmla="*/ 17 h 359"/>
                  <a:gd name="T78" fmla="*/ 123 w 407"/>
                  <a:gd name="T79" fmla="*/ 11 h 3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7"/>
                  <a:gd name="T121" fmla="*/ 0 h 359"/>
                  <a:gd name="T122" fmla="*/ 407 w 407"/>
                  <a:gd name="T123" fmla="*/ 359 h 3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7" h="359">
                    <a:moveTo>
                      <a:pt x="352" y="42"/>
                    </a:moveTo>
                    <a:lnTo>
                      <a:pt x="292" y="53"/>
                    </a:lnTo>
                    <a:lnTo>
                      <a:pt x="291" y="61"/>
                    </a:lnTo>
                    <a:lnTo>
                      <a:pt x="262" y="64"/>
                    </a:lnTo>
                    <a:lnTo>
                      <a:pt x="216" y="42"/>
                    </a:lnTo>
                    <a:lnTo>
                      <a:pt x="163" y="49"/>
                    </a:lnTo>
                    <a:lnTo>
                      <a:pt x="146" y="19"/>
                    </a:lnTo>
                    <a:lnTo>
                      <a:pt x="115" y="0"/>
                    </a:lnTo>
                    <a:lnTo>
                      <a:pt x="115" y="21"/>
                    </a:lnTo>
                    <a:lnTo>
                      <a:pt x="71" y="38"/>
                    </a:lnTo>
                    <a:lnTo>
                      <a:pt x="75" y="81"/>
                    </a:lnTo>
                    <a:lnTo>
                      <a:pt x="71" y="100"/>
                    </a:lnTo>
                    <a:lnTo>
                      <a:pt x="68" y="83"/>
                    </a:lnTo>
                    <a:lnTo>
                      <a:pt x="57" y="77"/>
                    </a:lnTo>
                    <a:lnTo>
                      <a:pt x="68" y="42"/>
                    </a:lnTo>
                    <a:lnTo>
                      <a:pt x="69" y="19"/>
                    </a:lnTo>
                    <a:lnTo>
                      <a:pt x="36" y="27"/>
                    </a:lnTo>
                    <a:lnTo>
                      <a:pt x="0" y="100"/>
                    </a:lnTo>
                    <a:lnTo>
                      <a:pt x="25" y="117"/>
                    </a:lnTo>
                    <a:lnTo>
                      <a:pt x="38" y="167"/>
                    </a:lnTo>
                    <a:lnTo>
                      <a:pt x="122" y="199"/>
                    </a:lnTo>
                    <a:lnTo>
                      <a:pt x="171" y="197"/>
                    </a:lnTo>
                    <a:lnTo>
                      <a:pt x="180" y="280"/>
                    </a:lnTo>
                    <a:lnTo>
                      <a:pt x="206" y="348"/>
                    </a:lnTo>
                    <a:lnTo>
                      <a:pt x="219" y="359"/>
                    </a:lnTo>
                    <a:lnTo>
                      <a:pt x="272" y="351"/>
                    </a:lnTo>
                    <a:lnTo>
                      <a:pt x="291" y="318"/>
                    </a:lnTo>
                    <a:lnTo>
                      <a:pt x="255" y="275"/>
                    </a:lnTo>
                    <a:lnTo>
                      <a:pt x="261" y="258"/>
                    </a:lnTo>
                    <a:lnTo>
                      <a:pt x="331" y="272"/>
                    </a:lnTo>
                    <a:lnTo>
                      <a:pt x="377" y="265"/>
                    </a:lnTo>
                    <a:lnTo>
                      <a:pt x="388" y="231"/>
                    </a:lnTo>
                    <a:lnTo>
                      <a:pt x="366" y="207"/>
                    </a:lnTo>
                    <a:lnTo>
                      <a:pt x="390" y="158"/>
                    </a:lnTo>
                    <a:lnTo>
                      <a:pt x="379" y="152"/>
                    </a:lnTo>
                    <a:lnTo>
                      <a:pt x="407" y="124"/>
                    </a:lnTo>
                    <a:lnTo>
                      <a:pt x="351" y="77"/>
                    </a:lnTo>
                    <a:lnTo>
                      <a:pt x="336" y="79"/>
                    </a:lnTo>
                    <a:lnTo>
                      <a:pt x="328" y="62"/>
                    </a:lnTo>
                    <a:lnTo>
                      <a:pt x="352" y="42"/>
                    </a:lnTo>
                    <a:close/>
                  </a:path>
                </a:pathLst>
              </a:custGeom>
              <a:solidFill>
                <a:srgbClr val="990000"/>
              </a:solidFill>
              <a:ln w="0">
                <a:solidFill>
                  <a:srgbClr val="000000"/>
                </a:solidFill>
                <a:prstDash val="solid"/>
                <a:round/>
                <a:headEnd/>
                <a:tailEnd/>
              </a:ln>
            </p:spPr>
            <p:txBody>
              <a:bodyPr/>
              <a:lstStyle/>
              <a:p>
                <a:endParaRPr lang="en-US"/>
              </a:p>
            </p:txBody>
          </p:sp>
          <p:sp>
            <p:nvSpPr>
              <p:cNvPr id="21" name="Freeform 410"/>
              <p:cNvSpPr>
                <a:spLocks/>
              </p:cNvSpPr>
              <p:nvPr/>
            </p:nvSpPr>
            <p:spPr bwMode="auto">
              <a:xfrm>
                <a:off x="1969" y="2820"/>
                <a:ext cx="21" cy="13"/>
              </a:xfrm>
              <a:custGeom>
                <a:avLst/>
                <a:gdLst>
                  <a:gd name="T0" fmla="*/ 0 w 36"/>
                  <a:gd name="T1" fmla="*/ 6 h 28"/>
                  <a:gd name="T2" fmla="*/ 9 w 36"/>
                  <a:gd name="T3" fmla="*/ 6 h 28"/>
                  <a:gd name="T4" fmla="*/ 12 w 36"/>
                  <a:gd name="T5" fmla="*/ 0 h 28"/>
                  <a:gd name="T6" fmla="*/ 3 w 36"/>
                  <a:gd name="T7" fmla="*/ 0 h 28"/>
                  <a:gd name="T8" fmla="*/ 0 w 36"/>
                  <a:gd name="T9" fmla="*/ 6 h 28"/>
                  <a:gd name="T10" fmla="*/ 0 60000 65536"/>
                  <a:gd name="T11" fmla="*/ 0 60000 65536"/>
                  <a:gd name="T12" fmla="*/ 0 60000 65536"/>
                  <a:gd name="T13" fmla="*/ 0 60000 65536"/>
                  <a:gd name="T14" fmla="*/ 0 60000 65536"/>
                  <a:gd name="T15" fmla="*/ 0 w 36"/>
                  <a:gd name="T16" fmla="*/ 0 h 28"/>
                  <a:gd name="T17" fmla="*/ 36 w 36"/>
                  <a:gd name="T18" fmla="*/ 28 h 28"/>
                </a:gdLst>
                <a:ahLst/>
                <a:cxnLst>
                  <a:cxn ang="T10">
                    <a:pos x="T0" y="T1"/>
                  </a:cxn>
                  <a:cxn ang="T11">
                    <a:pos x="T2" y="T3"/>
                  </a:cxn>
                  <a:cxn ang="T12">
                    <a:pos x="T4" y="T5"/>
                  </a:cxn>
                  <a:cxn ang="T13">
                    <a:pos x="T6" y="T7"/>
                  </a:cxn>
                  <a:cxn ang="T14">
                    <a:pos x="T8" y="T9"/>
                  </a:cxn>
                </a:cxnLst>
                <a:rect l="T15" t="T16" r="T17" b="T18"/>
                <a:pathLst>
                  <a:path w="36" h="28">
                    <a:moveTo>
                      <a:pt x="0" y="28"/>
                    </a:moveTo>
                    <a:lnTo>
                      <a:pt x="28" y="25"/>
                    </a:lnTo>
                    <a:lnTo>
                      <a:pt x="36" y="2"/>
                    </a:lnTo>
                    <a:lnTo>
                      <a:pt x="11" y="0"/>
                    </a:lnTo>
                    <a:lnTo>
                      <a:pt x="0" y="28"/>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2" name="Freeform 411"/>
              <p:cNvSpPr>
                <a:spLocks/>
              </p:cNvSpPr>
              <p:nvPr/>
            </p:nvSpPr>
            <p:spPr bwMode="auto">
              <a:xfrm>
                <a:off x="1967" y="2802"/>
                <a:ext cx="9" cy="8"/>
              </a:xfrm>
              <a:custGeom>
                <a:avLst/>
                <a:gdLst>
                  <a:gd name="T0" fmla="*/ 2 w 16"/>
                  <a:gd name="T1" fmla="*/ 0 h 15"/>
                  <a:gd name="T2" fmla="*/ 5 w 16"/>
                  <a:gd name="T3" fmla="*/ 1 h 15"/>
                  <a:gd name="T4" fmla="*/ 3 w 16"/>
                  <a:gd name="T5" fmla="*/ 4 h 15"/>
                  <a:gd name="T6" fmla="*/ 0 w 16"/>
                  <a:gd name="T7" fmla="*/ 4 h 15"/>
                  <a:gd name="T8" fmla="*/ 2 w 16"/>
                  <a:gd name="T9" fmla="*/ 0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5" y="0"/>
                    </a:moveTo>
                    <a:lnTo>
                      <a:pt x="16" y="2"/>
                    </a:lnTo>
                    <a:lnTo>
                      <a:pt x="10" y="15"/>
                    </a:lnTo>
                    <a:lnTo>
                      <a:pt x="0" y="14"/>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3" name="Line 412"/>
              <p:cNvSpPr>
                <a:spLocks noChangeShapeType="1"/>
              </p:cNvSpPr>
              <p:nvPr/>
            </p:nvSpPr>
            <p:spPr bwMode="auto">
              <a:xfrm flipH="1">
                <a:off x="1976" y="2802"/>
                <a:ext cx="38" cy="4"/>
              </a:xfrm>
              <a:prstGeom prst="line">
                <a:avLst/>
              </a:prstGeom>
              <a:noFill/>
              <a:ln w="0">
                <a:solidFill>
                  <a:srgbClr val="FFFFFF"/>
                </a:solidFill>
                <a:round/>
                <a:headEnd/>
                <a:tailEnd/>
              </a:ln>
            </p:spPr>
            <p:txBody>
              <a:bodyPr/>
              <a:lstStyle/>
              <a:p>
                <a:endParaRPr lang="en-US"/>
              </a:p>
            </p:txBody>
          </p:sp>
          <p:sp>
            <p:nvSpPr>
              <p:cNvPr id="24" name="Freeform 413"/>
              <p:cNvSpPr>
                <a:spLocks/>
              </p:cNvSpPr>
              <p:nvPr/>
            </p:nvSpPr>
            <p:spPr bwMode="auto">
              <a:xfrm>
                <a:off x="1838" y="1472"/>
                <a:ext cx="86" cy="60"/>
              </a:xfrm>
              <a:custGeom>
                <a:avLst/>
                <a:gdLst>
                  <a:gd name="T0" fmla="*/ 0 w 143"/>
                  <a:gd name="T1" fmla="*/ 19 h 115"/>
                  <a:gd name="T2" fmla="*/ 13 w 143"/>
                  <a:gd name="T3" fmla="*/ 31 h 115"/>
                  <a:gd name="T4" fmla="*/ 23 w 143"/>
                  <a:gd name="T5" fmla="*/ 17 h 115"/>
                  <a:gd name="T6" fmla="*/ 51 w 143"/>
                  <a:gd name="T7" fmla="*/ 19 h 115"/>
                  <a:gd name="T8" fmla="*/ 52 w 143"/>
                  <a:gd name="T9" fmla="*/ 2 h 115"/>
                  <a:gd name="T10" fmla="*/ 8 w 143"/>
                  <a:gd name="T11" fmla="*/ 0 h 115"/>
                  <a:gd name="T12" fmla="*/ 0 w 143"/>
                  <a:gd name="T13" fmla="*/ 19 h 115"/>
                  <a:gd name="T14" fmla="*/ 0 60000 65536"/>
                  <a:gd name="T15" fmla="*/ 0 60000 65536"/>
                  <a:gd name="T16" fmla="*/ 0 60000 65536"/>
                  <a:gd name="T17" fmla="*/ 0 60000 65536"/>
                  <a:gd name="T18" fmla="*/ 0 60000 65536"/>
                  <a:gd name="T19" fmla="*/ 0 60000 65536"/>
                  <a:gd name="T20" fmla="*/ 0 60000 65536"/>
                  <a:gd name="T21" fmla="*/ 0 w 143"/>
                  <a:gd name="T22" fmla="*/ 0 h 115"/>
                  <a:gd name="T23" fmla="*/ 143 w 14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5">
                    <a:moveTo>
                      <a:pt x="0" y="69"/>
                    </a:moveTo>
                    <a:lnTo>
                      <a:pt x="36" y="115"/>
                    </a:lnTo>
                    <a:lnTo>
                      <a:pt x="63" y="62"/>
                    </a:lnTo>
                    <a:lnTo>
                      <a:pt x="139" y="69"/>
                    </a:lnTo>
                    <a:lnTo>
                      <a:pt x="143" y="8"/>
                    </a:lnTo>
                    <a:lnTo>
                      <a:pt x="24" y="0"/>
                    </a:lnTo>
                    <a:lnTo>
                      <a:pt x="0" y="69"/>
                    </a:lnTo>
                    <a:close/>
                  </a:path>
                </a:pathLst>
              </a:custGeom>
              <a:solidFill>
                <a:schemeClr val="bg1"/>
              </a:solidFill>
              <a:ln w="0">
                <a:solidFill>
                  <a:srgbClr val="000000"/>
                </a:solidFill>
                <a:prstDash val="solid"/>
                <a:round/>
                <a:headEnd/>
                <a:tailEnd/>
              </a:ln>
            </p:spPr>
            <p:txBody>
              <a:bodyPr/>
              <a:lstStyle/>
              <a:p>
                <a:endParaRPr lang="en-US"/>
              </a:p>
            </p:txBody>
          </p:sp>
          <p:sp>
            <p:nvSpPr>
              <p:cNvPr id="25" name="Freeform 414"/>
              <p:cNvSpPr>
                <a:spLocks/>
              </p:cNvSpPr>
              <p:nvPr/>
            </p:nvSpPr>
            <p:spPr bwMode="auto">
              <a:xfrm>
                <a:off x="1003" y="2021"/>
                <a:ext cx="956" cy="537"/>
              </a:xfrm>
              <a:custGeom>
                <a:avLst/>
                <a:gdLst>
                  <a:gd name="T0" fmla="*/ 62 w 1612"/>
                  <a:gd name="T1" fmla="*/ 187 h 1034"/>
                  <a:gd name="T2" fmla="*/ 124 w 1612"/>
                  <a:gd name="T3" fmla="*/ 203 h 1034"/>
                  <a:gd name="T4" fmla="*/ 144 w 1612"/>
                  <a:gd name="T5" fmla="*/ 199 h 1034"/>
                  <a:gd name="T6" fmla="*/ 170 w 1612"/>
                  <a:gd name="T7" fmla="*/ 225 h 1034"/>
                  <a:gd name="T8" fmla="*/ 192 w 1612"/>
                  <a:gd name="T9" fmla="*/ 235 h 1034"/>
                  <a:gd name="T10" fmla="*/ 206 w 1612"/>
                  <a:gd name="T11" fmla="*/ 260 h 1034"/>
                  <a:gd name="T12" fmla="*/ 221 w 1612"/>
                  <a:gd name="T13" fmla="*/ 251 h 1034"/>
                  <a:gd name="T14" fmla="*/ 250 w 1612"/>
                  <a:gd name="T15" fmla="*/ 234 h 1034"/>
                  <a:gd name="T16" fmla="*/ 279 w 1612"/>
                  <a:gd name="T17" fmla="*/ 236 h 1034"/>
                  <a:gd name="T18" fmla="*/ 292 w 1612"/>
                  <a:gd name="T19" fmla="*/ 240 h 1034"/>
                  <a:gd name="T20" fmla="*/ 307 w 1612"/>
                  <a:gd name="T21" fmla="*/ 240 h 1034"/>
                  <a:gd name="T22" fmla="*/ 309 w 1612"/>
                  <a:gd name="T23" fmla="*/ 231 h 1034"/>
                  <a:gd name="T24" fmla="*/ 323 w 1612"/>
                  <a:gd name="T25" fmla="*/ 231 h 1034"/>
                  <a:gd name="T26" fmla="*/ 352 w 1612"/>
                  <a:gd name="T27" fmla="*/ 236 h 1034"/>
                  <a:gd name="T28" fmla="*/ 372 w 1612"/>
                  <a:gd name="T29" fmla="*/ 243 h 1034"/>
                  <a:gd name="T30" fmla="*/ 384 w 1612"/>
                  <a:gd name="T31" fmla="*/ 278 h 1034"/>
                  <a:gd name="T32" fmla="*/ 396 w 1612"/>
                  <a:gd name="T33" fmla="*/ 270 h 1034"/>
                  <a:gd name="T34" fmla="*/ 386 w 1612"/>
                  <a:gd name="T35" fmla="*/ 244 h 1034"/>
                  <a:gd name="T36" fmla="*/ 401 w 1612"/>
                  <a:gd name="T37" fmla="*/ 214 h 1034"/>
                  <a:gd name="T38" fmla="*/ 426 w 1612"/>
                  <a:gd name="T39" fmla="*/ 203 h 1034"/>
                  <a:gd name="T40" fmla="*/ 449 w 1612"/>
                  <a:gd name="T41" fmla="*/ 192 h 1034"/>
                  <a:gd name="T42" fmla="*/ 454 w 1612"/>
                  <a:gd name="T43" fmla="*/ 176 h 1034"/>
                  <a:gd name="T44" fmla="*/ 451 w 1612"/>
                  <a:gd name="T45" fmla="*/ 167 h 1034"/>
                  <a:gd name="T46" fmla="*/ 458 w 1612"/>
                  <a:gd name="T47" fmla="*/ 168 h 1034"/>
                  <a:gd name="T48" fmla="*/ 470 w 1612"/>
                  <a:gd name="T49" fmla="*/ 151 h 1034"/>
                  <a:gd name="T50" fmla="*/ 483 w 1612"/>
                  <a:gd name="T51" fmla="*/ 141 h 1034"/>
                  <a:gd name="T52" fmla="*/ 487 w 1612"/>
                  <a:gd name="T53" fmla="*/ 133 h 1034"/>
                  <a:gd name="T54" fmla="*/ 516 w 1612"/>
                  <a:gd name="T55" fmla="*/ 127 h 1034"/>
                  <a:gd name="T56" fmla="*/ 526 w 1612"/>
                  <a:gd name="T57" fmla="*/ 124 h 1034"/>
                  <a:gd name="T58" fmla="*/ 521 w 1612"/>
                  <a:gd name="T59" fmla="*/ 122 h 1034"/>
                  <a:gd name="T60" fmla="*/ 541 w 1612"/>
                  <a:gd name="T61" fmla="*/ 106 h 1034"/>
                  <a:gd name="T62" fmla="*/ 558 w 1612"/>
                  <a:gd name="T63" fmla="*/ 87 h 1034"/>
                  <a:gd name="T64" fmla="*/ 552 w 1612"/>
                  <a:gd name="T65" fmla="*/ 72 h 1034"/>
                  <a:gd name="T66" fmla="*/ 538 w 1612"/>
                  <a:gd name="T67" fmla="*/ 87 h 1034"/>
                  <a:gd name="T68" fmla="*/ 517 w 1612"/>
                  <a:gd name="T69" fmla="*/ 93 h 1034"/>
                  <a:gd name="T70" fmla="*/ 493 w 1612"/>
                  <a:gd name="T71" fmla="*/ 93 h 1034"/>
                  <a:gd name="T72" fmla="*/ 466 w 1612"/>
                  <a:gd name="T73" fmla="*/ 108 h 1034"/>
                  <a:gd name="T74" fmla="*/ 444 w 1612"/>
                  <a:gd name="T75" fmla="*/ 105 h 1034"/>
                  <a:gd name="T76" fmla="*/ 439 w 1612"/>
                  <a:gd name="T77" fmla="*/ 114 h 1034"/>
                  <a:gd name="T78" fmla="*/ 406 w 1612"/>
                  <a:gd name="T79" fmla="*/ 123 h 1034"/>
                  <a:gd name="T80" fmla="*/ 403 w 1612"/>
                  <a:gd name="T81" fmla="*/ 117 h 1034"/>
                  <a:gd name="T82" fmla="*/ 407 w 1612"/>
                  <a:gd name="T83" fmla="*/ 96 h 1034"/>
                  <a:gd name="T84" fmla="*/ 403 w 1612"/>
                  <a:gd name="T85" fmla="*/ 95 h 1034"/>
                  <a:gd name="T86" fmla="*/ 409 w 1612"/>
                  <a:gd name="T87" fmla="*/ 79 h 1034"/>
                  <a:gd name="T88" fmla="*/ 389 w 1612"/>
                  <a:gd name="T89" fmla="*/ 84 h 1034"/>
                  <a:gd name="T90" fmla="*/ 380 w 1612"/>
                  <a:gd name="T91" fmla="*/ 100 h 1034"/>
                  <a:gd name="T92" fmla="*/ 358 w 1612"/>
                  <a:gd name="T93" fmla="*/ 111 h 1034"/>
                  <a:gd name="T94" fmla="*/ 375 w 1612"/>
                  <a:gd name="T95" fmla="*/ 82 h 1034"/>
                  <a:gd name="T96" fmla="*/ 381 w 1612"/>
                  <a:gd name="T97" fmla="*/ 72 h 1034"/>
                  <a:gd name="T98" fmla="*/ 407 w 1612"/>
                  <a:gd name="T99" fmla="*/ 68 h 1034"/>
                  <a:gd name="T100" fmla="*/ 375 w 1612"/>
                  <a:gd name="T101" fmla="*/ 55 h 1034"/>
                  <a:gd name="T102" fmla="*/ 332 w 1612"/>
                  <a:gd name="T103" fmla="*/ 56 h 1034"/>
                  <a:gd name="T104" fmla="*/ 312 w 1612"/>
                  <a:gd name="T105" fmla="*/ 31 h 1034"/>
                  <a:gd name="T106" fmla="*/ 216 w 1612"/>
                  <a:gd name="T107" fmla="*/ 20 h 1034"/>
                  <a:gd name="T108" fmla="*/ 63 w 1612"/>
                  <a:gd name="T109" fmla="*/ 0 h 1034"/>
                  <a:gd name="T110" fmla="*/ 55 w 1612"/>
                  <a:gd name="T111" fmla="*/ 15 h 1034"/>
                  <a:gd name="T112" fmla="*/ 44 w 1612"/>
                  <a:gd name="T113" fmla="*/ 4 h 1034"/>
                  <a:gd name="T114" fmla="*/ 12 w 1612"/>
                  <a:gd name="T115" fmla="*/ 67 h 1034"/>
                  <a:gd name="T116" fmla="*/ 0 w 1612"/>
                  <a:gd name="T117" fmla="*/ 101 h 1034"/>
                  <a:gd name="T118" fmla="*/ 15 w 1612"/>
                  <a:gd name="T119" fmla="*/ 163 h 1034"/>
                  <a:gd name="T120" fmla="*/ 34 w 1612"/>
                  <a:gd name="T121" fmla="*/ 185 h 10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2"/>
                  <a:gd name="T184" fmla="*/ 0 h 1034"/>
                  <a:gd name="T185" fmla="*/ 1612 w 1612"/>
                  <a:gd name="T186" fmla="*/ 1034 h 10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2" h="1034">
                    <a:moveTo>
                      <a:pt x="97" y="687"/>
                    </a:moveTo>
                    <a:lnTo>
                      <a:pt x="175" y="694"/>
                    </a:lnTo>
                    <a:lnTo>
                      <a:pt x="287" y="742"/>
                    </a:lnTo>
                    <a:lnTo>
                      <a:pt x="352" y="751"/>
                    </a:lnTo>
                    <a:lnTo>
                      <a:pt x="352" y="731"/>
                    </a:lnTo>
                    <a:lnTo>
                      <a:pt x="408" y="739"/>
                    </a:lnTo>
                    <a:lnTo>
                      <a:pt x="458" y="847"/>
                    </a:lnTo>
                    <a:lnTo>
                      <a:pt x="484" y="836"/>
                    </a:lnTo>
                    <a:lnTo>
                      <a:pt x="528" y="838"/>
                    </a:lnTo>
                    <a:lnTo>
                      <a:pt x="547" y="870"/>
                    </a:lnTo>
                    <a:lnTo>
                      <a:pt x="571" y="923"/>
                    </a:lnTo>
                    <a:lnTo>
                      <a:pt x="586" y="965"/>
                    </a:lnTo>
                    <a:lnTo>
                      <a:pt x="618" y="986"/>
                    </a:lnTo>
                    <a:lnTo>
                      <a:pt x="629" y="930"/>
                    </a:lnTo>
                    <a:lnTo>
                      <a:pt x="704" y="891"/>
                    </a:lnTo>
                    <a:lnTo>
                      <a:pt x="712" y="867"/>
                    </a:lnTo>
                    <a:lnTo>
                      <a:pt x="754" y="858"/>
                    </a:lnTo>
                    <a:lnTo>
                      <a:pt x="794" y="875"/>
                    </a:lnTo>
                    <a:lnTo>
                      <a:pt x="813" y="870"/>
                    </a:lnTo>
                    <a:lnTo>
                      <a:pt x="832" y="892"/>
                    </a:lnTo>
                    <a:lnTo>
                      <a:pt x="863" y="880"/>
                    </a:lnTo>
                    <a:lnTo>
                      <a:pt x="874" y="892"/>
                    </a:lnTo>
                    <a:lnTo>
                      <a:pt x="882" y="900"/>
                    </a:lnTo>
                    <a:lnTo>
                      <a:pt x="879" y="855"/>
                    </a:lnTo>
                    <a:lnTo>
                      <a:pt x="910" y="846"/>
                    </a:lnTo>
                    <a:lnTo>
                      <a:pt x="917" y="857"/>
                    </a:lnTo>
                    <a:lnTo>
                      <a:pt x="990" y="862"/>
                    </a:lnTo>
                    <a:lnTo>
                      <a:pt x="1000" y="876"/>
                    </a:lnTo>
                    <a:lnTo>
                      <a:pt x="1033" y="863"/>
                    </a:lnTo>
                    <a:lnTo>
                      <a:pt x="1058" y="902"/>
                    </a:lnTo>
                    <a:lnTo>
                      <a:pt x="1047" y="961"/>
                    </a:lnTo>
                    <a:lnTo>
                      <a:pt x="1093" y="1033"/>
                    </a:lnTo>
                    <a:lnTo>
                      <a:pt x="1109" y="1034"/>
                    </a:lnTo>
                    <a:lnTo>
                      <a:pt x="1124" y="1000"/>
                    </a:lnTo>
                    <a:lnTo>
                      <a:pt x="1112" y="961"/>
                    </a:lnTo>
                    <a:lnTo>
                      <a:pt x="1098" y="905"/>
                    </a:lnTo>
                    <a:lnTo>
                      <a:pt x="1109" y="834"/>
                    </a:lnTo>
                    <a:lnTo>
                      <a:pt x="1140" y="794"/>
                    </a:lnTo>
                    <a:lnTo>
                      <a:pt x="1165" y="782"/>
                    </a:lnTo>
                    <a:lnTo>
                      <a:pt x="1210" y="751"/>
                    </a:lnTo>
                    <a:lnTo>
                      <a:pt x="1234" y="721"/>
                    </a:lnTo>
                    <a:lnTo>
                      <a:pt x="1277" y="713"/>
                    </a:lnTo>
                    <a:lnTo>
                      <a:pt x="1279" y="695"/>
                    </a:lnTo>
                    <a:lnTo>
                      <a:pt x="1291" y="653"/>
                    </a:lnTo>
                    <a:lnTo>
                      <a:pt x="1279" y="641"/>
                    </a:lnTo>
                    <a:lnTo>
                      <a:pt x="1281" y="618"/>
                    </a:lnTo>
                    <a:lnTo>
                      <a:pt x="1302" y="550"/>
                    </a:lnTo>
                    <a:lnTo>
                      <a:pt x="1302" y="622"/>
                    </a:lnTo>
                    <a:lnTo>
                      <a:pt x="1339" y="580"/>
                    </a:lnTo>
                    <a:lnTo>
                      <a:pt x="1335" y="561"/>
                    </a:lnTo>
                    <a:lnTo>
                      <a:pt x="1347" y="572"/>
                    </a:lnTo>
                    <a:lnTo>
                      <a:pt x="1375" y="524"/>
                    </a:lnTo>
                    <a:lnTo>
                      <a:pt x="1369" y="514"/>
                    </a:lnTo>
                    <a:lnTo>
                      <a:pt x="1384" y="493"/>
                    </a:lnTo>
                    <a:lnTo>
                      <a:pt x="1416" y="481"/>
                    </a:lnTo>
                    <a:lnTo>
                      <a:pt x="1467" y="469"/>
                    </a:lnTo>
                    <a:lnTo>
                      <a:pt x="1488" y="481"/>
                    </a:lnTo>
                    <a:lnTo>
                      <a:pt x="1496" y="461"/>
                    </a:lnTo>
                    <a:lnTo>
                      <a:pt x="1488" y="464"/>
                    </a:lnTo>
                    <a:lnTo>
                      <a:pt x="1483" y="451"/>
                    </a:lnTo>
                    <a:lnTo>
                      <a:pt x="1498" y="422"/>
                    </a:lnTo>
                    <a:lnTo>
                      <a:pt x="1540" y="394"/>
                    </a:lnTo>
                    <a:lnTo>
                      <a:pt x="1612" y="360"/>
                    </a:lnTo>
                    <a:lnTo>
                      <a:pt x="1586" y="323"/>
                    </a:lnTo>
                    <a:lnTo>
                      <a:pt x="1592" y="278"/>
                    </a:lnTo>
                    <a:lnTo>
                      <a:pt x="1568" y="267"/>
                    </a:lnTo>
                    <a:lnTo>
                      <a:pt x="1552" y="283"/>
                    </a:lnTo>
                    <a:lnTo>
                      <a:pt x="1531" y="323"/>
                    </a:lnTo>
                    <a:lnTo>
                      <a:pt x="1485" y="356"/>
                    </a:lnTo>
                    <a:lnTo>
                      <a:pt x="1471" y="347"/>
                    </a:lnTo>
                    <a:lnTo>
                      <a:pt x="1448" y="352"/>
                    </a:lnTo>
                    <a:lnTo>
                      <a:pt x="1403" y="347"/>
                    </a:lnTo>
                    <a:lnTo>
                      <a:pt x="1356" y="365"/>
                    </a:lnTo>
                    <a:lnTo>
                      <a:pt x="1325" y="400"/>
                    </a:lnTo>
                    <a:lnTo>
                      <a:pt x="1305" y="396"/>
                    </a:lnTo>
                    <a:lnTo>
                      <a:pt x="1261" y="390"/>
                    </a:lnTo>
                    <a:lnTo>
                      <a:pt x="1262" y="401"/>
                    </a:lnTo>
                    <a:lnTo>
                      <a:pt x="1247" y="424"/>
                    </a:lnTo>
                    <a:lnTo>
                      <a:pt x="1187" y="452"/>
                    </a:lnTo>
                    <a:lnTo>
                      <a:pt x="1154" y="455"/>
                    </a:lnTo>
                    <a:lnTo>
                      <a:pt x="1136" y="441"/>
                    </a:lnTo>
                    <a:lnTo>
                      <a:pt x="1146" y="435"/>
                    </a:lnTo>
                    <a:lnTo>
                      <a:pt x="1175" y="383"/>
                    </a:lnTo>
                    <a:lnTo>
                      <a:pt x="1159" y="356"/>
                    </a:lnTo>
                    <a:lnTo>
                      <a:pt x="1149" y="362"/>
                    </a:lnTo>
                    <a:lnTo>
                      <a:pt x="1146" y="351"/>
                    </a:lnTo>
                    <a:lnTo>
                      <a:pt x="1171" y="319"/>
                    </a:lnTo>
                    <a:lnTo>
                      <a:pt x="1161" y="292"/>
                    </a:lnTo>
                    <a:lnTo>
                      <a:pt x="1136" y="288"/>
                    </a:lnTo>
                    <a:lnTo>
                      <a:pt x="1106" y="311"/>
                    </a:lnTo>
                    <a:lnTo>
                      <a:pt x="1082" y="335"/>
                    </a:lnTo>
                    <a:lnTo>
                      <a:pt x="1080" y="370"/>
                    </a:lnTo>
                    <a:lnTo>
                      <a:pt x="1024" y="429"/>
                    </a:lnTo>
                    <a:lnTo>
                      <a:pt x="1019" y="412"/>
                    </a:lnTo>
                    <a:lnTo>
                      <a:pt x="1021" y="353"/>
                    </a:lnTo>
                    <a:lnTo>
                      <a:pt x="1066" y="302"/>
                    </a:lnTo>
                    <a:lnTo>
                      <a:pt x="1045" y="301"/>
                    </a:lnTo>
                    <a:lnTo>
                      <a:pt x="1085" y="266"/>
                    </a:lnTo>
                    <a:lnTo>
                      <a:pt x="1157" y="262"/>
                    </a:lnTo>
                    <a:lnTo>
                      <a:pt x="1159" y="250"/>
                    </a:lnTo>
                    <a:lnTo>
                      <a:pt x="1064" y="223"/>
                    </a:lnTo>
                    <a:lnTo>
                      <a:pt x="1068" y="203"/>
                    </a:lnTo>
                    <a:lnTo>
                      <a:pt x="1013" y="215"/>
                    </a:lnTo>
                    <a:lnTo>
                      <a:pt x="944" y="207"/>
                    </a:lnTo>
                    <a:lnTo>
                      <a:pt x="1016" y="167"/>
                    </a:lnTo>
                    <a:lnTo>
                      <a:pt x="887" y="113"/>
                    </a:lnTo>
                    <a:lnTo>
                      <a:pt x="833" y="111"/>
                    </a:lnTo>
                    <a:lnTo>
                      <a:pt x="614" y="73"/>
                    </a:lnTo>
                    <a:lnTo>
                      <a:pt x="367" y="31"/>
                    </a:lnTo>
                    <a:lnTo>
                      <a:pt x="181" y="0"/>
                    </a:lnTo>
                    <a:lnTo>
                      <a:pt x="170" y="49"/>
                    </a:lnTo>
                    <a:lnTo>
                      <a:pt x="157" y="55"/>
                    </a:lnTo>
                    <a:lnTo>
                      <a:pt x="157" y="31"/>
                    </a:lnTo>
                    <a:lnTo>
                      <a:pt x="124" y="13"/>
                    </a:lnTo>
                    <a:lnTo>
                      <a:pt x="93" y="113"/>
                    </a:lnTo>
                    <a:lnTo>
                      <a:pt x="34" y="249"/>
                    </a:lnTo>
                    <a:lnTo>
                      <a:pt x="21" y="335"/>
                    </a:lnTo>
                    <a:lnTo>
                      <a:pt x="0" y="373"/>
                    </a:lnTo>
                    <a:lnTo>
                      <a:pt x="24" y="528"/>
                    </a:lnTo>
                    <a:lnTo>
                      <a:pt x="44" y="602"/>
                    </a:lnTo>
                    <a:lnTo>
                      <a:pt x="85" y="638"/>
                    </a:lnTo>
                    <a:lnTo>
                      <a:pt x="97" y="687"/>
                    </a:lnTo>
                    <a:close/>
                  </a:path>
                </a:pathLst>
              </a:custGeom>
              <a:solidFill>
                <a:schemeClr val="bg1"/>
              </a:solidFill>
              <a:ln w="0">
                <a:solidFill>
                  <a:srgbClr val="000000"/>
                </a:solidFill>
                <a:prstDash val="solid"/>
                <a:round/>
                <a:headEnd/>
                <a:tailEnd/>
              </a:ln>
            </p:spPr>
            <p:txBody>
              <a:bodyPr/>
              <a:lstStyle/>
              <a:p>
                <a:endParaRPr lang="en-US"/>
              </a:p>
            </p:txBody>
          </p:sp>
          <p:sp>
            <p:nvSpPr>
              <p:cNvPr id="26" name="Freeform 415"/>
              <p:cNvSpPr>
                <a:spLocks/>
              </p:cNvSpPr>
              <p:nvPr/>
            </p:nvSpPr>
            <p:spPr bwMode="auto">
              <a:xfrm>
                <a:off x="589" y="1337"/>
                <a:ext cx="619" cy="505"/>
              </a:xfrm>
              <a:custGeom>
                <a:avLst/>
                <a:gdLst>
                  <a:gd name="T0" fmla="*/ 293 w 1043"/>
                  <a:gd name="T1" fmla="*/ 263 h 970"/>
                  <a:gd name="T2" fmla="*/ 295 w 1043"/>
                  <a:gd name="T3" fmla="*/ 252 h 970"/>
                  <a:gd name="T4" fmla="*/ 286 w 1043"/>
                  <a:gd name="T5" fmla="*/ 239 h 970"/>
                  <a:gd name="T6" fmla="*/ 288 w 1043"/>
                  <a:gd name="T7" fmla="*/ 218 h 970"/>
                  <a:gd name="T8" fmla="*/ 282 w 1043"/>
                  <a:gd name="T9" fmla="*/ 200 h 970"/>
                  <a:gd name="T10" fmla="*/ 262 w 1043"/>
                  <a:gd name="T11" fmla="*/ 202 h 970"/>
                  <a:gd name="T12" fmla="*/ 253 w 1043"/>
                  <a:gd name="T13" fmla="*/ 181 h 970"/>
                  <a:gd name="T14" fmla="*/ 246 w 1043"/>
                  <a:gd name="T15" fmla="*/ 181 h 970"/>
                  <a:gd name="T16" fmla="*/ 243 w 1043"/>
                  <a:gd name="T17" fmla="*/ 175 h 970"/>
                  <a:gd name="T18" fmla="*/ 367 w 1043"/>
                  <a:gd name="T19" fmla="*/ 43 h 970"/>
                  <a:gd name="T20" fmla="*/ 361 w 1043"/>
                  <a:gd name="T21" fmla="*/ 42 h 970"/>
                  <a:gd name="T22" fmla="*/ 366 w 1043"/>
                  <a:gd name="T23" fmla="*/ 43 h 970"/>
                  <a:gd name="T24" fmla="*/ 343 w 1043"/>
                  <a:gd name="T25" fmla="*/ 27 h 970"/>
                  <a:gd name="T26" fmla="*/ 318 w 1043"/>
                  <a:gd name="T27" fmla="*/ 18 h 970"/>
                  <a:gd name="T28" fmla="*/ 293 w 1043"/>
                  <a:gd name="T29" fmla="*/ 20 h 970"/>
                  <a:gd name="T30" fmla="*/ 281 w 1043"/>
                  <a:gd name="T31" fmla="*/ 20 h 970"/>
                  <a:gd name="T32" fmla="*/ 261 w 1043"/>
                  <a:gd name="T33" fmla="*/ 20 h 970"/>
                  <a:gd name="T34" fmla="*/ 238 w 1043"/>
                  <a:gd name="T35" fmla="*/ 0 h 970"/>
                  <a:gd name="T36" fmla="*/ 225 w 1043"/>
                  <a:gd name="T37" fmla="*/ 1 h 970"/>
                  <a:gd name="T38" fmla="*/ 225 w 1043"/>
                  <a:gd name="T39" fmla="*/ 42 h 970"/>
                  <a:gd name="T40" fmla="*/ 208 w 1043"/>
                  <a:gd name="T41" fmla="*/ 51 h 970"/>
                  <a:gd name="T42" fmla="*/ 208 w 1043"/>
                  <a:gd name="T43" fmla="*/ 51 h 970"/>
                  <a:gd name="T44" fmla="*/ 204 w 1043"/>
                  <a:gd name="T45" fmla="*/ 51 h 970"/>
                  <a:gd name="T46" fmla="*/ 187 w 1043"/>
                  <a:gd name="T47" fmla="*/ 33 h 970"/>
                  <a:gd name="T48" fmla="*/ 150 w 1043"/>
                  <a:gd name="T49" fmla="*/ 39 h 970"/>
                  <a:gd name="T50" fmla="*/ 170 w 1043"/>
                  <a:gd name="T51" fmla="*/ 52 h 970"/>
                  <a:gd name="T52" fmla="*/ 186 w 1043"/>
                  <a:gd name="T53" fmla="*/ 62 h 970"/>
                  <a:gd name="T54" fmla="*/ 154 w 1043"/>
                  <a:gd name="T55" fmla="*/ 74 h 970"/>
                  <a:gd name="T56" fmla="*/ 119 w 1043"/>
                  <a:gd name="T57" fmla="*/ 62 h 970"/>
                  <a:gd name="T58" fmla="*/ 76 w 1043"/>
                  <a:gd name="T59" fmla="*/ 70 h 970"/>
                  <a:gd name="T60" fmla="*/ 76 w 1043"/>
                  <a:gd name="T61" fmla="*/ 94 h 970"/>
                  <a:gd name="T62" fmla="*/ 98 w 1043"/>
                  <a:gd name="T63" fmla="*/ 106 h 970"/>
                  <a:gd name="T64" fmla="*/ 99 w 1043"/>
                  <a:gd name="T65" fmla="*/ 106 h 970"/>
                  <a:gd name="T66" fmla="*/ 69 w 1043"/>
                  <a:gd name="T67" fmla="*/ 119 h 970"/>
                  <a:gd name="T68" fmla="*/ 68 w 1043"/>
                  <a:gd name="T69" fmla="*/ 118 h 970"/>
                  <a:gd name="T70" fmla="*/ 72 w 1043"/>
                  <a:gd name="T71" fmla="*/ 118 h 970"/>
                  <a:gd name="T72" fmla="*/ 68 w 1043"/>
                  <a:gd name="T73" fmla="*/ 119 h 970"/>
                  <a:gd name="T74" fmla="*/ 72 w 1043"/>
                  <a:gd name="T75" fmla="*/ 119 h 970"/>
                  <a:gd name="T76" fmla="*/ 72 w 1043"/>
                  <a:gd name="T77" fmla="*/ 118 h 970"/>
                  <a:gd name="T78" fmla="*/ 46 w 1043"/>
                  <a:gd name="T79" fmla="*/ 125 h 970"/>
                  <a:gd name="T80" fmla="*/ 0 w 1043"/>
                  <a:gd name="T81" fmla="*/ 141 h 970"/>
                  <a:gd name="T82" fmla="*/ 32 w 1043"/>
                  <a:gd name="T83" fmla="*/ 145 h 970"/>
                  <a:gd name="T84" fmla="*/ 69 w 1043"/>
                  <a:gd name="T85" fmla="*/ 141 h 970"/>
                  <a:gd name="T86" fmla="*/ 131 w 1043"/>
                  <a:gd name="T87" fmla="*/ 127 h 970"/>
                  <a:gd name="T88" fmla="*/ 131 w 1043"/>
                  <a:gd name="T89" fmla="*/ 119 h 970"/>
                  <a:gd name="T90" fmla="*/ 189 w 1043"/>
                  <a:gd name="T91" fmla="*/ 114 h 970"/>
                  <a:gd name="T92" fmla="*/ 191 w 1043"/>
                  <a:gd name="T93" fmla="*/ 117 h 970"/>
                  <a:gd name="T94" fmla="*/ 189 w 1043"/>
                  <a:gd name="T95" fmla="*/ 114 h 970"/>
                  <a:gd name="T96" fmla="*/ 192 w 1043"/>
                  <a:gd name="T97" fmla="*/ 116 h 970"/>
                  <a:gd name="T98" fmla="*/ 192 w 1043"/>
                  <a:gd name="T99" fmla="*/ 127 h 970"/>
                  <a:gd name="T100" fmla="*/ 148 w 1043"/>
                  <a:gd name="T101" fmla="*/ 129 h 970"/>
                  <a:gd name="T102" fmla="*/ 150 w 1043"/>
                  <a:gd name="T103" fmla="*/ 139 h 970"/>
                  <a:gd name="T104" fmla="*/ 182 w 1043"/>
                  <a:gd name="T105" fmla="*/ 141 h 970"/>
                  <a:gd name="T106" fmla="*/ 204 w 1043"/>
                  <a:gd name="T107" fmla="*/ 144 h 970"/>
                  <a:gd name="T108" fmla="*/ 228 w 1043"/>
                  <a:gd name="T109" fmla="*/ 159 h 970"/>
                  <a:gd name="T110" fmla="*/ 234 w 1043"/>
                  <a:gd name="T111" fmla="*/ 183 h 970"/>
                  <a:gd name="T112" fmla="*/ 257 w 1043"/>
                  <a:gd name="T113" fmla="*/ 203 h 970"/>
                  <a:gd name="T114" fmla="*/ 271 w 1043"/>
                  <a:gd name="T115" fmla="*/ 260 h 970"/>
                  <a:gd name="T116" fmla="*/ 293 w 1043"/>
                  <a:gd name="T117" fmla="*/ 263 h 9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43"/>
                  <a:gd name="T178" fmla="*/ 0 h 970"/>
                  <a:gd name="T179" fmla="*/ 1043 w 1043"/>
                  <a:gd name="T180" fmla="*/ 970 h 9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43" h="970">
                    <a:moveTo>
                      <a:pt x="831" y="970"/>
                    </a:moveTo>
                    <a:lnTo>
                      <a:pt x="838" y="930"/>
                    </a:lnTo>
                    <a:lnTo>
                      <a:pt x="812" y="883"/>
                    </a:lnTo>
                    <a:lnTo>
                      <a:pt x="817" y="802"/>
                    </a:lnTo>
                    <a:lnTo>
                      <a:pt x="801" y="739"/>
                    </a:lnTo>
                    <a:lnTo>
                      <a:pt x="743" y="745"/>
                    </a:lnTo>
                    <a:lnTo>
                      <a:pt x="717" y="669"/>
                    </a:lnTo>
                    <a:lnTo>
                      <a:pt x="700" y="669"/>
                    </a:lnTo>
                    <a:lnTo>
                      <a:pt x="691" y="648"/>
                    </a:lnTo>
                    <a:lnTo>
                      <a:pt x="1043" y="160"/>
                    </a:lnTo>
                    <a:lnTo>
                      <a:pt x="1026" y="156"/>
                    </a:lnTo>
                    <a:lnTo>
                      <a:pt x="1038" y="160"/>
                    </a:lnTo>
                    <a:lnTo>
                      <a:pt x="974" y="99"/>
                    </a:lnTo>
                    <a:lnTo>
                      <a:pt x="901" y="65"/>
                    </a:lnTo>
                    <a:lnTo>
                      <a:pt x="832" y="73"/>
                    </a:lnTo>
                    <a:lnTo>
                      <a:pt x="799" y="73"/>
                    </a:lnTo>
                    <a:lnTo>
                      <a:pt x="739" y="73"/>
                    </a:lnTo>
                    <a:lnTo>
                      <a:pt x="675" y="0"/>
                    </a:lnTo>
                    <a:lnTo>
                      <a:pt x="639" y="4"/>
                    </a:lnTo>
                    <a:lnTo>
                      <a:pt x="639" y="156"/>
                    </a:lnTo>
                    <a:lnTo>
                      <a:pt x="592" y="186"/>
                    </a:lnTo>
                    <a:lnTo>
                      <a:pt x="592" y="188"/>
                    </a:lnTo>
                    <a:lnTo>
                      <a:pt x="578" y="186"/>
                    </a:lnTo>
                    <a:lnTo>
                      <a:pt x="531" y="121"/>
                    </a:lnTo>
                    <a:lnTo>
                      <a:pt x="424" y="142"/>
                    </a:lnTo>
                    <a:lnTo>
                      <a:pt x="482" y="190"/>
                    </a:lnTo>
                    <a:lnTo>
                      <a:pt x="528" y="229"/>
                    </a:lnTo>
                    <a:lnTo>
                      <a:pt x="437" y="274"/>
                    </a:lnTo>
                    <a:lnTo>
                      <a:pt x="339" y="229"/>
                    </a:lnTo>
                    <a:lnTo>
                      <a:pt x="216" y="258"/>
                    </a:lnTo>
                    <a:lnTo>
                      <a:pt x="216" y="345"/>
                    </a:lnTo>
                    <a:lnTo>
                      <a:pt x="278" y="392"/>
                    </a:lnTo>
                    <a:lnTo>
                      <a:pt x="279" y="391"/>
                    </a:lnTo>
                    <a:lnTo>
                      <a:pt x="197" y="439"/>
                    </a:lnTo>
                    <a:lnTo>
                      <a:pt x="193" y="434"/>
                    </a:lnTo>
                    <a:lnTo>
                      <a:pt x="206" y="434"/>
                    </a:lnTo>
                    <a:lnTo>
                      <a:pt x="193" y="439"/>
                    </a:lnTo>
                    <a:lnTo>
                      <a:pt x="206" y="439"/>
                    </a:lnTo>
                    <a:lnTo>
                      <a:pt x="206" y="434"/>
                    </a:lnTo>
                    <a:lnTo>
                      <a:pt x="132" y="463"/>
                    </a:lnTo>
                    <a:lnTo>
                      <a:pt x="0" y="518"/>
                    </a:lnTo>
                    <a:lnTo>
                      <a:pt x="91" y="535"/>
                    </a:lnTo>
                    <a:lnTo>
                      <a:pt x="197" y="521"/>
                    </a:lnTo>
                    <a:lnTo>
                      <a:pt x="371" y="469"/>
                    </a:lnTo>
                    <a:lnTo>
                      <a:pt x="371" y="439"/>
                    </a:lnTo>
                    <a:lnTo>
                      <a:pt x="538" y="420"/>
                    </a:lnTo>
                    <a:lnTo>
                      <a:pt x="542" y="430"/>
                    </a:lnTo>
                    <a:lnTo>
                      <a:pt x="537" y="421"/>
                    </a:lnTo>
                    <a:lnTo>
                      <a:pt x="545" y="426"/>
                    </a:lnTo>
                    <a:lnTo>
                      <a:pt x="545" y="469"/>
                    </a:lnTo>
                    <a:lnTo>
                      <a:pt x="420" y="475"/>
                    </a:lnTo>
                    <a:lnTo>
                      <a:pt x="425" y="512"/>
                    </a:lnTo>
                    <a:lnTo>
                      <a:pt x="516" y="518"/>
                    </a:lnTo>
                    <a:lnTo>
                      <a:pt x="579" y="533"/>
                    </a:lnTo>
                    <a:lnTo>
                      <a:pt x="647" y="588"/>
                    </a:lnTo>
                    <a:lnTo>
                      <a:pt x="666" y="674"/>
                    </a:lnTo>
                    <a:lnTo>
                      <a:pt x="729" y="748"/>
                    </a:lnTo>
                    <a:lnTo>
                      <a:pt x="768" y="961"/>
                    </a:lnTo>
                    <a:lnTo>
                      <a:pt x="831" y="970"/>
                    </a:lnTo>
                    <a:close/>
                  </a:path>
                </a:pathLst>
              </a:custGeom>
              <a:solidFill>
                <a:schemeClr val="bg1"/>
              </a:solidFill>
              <a:ln w="0">
                <a:solidFill>
                  <a:srgbClr val="000000"/>
                </a:solidFill>
                <a:prstDash val="solid"/>
                <a:round/>
                <a:headEnd/>
                <a:tailEnd/>
              </a:ln>
            </p:spPr>
            <p:txBody>
              <a:bodyPr/>
              <a:lstStyle/>
              <a:p>
                <a:endParaRPr lang="en-US"/>
              </a:p>
            </p:txBody>
          </p:sp>
          <p:sp>
            <p:nvSpPr>
              <p:cNvPr id="27" name="Freeform 416"/>
              <p:cNvSpPr>
                <a:spLocks/>
              </p:cNvSpPr>
              <p:nvPr/>
            </p:nvSpPr>
            <p:spPr bwMode="auto">
              <a:xfrm>
                <a:off x="1281" y="1586"/>
                <a:ext cx="84" cy="53"/>
              </a:xfrm>
              <a:custGeom>
                <a:avLst/>
                <a:gdLst>
                  <a:gd name="T0" fmla="*/ 7 w 142"/>
                  <a:gd name="T1" fmla="*/ 0 h 106"/>
                  <a:gd name="T2" fmla="*/ 50 w 142"/>
                  <a:gd name="T3" fmla="*/ 0 h 106"/>
                  <a:gd name="T4" fmla="*/ 41 w 142"/>
                  <a:gd name="T5" fmla="*/ 9 h 106"/>
                  <a:gd name="T6" fmla="*/ 49 w 142"/>
                  <a:gd name="T7" fmla="*/ 16 h 106"/>
                  <a:gd name="T8" fmla="*/ 43 w 142"/>
                  <a:gd name="T9" fmla="*/ 22 h 106"/>
                  <a:gd name="T10" fmla="*/ 33 w 142"/>
                  <a:gd name="T11" fmla="*/ 15 h 106"/>
                  <a:gd name="T12" fmla="*/ 22 w 142"/>
                  <a:gd name="T13" fmla="*/ 27 h 106"/>
                  <a:gd name="T14" fmla="*/ 15 w 142"/>
                  <a:gd name="T15" fmla="*/ 19 h 106"/>
                  <a:gd name="T16" fmla="*/ 7 w 142"/>
                  <a:gd name="T17" fmla="*/ 24 h 106"/>
                  <a:gd name="T18" fmla="*/ 0 w 142"/>
                  <a:gd name="T19" fmla="*/ 17 h 106"/>
                  <a:gd name="T20" fmla="*/ 12 w 142"/>
                  <a:gd name="T21" fmla="*/ 10 h 106"/>
                  <a:gd name="T22" fmla="*/ 7 w 14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106"/>
                  <a:gd name="T38" fmla="*/ 142 w 14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106">
                    <a:moveTo>
                      <a:pt x="19" y="0"/>
                    </a:moveTo>
                    <a:lnTo>
                      <a:pt x="142" y="0"/>
                    </a:lnTo>
                    <a:lnTo>
                      <a:pt x="118" y="34"/>
                    </a:lnTo>
                    <a:lnTo>
                      <a:pt x="138" y="64"/>
                    </a:lnTo>
                    <a:lnTo>
                      <a:pt x="122" y="88"/>
                    </a:lnTo>
                    <a:lnTo>
                      <a:pt x="95" y="60"/>
                    </a:lnTo>
                    <a:lnTo>
                      <a:pt x="62" y="106"/>
                    </a:lnTo>
                    <a:lnTo>
                      <a:pt x="43" y="76"/>
                    </a:lnTo>
                    <a:lnTo>
                      <a:pt x="19" y="95"/>
                    </a:lnTo>
                    <a:lnTo>
                      <a:pt x="0" y="68"/>
                    </a:lnTo>
                    <a:lnTo>
                      <a:pt x="35" y="38"/>
                    </a:lnTo>
                    <a:lnTo>
                      <a:pt x="19" y="0"/>
                    </a:lnTo>
                    <a:close/>
                  </a:path>
                </a:pathLst>
              </a:custGeom>
              <a:solidFill>
                <a:schemeClr val="bg1"/>
              </a:solidFill>
              <a:ln w="0">
                <a:solidFill>
                  <a:srgbClr val="000000"/>
                </a:solidFill>
                <a:prstDash val="solid"/>
                <a:round/>
                <a:headEnd/>
                <a:tailEnd/>
              </a:ln>
            </p:spPr>
            <p:txBody>
              <a:bodyPr/>
              <a:lstStyle/>
              <a:p>
                <a:endParaRPr lang="en-US"/>
              </a:p>
            </p:txBody>
          </p:sp>
          <p:sp>
            <p:nvSpPr>
              <p:cNvPr id="28" name="Freeform 417"/>
              <p:cNvSpPr>
                <a:spLocks/>
              </p:cNvSpPr>
              <p:nvPr/>
            </p:nvSpPr>
            <p:spPr bwMode="auto">
              <a:xfrm>
                <a:off x="1574" y="1336"/>
                <a:ext cx="99" cy="47"/>
              </a:xfrm>
              <a:custGeom>
                <a:avLst/>
                <a:gdLst>
                  <a:gd name="T0" fmla="*/ 0 w 170"/>
                  <a:gd name="T1" fmla="*/ 13 h 91"/>
                  <a:gd name="T2" fmla="*/ 11 w 170"/>
                  <a:gd name="T3" fmla="*/ 24 h 91"/>
                  <a:gd name="T4" fmla="*/ 58 w 170"/>
                  <a:gd name="T5" fmla="*/ 8 h 91"/>
                  <a:gd name="T6" fmla="*/ 50 w 170"/>
                  <a:gd name="T7" fmla="*/ 0 h 91"/>
                  <a:gd name="T8" fmla="*/ 17 w 170"/>
                  <a:gd name="T9" fmla="*/ 0 h 91"/>
                  <a:gd name="T10" fmla="*/ 0 w 170"/>
                  <a:gd name="T11" fmla="*/ 13 h 91"/>
                  <a:gd name="T12" fmla="*/ 0 60000 65536"/>
                  <a:gd name="T13" fmla="*/ 0 60000 65536"/>
                  <a:gd name="T14" fmla="*/ 0 60000 65536"/>
                  <a:gd name="T15" fmla="*/ 0 60000 65536"/>
                  <a:gd name="T16" fmla="*/ 0 60000 65536"/>
                  <a:gd name="T17" fmla="*/ 0 60000 65536"/>
                  <a:gd name="T18" fmla="*/ 0 w 170"/>
                  <a:gd name="T19" fmla="*/ 0 h 91"/>
                  <a:gd name="T20" fmla="*/ 170 w 170"/>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70" h="91">
                    <a:moveTo>
                      <a:pt x="0" y="50"/>
                    </a:moveTo>
                    <a:lnTo>
                      <a:pt x="32" y="91"/>
                    </a:lnTo>
                    <a:lnTo>
                      <a:pt x="170" y="30"/>
                    </a:lnTo>
                    <a:lnTo>
                      <a:pt x="146" y="0"/>
                    </a:lnTo>
                    <a:lnTo>
                      <a:pt x="51" y="0"/>
                    </a:lnTo>
                    <a:lnTo>
                      <a:pt x="0" y="50"/>
                    </a:lnTo>
                    <a:close/>
                  </a:path>
                </a:pathLst>
              </a:custGeom>
              <a:solidFill>
                <a:schemeClr val="bg1"/>
              </a:solidFill>
              <a:ln w="0">
                <a:solidFill>
                  <a:srgbClr val="000000"/>
                </a:solidFill>
                <a:prstDash val="solid"/>
                <a:round/>
                <a:headEnd/>
                <a:tailEnd/>
              </a:ln>
            </p:spPr>
            <p:txBody>
              <a:bodyPr/>
              <a:lstStyle/>
              <a:p>
                <a:endParaRPr lang="en-US"/>
              </a:p>
            </p:txBody>
          </p:sp>
          <p:sp>
            <p:nvSpPr>
              <p:cNvPr id="29" name="Freeform 418"/>
              <p:cNvSpPr>
                <a:spLocks/>
              </p:cNvSpPr>
              <p:nvPr/>
            </p:nvSpPr>
            <p:spPr bwMode="auto">
              <a:xfrm>
                <a:off x="1640" y="1357"/>
                <a:ext cx="142" cy="70"/>
              </a:xfrm>
              <a:custGeom>
                <a:avLst/>
                <a:gdLst>
                  <a:gd name="T0" fmla="*/ 14 w 241"/>
                  <a:gd name="T1" fmla="*/ 8 h 133"/>
                  <a:gd name="T2" fmla="*/ 0 w 241"/>
                  <a:gd name="T3" fmla="*/ 14 h 133"/>
                  <a:gd name="T4" fmla="*/ 21 w 241"/>
                  <a:gd name="T5" fmla="*/ 22 h 133"/>
                  <a:gd name="T6" fmla="*/ 3 w 241"/>
                  <a:gd name="T7" fmla="*/ 27 h 133"/>
                  <a:gd name="T8" fmla="*/ 22 w 241"/>
                  <a:gd name="T9" fmla="*/ 37 h 133"/>
                  <a:gd name="T10" fmla="*/ 41 w 241"/>
                  <a:gd name="T11" fmla="*/ 23 h 133"/>
                  <a:gd name="T12" fmla="*/ 82 w 241"/>
                  <a:gd name="T13" fmla="*/ 26 h 133"/>
                  <a:gd name="T14" fmla="*/ 84 w 241"/>
                  <a:gd name="T15" fmla="*/ 15 h 133"/>
                  <a:gd name="T16" fmla="*/ 74 w 241"/>
                  <a:gd name="T17" fmla="*/ 15 h 133"/>
                  <a:gd name="T18" fmla="*/ 74 w 241"/>
                  <a:gd name="T19" fmla="*/ 0 h 133"/>
                  <a:gd name="T20" fmla="*/ 38 w 241"/>
                  <a:gd name="T21" fmla="*/ 12 h 133"/>
                  <a:gd name="T22" fmla="*/ 14 w 241"/>
                  <a:gd name="T23" fmla="*/ 8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133"/>
                  <a:gd name="T38" fmla="*/ 241 w 241"/>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133">
                    <a:moveTo>
                      <a:pt x="39" y="30"/>
                    </a:moveTo>
                    <a:lnTo>
                      <a:pt x="0" y="49"/>
                    </a:lnTo>
                    <a:lnTo>
                      <a:pt x="59" y="79"/>
                    </a:lnTo>
                    <a:lnTo>
                      <a:pt x="8" y="99"/>
                    </a:lnTo>
                    <a:lnTo>
                      <a:pt x="63" y="133"/>
                    </a:lnTo>
                    <a:lnTo>
                      <a:pt x="119" y="83"/>
                    </a:lnTo>
                    <a:lnTo>
                      <a:pt x="237" y="95"/>
                    </a:lnTo>
                    <a:lnTo>
                      <a:pt x="241" y="53"/>
                    </a:lnTo>
                    <a:lnTo>
                      <a:pt x="214" y="53"/>
                    </a:lnTo>
                    <a:lnTo>
                      <a:pt x="214" y="0"/>
                    </a:lnTo>
                    <a:lnTo>
                      <a:pt x="111" y="42"/>
                    </a:lnTo>
                    <a:lnTo>
                      <a:pt x="39" y="30"/>
                    </a:lnTo>
                    <a:close/>
                  </a:path>
                </a:pathLst>
              </a:custGeom>
              <a:solidFill>
                <a:schemeClr val="bg1"/>
              </a:solidFill>
              <a:ln w="0">
                <a:solidFill>
                  <a:srgbClr val="000000"/>
                </a:solidFill>
                <a:prstDash val="solid"/>
                <a:round/>
                <a:headEnd/>
                <a:tailEnd/>
              </a:ln>
            </p:spPr>
            <p:txBody>
              <a:bodyPr/>
              <a:lstStyle/>
              <a:p>
                <a:endParaRPr lang="en-US"/>
              </a:p>
            </p:txBody>
          </p:sp>
          <p:sp>
            <p:nvSpPr>
              <p:cNvPr id="30" name="Freeform 419"/>
              <p:cNvSpPr>
                <a:spLocks/>
              </p:cNvSpPr>
              <p:nvPr/>
            </p:nvSpPr>
            <p:spPr bwMode="auto">
              <a:xfrm>
                <a:off x="1710" y="1306"/>
                <a:ext cx="44" cy="30"/>
              </a:xfrm>
              <a:custGeom>
                <a:avLst/>
                <a:gdLst>
                  <a:gd name="T0" fmla="*/ 0 w 75"/>
                  <a:gd name="T1" fmla="*/ 5 h 57"/>
                  <a:gd name="T2" fmla="*/ 3 w 75"/>
                  <a:gd name="T3" fmla="*/ 16 h 57"/>
                  <a:gd name="T4" fmla="*/ 26 w 75"/>
                  <a:gd name="T5" fmla="*/ 15 h 57"/>
                  <a:gd name="T6" fmla="*/ 26 w 75"/>
                  <a:gd name="T7" fmla="*/ 0 h 57"/>
                  <a:gd name="T8" fmla="*/ 16 w 75"/>
                  <a:gd name="T9" fmla="*/ 3 h 57"/>
                  <a:gd name="T10" fmla="*/ 8 w 75"/>
                  <a:gd name="T11" fmla="*/ 8 h 57"/>
                  <a:gd name="T12" fmla="*/ 0 w 75"/>
                  <a:gd name="T13" fmla="*/ 5 h 57"/>
                  <a:gd name="T14" fmla="*/ 0 60000 65536"/>
                  <a:gd name="T15" fmla="*/ 0 60000 65536"/>
                  <a:gd name="T16" fmla="*/ 0 60000 65536"/>
                  <a:gd name="T17" fmla="*/ 0 60000 65536"/>
                  <a:gd name="T18" fmla="*/ 0 60000 65536"/>
                  <a:gd name="T19" fmla="*/ 0 60000 65536"/>
                  <a:gd name="T20" fmla="*/ 0 60000 65536"/>
                  <a:gd name="T21" fmla="*/ 0 w 75"/>
                  <a:gd name="T22" fmla="*/ 0 h 57"/>
                  <a:gd name="T23" fmla="*/ 75 w 75"/>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57">
                    <a:moveTo>
                      <a:pt x="0" y="18"/>
                    </a:moveTo>
                    <a:lnTo>
                      <a:pt x="8" y="57"/>
                    </a:lnTo>
                    <a:lnTo>
                      <a:pt x="75" y="53"/>
                    </a:lnTo>
                    <a:lnTo>
                      <a:pt x="75" y="0"/>
                    </a:lnTo>
                    <a:lnTo>
                      <a:pt x="48" y="12"/>
                    </a:lnTo>
                    <a:lnTo>
                      <a:pt x="23" y="30"/>
                    </a:lnTo>
                    <a:lnTo>
                      <a:pt x="0" y="18"/>
                    </a:lnTo>
                    <a:close/>
                  </a:path>
                </a:pathLst>
              </a:custGeom>
              <a:solidFill>
                <a:schemeClr val="bg1"/>
              </a:solidFill>
              <a:ln w="0">
                <a:solidFill>
                  <a:srgbClr val="000000"/>
                </a:solidFill>
                <a:prstDash val="solid"/>
                <a:round/>
                <a:headEnd/>
                <a:tailEnd/>
              </a:ln>
            </p:spPr>
            <p:txBody>
              <a:bodyPr/>
              <a:lstStyle/>
              <a:p>
                <a:endParaRPr lang="en-US"/>
              </a:p>
            </p:txBody>
          </p:sp>
          <p:sp>
            <p:nvSpPr>
              <p:cNvPr id="31" name="Freeform 420"/>
              <p:cNvSpPr>
                <a:spLocks/>
              </p:cNvSpPr>
              <p:nvPr/>
            </p:nvSpPr>
            <p:spPr bwMode="auto">
              <a:xfrm>
                <a:off x="1816" y="1306"/>
                <a:ext cx="20" cy="45"/>
              </a:xfrm>
              <a:custGeom>
                <a:avLst/>
                <a:gdLst>
                  <a:gd name="T0" fmla="*/ 0 w 36"/>
                  <a:gd name="T1" fmla="*/ 7 h 87"/>
                  <a:gd name="T2" fmla="*/ 11 w 36"/>
                  <a:gd name="T3" fmla="*/ 0 h 87"/>
                  <a:gd name="T4" fmla="*/ 11 w 36"/>
                  <a:gd name="T5" fmla="*/ 14 h 87"/>
                  <a:gd name="T6" fmla="*/ 2 w 36"/>
                  <a:gd name="T7" fmla="*/ 23 h 87"/>
                  <a:gd name="T8" fmla="*/ 0 w 36"/>
                  <a:gd name="T9" fmla="*/ 7 h 87"/>
                  <a:gd name="T10" fmla="*/ 0 60000 65536"/>
                  <a:gd name="T11" fmla="*/ 0 60000 65536"/>
                  <a:gd name="T12" fmla="*/ 0 60000 65536"/>
                  <a:gd name="T13" fmla="*/ 0 60000 65536"/>
                  <a:gd name="T14" fmla="*/ 0 60000 65536"/>
                  <a:gd name="T15" fmla="*/ 0 w 36"/>
                  <a:gd name="T16" fmla="*/ 0 h 87"/>
                  <a:gd name="T17" fmla="*/ 36 w 36"/>
                  <a:gd name="T18" fmla="*/ 87 h 87"/>
                </a:gdLst>
                <a:ahLst/>
                <a:cxnLst>
                  <a:cxn ang="T10">
                    <a:pos x="T0" y="T1"/>
                  </a:cxn>
                  <a:cxn ang="T11">
                    <a:pos x="T2" y="T3"/>
                  </a:cxn>
                  <a:cxn ang="T12">
                    <a:pos x="T4" y="T5"/>
                  </a:cxn>
                  <a:cxn ang="T13">
                    <a:pos x="T6" y="T7"/>
                  </a:cxn>
                  <a:cxn ang="T14">
                    <a:pos x="T8" y="T9"/>
                  </a:cxn>
                </a:cxnLst>
                <a:rect l="T15" t="T16" r="T17" b="T18"/>
                <a:pathLst>
                  <a:path w="36" h="87">
                    <a:moveTo>
                      <a:pt x="0" y="26"/>
                    </a:moveTo>
                    <a:lnTo>
                      <a:pt x="36" y="0"/>
                    </a:lnTo>
                    <a:lnTo>
                      <a:pt x="36" y="53"/>
                    </a:lnTo>
                    <a:lnTo>
                      <a:pt x="8" y="87"/>
                    </a:lnTo>
                    <a:lnTo>
                      <a:pt x="0" y="26"/>
                    </a:lnTo>
                    <a:close/>
                  </a:path>
                </a:pathLst>
              </a:custGeom>
              <a:solidFill>
                <a:schemeClr val="bg1"/>
              </a:solidFill>
              <a:ln w="0">
                <a:solidFill>
                  <a:srgbClr val="000000"/>
                </a:solidFill>
                <a:prstDash val="solid"/>
                <a:round/>
                <a:headEnd/>
                <a:tailEnd/>
              </a:ln>
            </p:spPr>
            <p:txBody>
              <a:bodyPr/>
              <a:lstStyle/>
              <a:p>
                <a:endParaRPr lang="en-US"/>
              </a:p>
            </p:txBody>
          </p:sp>
          <p:sp>
            <p:nvSpPr>
              <p:cNvPr id="32" name="Freeform 421"/>
              <p:cNvSpPr>
                <a:spLocks/>
              </p:cNvSpPr>
              <p:nvPr/>
            </p:nvSpPr>
            <p:spPr bwMode="auto">
              <a:xfrm>
                <a:off x="1811" y="1381"/>
                <a:ext cx="85" cy="59"/>
              </a:xfrm>
              <a:custGeom>
                <a:avLst/>
                <a:gdLst>
                  <a:gd name="T0" fmla="*/ 0 w 142"/>
                  <a:gd name="T1" fmla="*/ 1 h 113"/>
                  <a:gd name="T2" fmla="*/ 0 w 142"/>
                  <a:gd name="T3" fmla="*/ 20 h 113"/>
                  <a:gd name="T4" fmla="*/ 26 w 142"/>
                  <a:gd name="T5" fmla="*/ 31 h 113"/>
                  <a:gd name="T6" fmla="*/ 51 w 142"/>
                  <a:gd name="T7" fmla="*/ 12 h 113"/>
                  <a:gd name="T8" fmla="*/ 41 w 142"/>
                  <a:gd name="T9" fmla="*/ 0 h 113"/>
                  <a:gd name="T10" fmla="*/ 28 w 142"/>
                  <a:gd name="T11" fmla="*/ 15 h 113"/>
                  <a:gd name="T12" fmla="*/ 0 w 142"/>
                  <a:gd name="T13" fmla="*/ 1 h 113"/>
                  <a:gd name="T14" fmla="*/ 0 60000 65536"/>
                  <a:gd name="T15" fmla="*/ 0 60000 65536"/>
                  <a:gd name="T16" fmla="*/ 0 60000 65536"/>
                  <a:gd name="T17" fmla="*/ 0 60000 65536"/>
                  <a:gd name="T18" fmla="*/ 0 60000 65536"/>
                  <a:gd name="T19" fmla="*/ 0 60000 65536"/>
                  <a:gd name="T20" fmla="*/ 0 60000 65536"/>
                  <a:gd name="T21" fmla="*/ 0 w 142"/>
                  <a:gd name="T22" fmla="*/ 0 h 113"/>
                  <a:gd name="T23" fmla="*/ 142 w 142"/>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 h="113">
                    <a:moveTo>
                      <a:pt x="0" y="3"/>
                    </a:moveTo>
                    <a:lnTo>
                      <a:pt x="0" y="75"/>
                    </a:lnTo>
                    <a:lnTo>
                      <a:pt x="71" y="113"/>
                    </a:lnTo>
                    <a:lnTo>
                      <a:pt x="142" y="45"/>
                    </a:lnTo>
                    <a:lnTo>
                      <a:pt x="114" y="0"/>
                    </a:lnTo>
                    <a:lnTo>
                      <a:pt x="79" y="53"/>
                    </a:lnTo>
                    <a:lnTo>
                      <a:pt x="0" y="3"/>
                    </a:lnTo>
                    <a:close/>
                  </a:path>
                </a:pathLst>
              </a:custGeom>
              <a:solidFill>
                <a:schemeClr val="bg1"/>
              </a:solidFill>
              <a:ln w="0">
                <a:solidFill>
                  <a:srgbClr val="000000"/>
                </a:solidFill>
                <a:prstDash val="solid"/>
                <a:round/>
                <a:headEnd/>
                <a:tailEnd/>
              </a:ln>
            </p:spPr>
            <p:txBody>
              <a:bodyPr/>
              <a:lstStyle/>
              <a:p>
                <a:endParaRPr lang="en-US"/>
              </a:p>
            </p:txBody>
          </p:sp>
          <p:sp>
            <p:nvSpPr>
              <p:cNvPr id="33" name="Freeform 422"/>
              <p:cNvSpPr>
                <a:spLocks/>
              </p:cNvSpPr>
              <p:nvPr/>
            </p:nvSpPr>
            <p:spPr bwMode="auto">
              <a:xfrm>
                <a:off x="1061" y="2380"/>
                <a:ext cx="483" cy="377"/>
              </a:xfrm>
              <a:custGeom>
                <a:avLst/>
                <a:gdLst>
                  <a:gd name="T0" fmla="*/ 224 w 812"/>
                  <a:gd name="T1" fmla="*/ 196 h 727"/>
                  <a:gd name="T2" fmla="*/ 224 w 812"/>
                  <a:gd name="T3" fmla="*/ 191 h 727"/>
                  <a:gd name="T4" fmla="*/ 228 w 812"/>
                  <a:gd name="T5" fmla="*/ 179 h 727"/>
                  <a:gd name="T6" fmla="*/ 239 w 812"/>
                  <a:gd name="T7" fmla="*/ 179 h 727"/>
                  <a:gd name="T8" fmla="*/ 233 w 812"/>
                  <a:gd name="T9" fmla="*/ 168 h 727"/>
                  <a:gd name="T10" fmla="*/ 240 w 812"/>
                  <a:gd name="T11" fmla="*/ 163 h 727"/>
                  <a:gd name="T12" fmla="*/ 254 w 812"/>
                  <a:gd name="T13" fmla="*/ 165 h 727"/>
                  <a:gd name="T14" fmla="*/ 264 w 812"/>
                  <a:gd name="T15" fmla="*/ 160 h 727"/>
                  <a:gd name="T16" fmla="*/ 268 w 812"/>
                  <a:gd name="T17" fmla="*/ 162 h 727"/>
                  <a:gd name="T18" fmla="*/ 275 w 812"/>
                  <a:gd name="T19" fmla="*/ 145 h 727"/>
                  <a:gd name="T20" fmla="*/ 287 w 812"/>
                  <a:gd name="T21" fmla="*/ 132 h 727"/>
                  <a:gd name="T22" fmla="*/ 283 w 812"/>
                  <a:gd name="T23" fmla="*/ 128 h 727"/>
                  <a:gd name="T24" fmla="*/ 251 w 812"/>
                  <a:gd name="T25" fmla="*/ 130 h 727"/>
                  <a:gd name="T26" fmla="*/ 236 w 812"/>
                  <a:gd name="T27" fmla="*/ 155 h 727"/>
                  <a:gd name="T28" fmla="*/ 231 w 812"/>
                  <a:gd name="T29" fmla="*/ 158 h 727"/>
                  <a:gd name="T30" fmla="*/ 228 w 812"/>
                  <a:gd name="T31" fmla="*/ 155 h 727"/>
                  <a:gd name="T32" fmla="*/ 215 w 812"/>
                  <a:gd name="T33" fmla="*/ 156 h 727"/>
                  <a:gd name="T34" fmla="*/ 207 w 812"/>
                  <a:gd name="T35" fmla="*/ 161 h 727"/>
                  <a:gd name="T36" fmla="*/ 189 w 812"/>
                  <a:gd name="T37" fmla="*/ 152 h 727"/>
                  <a:gd name="T38" fmla="*/ 178 w 812"/>
                  <a:gd name="T39" fmla="*/ 124 h 727"/>
                  <a:gd name="T40" fmla="*/ 173 w 812"/>
                  <a:gd name="T41" fmla="*/ 118 h 727"/>
                  <a:gd name="T42" fmla="*/ 174 w 812"/>
                  <a:gd name="T43" fmla="*/ 91 h 727"/>
                  <a:gd name="T44" fmla="*/ 184 w 812"/>
                  <a:gd name="T45" fmla="*/ 84 h 727"/>
                  <a:gd name="T46" fmla="*/ 184 w 812"/>
                  <a:gd name="T47" fmla="*/ 80 h 727"/>
                  <a:gd name="T48" fmla="*/ 173 w 812"/>
                  <a:gd name="T49" fmla="*/ 75 h 727"/>
                  <a:gd name="T50" fmla="*/ 168 w 812"/>
                  <a:gd name="T51" fmla="*/ 63 h 727"/>
                  <a:gd name="T52" fmla="*/ 159 w 812"/>
                  <a:gd name="T53" fmla="*/ 49 h 727"/>
                  <a:gd name="T54" fmla="*/ 152 w 812"/>
                  <a:gd name="T55" fmla="*/ 40 h 727"/>
                  <a:gd name="T56" fmla="*/ 137 w 812"/>
                  <a:gd name="T57" fmla="*/ 40 h 727"/>
                  <a:gd name="T58" fmla="*/ 128 w 812"/>
                  <a:gd name="T59" fmla="*/ 43 h 727"/>
                  <a:gd name="T60" fmla="*/ 110 w 812"/>
                  <a:gd name="T61" fmla="*/ 14 h 727"/>
                  <a:gd name="T62" fmla="*/ 90 w 812"/>
                  <a:gd name="T63" fmla="*/ 12 h 727"/>
                  <a:gd name="T64" fmla="*/ 90 w 812"/>
                  <a:gd name="T65" fmla="*/ 17 h 727"/>
                  <a:gd name="T66" fmla="*/ 67 w 812"/>
                  <a:gd name="T67" fmla="*/ 15 h 727"/>
                  <a:gd name="T68" fmla="*/ 27 w 812"/>
                  <a:gd name="T69" fmla="*/ 2 h 727"/>
                  <a:gd name="T70" fmla="*/ 0 w 812"/>
                  <a:gd name="T71" fmla="*/ 0 h 727"/>
                  <a:gd name="T72" fmla="*/ 7 w 812"/>
                  <a:gd name="T73" fmla="*/ 30 h 727"/>
                  <a:gd name="T74" fmla="*/ 17 w 812"/>
                  <a:gd name="T75" fmla="*/ 39 h 727"/>
                  <a:gd name="T76" fmla="*/ 21 w 812"/>
                  <a:gd name="T77" fmla="*/ 49 h 727"/>
                  <a:gd name="T78" fmla="*/ 15 w 812"/>
                  <a:gd name="T79" fmla="*/ 49 h 727"/>
                  <a:gd name="T80" fmla="*/ 25 w 812"/>
                  <a:gd name="T81" fmla="*/ 64 h 727"/>
                  <a:gd name="T82" fmla="*/ 31 w 812"/>
                  <a:gd name="T83" fmla="*/ 69 h 727"/>
                  <a:gd name="T84" fmla="*/ 31 w 812"/>
                  <a:gd name="T85" fmla="*/ 83 h 727"/>
                  <a:gd name="T86" fmla="*/ 51 w 812"/>
                  <a:gd name="T87" fmla="*/ 105 h 727"/>
                  <a:gd name="T88" fmla="*/ 60 w 812"/>
                  <a:gd name="T89" fmla="*/ 103 h 727"/>
                  <a:gd name="T90" fmla="*/ 51 w 812"/>
                  <a:gd name="T91" fmla="*/ 91 h 727"/>
                  <a:gd name="T92" fmla="*/ 37 w 812"/>
                  <a:gd name="T93" fmla="*/ 47 h 727"/>
                  <a:gd name="T94" fmla="*/ 24 w 812"/>
                  <a:gd name="T95" fmla="*/ 29 h 727"/>
                  <a:gd name="T96" fmla="*/ 25 w 812"/>
                  <a:gd name="T97" fmla="*/ 11 h 727"/>
                  <a:gd name="T98" fmla="*/ 37 w 812"/>
                  <a:gd name="T99" fmla="*/ 22 h 727"/>
                  <a:gd name="T100" fmla="*/ 54 w 812"/>
                  <a:gd name="T101" fmla="*/ 52 h 727"/>
                  <a:gd name="T102" fmla="*/ 50 w 812"/>
                  <a:gd name="T103" fmla="*/ 62 h 727"/>
                  <a:gd name="T104" fmla="*/ 62 w 812"/>
                  <a:gd name="T105" fmla="*/ 67 h 727"/>
                  <a:gd name="T106" fmla="*/ 75 w 812"/>
                  <a:gd name="T107" fmla="*/ 90 h 727"/>
                  <a:gd name="T108" fmla="*/ 83 w 812"/>
                  <a:gd name="T109" fmla="*/ 92 h 727"/>
                  <a:gd name="T110" fmla="*/ 96 w 812"/>
                  <a:gd name="T111" fmla="*/ 121 h 727"/>
                  <a:gd name="T112" fmla="*/ 92 w 812"/>
                  <a:gd name="T113" fmla="*/ 136 h 727"/>
                  <a:gd name="T114" fmla="*/ 107 w 812"/>
                  <a:gd name="T115" fmla="*/ 150 h 727"/>
                  <a:gd name="T116" fmla="*/ 140 w 812"/>
                  <a:gd name="T117" fmla="*/ 168 h 727"/>
                  <a:gd name="T118" fmla="*/ 182 w 812"/>
                  <a:gd name="T119" fmla="*/ 183 h 727"/>
                  <a:gd name="T120" fmla="*/ 199 w 812"/>
                  <a:gd name="T121" fmla="*/ 179 h 727"/>
                  <a:gd name="T122" fmla="*/ 209 w 812"/>
                  <a:gd name="T123" fmla="*/ 181 h 727"/>
                  <a:gd name="T124" fmla="*/ 224 w 812"/>
                  <a:gd name="T125" fmla="*/ 196 h 7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2"/>
                  <a:gd name="T190" fmla="*/ 0 h 727"/>
                  <a:gd name="T191" fmla="*/ 812 w 812"/>
                  <a:gd name="T192" fmla="*/ 727 h 7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2" h="727">
                    <a:moveTo>
                      <a:pt x="632" y="727"/>
                    </a:moveTo>
                    <a:lnTo>
                      <a:pt x="632" y="710"/>
                    </a:lnTo>
                    <a:lnTo>
                      <a:pt x="645" y="665"/>
                    </a:lnTo>
                    <a:lnTo>
                      <a:pt x="675" y="665"/>
                    </a:lnTo>
                    <a:lnTo>
                      <a:pt x="659" y="625"/>
                    </a:lnTo>
                    <a:lnTo>
                      <a:pt x="680" y="608"/>
                    </a:lnTo>
                    <a:lnTo>
                      <a:pt x="718" y="613"/>
                    </a:lnTo>
                    <a:lnTo>
                      <a:pt x="747" y="595"/>
                    </a:lnTo>
                    <a:lnTo>
                      <a:pt x="757" y="604"/>
                    </a:lnTo>
                    <a:lnTo>
                      <a:pt x="779" y="540"/>
                    </a:lnTo>
                    <a:lnTo>
                      <a:pt x="812" y="489"/>
                    </a:lnTo>
                    <a:lnTo>
                      <a:pt x="798" y="477"/>
                    </a:lnTo>
                    <a:lnTo>
                      <a:pt x="710" y="484"/>
                    </a:lnTo>
                    <a:lnTo>
                      <a:pt x="665" y="575"/>
                    </a:lnTo>
                    <a:lnTo>
                      <a:pt x="652" y="587"/>
                    </a:lnTo>
                    <a:lnTo>
                      <a:pt x="645" y="575"/>
                    </a:lnTo>
                    <a:lnTo>
                      <a:pt x="607" y="579"/>
                    </a:lnTo>
                    <a:lnTo>
                      <a:pt x="585" y="597"/>
                    </a:lnTo>
                    <a:lnTo>
                      <a:pt x="533" y="566"/>
                    </a:lnTo>
                    <a:lnTo>
                      <a:pt x="502" y="463"/>
                    </a:lnTo>
                    <a:lnTo>
                      <a:pt x="489" y="437"/>
                    </a:lnTo>
                    <a:lnTo>
                      <a:pt x="491" y="337"/>
                    </a:lnTo>
                    <a:lnTo>
                      <a:pt x="520" y="313"/>
                    </a:lnTo>
                    <a:lnTo>
                      <a:pt x="521" y="299"/>
                    </a:lnTo>
                    <a:lnTo>
                      <a:pt x="489" y="278"/>
                    </a:lnTo>
                    <a:lnTo>
                      <a:pt x="474" y="236"/>
                    </a:lnTo>
                    <a:lnTo>
                      <a:pt x="450" y="183"/>
                    </a:lnTo>
                    <a:lnTo>
                      <a:pt x="431" y="151"/>
                    </a:lnTo>
                    <a:lnTo>
                      <a:pt x="387" y="149"/>
                    </a:lnTo>
                    <a:lnTo>
                      <a:pt x="361" y="160"/>
                    </a:lnTo>
                    <a:lnTo>
                      <a:pt x="311" y="52"/>
                    </a:lnTo>
                    <a:lnTo>
                      <a:pt x="255" y="44"/>
                    </a:lnTo>
                    <a:lnTo>
                      <a:pt x="255" y="64"/>
                    </a:lnTo>
                    <a:lnTo>
                      <a:pt x="190" y="55"/>
                    </a:lnTo>
                    <a:lnTo>
                      <a:pt x="78" y="7"/>
                    </a:lnTo>
                    <a:lnTo>
                      <a:pt x="0" y="0"/>
                    </a:lnTo>
                    <a:lnTo>
                      <a:pt x="18" y="111"/>
                    </a:lnTo>
                    <a:lnTo>
                      <a:pt x="49" y="146"/>
                    </a:lnTo>
                    <a:lnTo>
                      <a:pt x="61" y="183"/>
                    </a:lnTo>
                    <a:lnTo>
                      <a:pt x="44" y="184"/>
                    </a:lnTo>
                    <a:lnTo>
                      <a:pt x="70" y="240"/>
                    </a:lnTo>
                    <a:lnTo>
                      <a:pt x="87" y="256"/>
                    </a:lnTo>
                    <a:lnTo>
                      <a:pt x="88" y="309"/>
                    </a:lnTo>
                    <a:lnTo>
                      <a:pt x="143" y="391"/>
                    </a:lnTo>
                    <a:lnTo>
                      <a:pt x="169" y="382"/>
                    </a:lnTo>
                    <a:lnTo>
                      <a:pt x="143" y="340"/>
                    </a:lnTo>
                    <a:lnTo>
                      <a:pt x="104" y="175"/>
                    </a:lnTo>
                    <a:lnTo>
                      <a:pt x="69" y="107"/>
                    </a:lnTo>
                    <a:lnTo>
                      <a:pt x="71" y="43"/>
                    </a:lnTo>
                    <a:lnTo>
                      <a:pt x="105" y="81"/>
                    </a:lnTo>
                    <a:lnTo>
                      <a:pt x="151" y="193"/>
                    </a:lnTo>
                    <a:lnTo>
                      <a:pt x="142" y="230"/>
                    </a:lnTo>
                    <a:lnTo>
                      <a:pt x="177" y="250"/>
                    </a:lnTo>
                    <a:lnTo>
                      <a:pt x="212" y="334"/>
                    </a:lnTo>
                    <a:lnTo>
                      <a:pt x="236" y="342"/>
                    </a:lnTo>
                    <a:lnTo>
                      <a:pt x="273" y="450"/>
                    </a:lnTo>
                    <a:lnTo>
                      <a:pt x="259" y="507"/>
                    </a:lnTo>
                    <a:lnTo>
                      <a:pt x="303" y="558"/>
                    </a:lnTo>
                    <a:lnTo>
                      <a:pt x="395" y="625"/>
                    </a:lnTo>
                    <a:lnTo>
                      <a:pt x="515" y="680"/>
                    </a:lnTo>
                    <a:lnTo>
                      <a:pt x="563" y="668"/>
                    </a:lnTo>
                    <a:lnTo>
                      <a:pt x="592" y="674"/>
                    </a:lnTo>
                    <a:lnTo>
                      <a:pt x="632" y="727"/>
                    </a:lnTo>
                    <a:close/>
                  </a:path>
                </a:pathLst>
              </a:custGeom>
              <a:solidFill>
                <a:srgbClr val="FF9900"/>
              </a:solidFill>
              <a:ln w="0">
                <a:solidFill>
                  <a:srgbClr val="000000"/>
                </a:solidFill>
                <a:prstDash val="solid"/>
                <a:round/>
                <a:headEnd/>
                <a:tailEnd/>
              </a:ln>
            </p:spPr>
            <p:txBody>
              <a:bodyPr/>
              <a:lstStyle/>
              <a:p>
                <a:endParaRPr lang="en-US"/>
              </a:p>
            </p:txBody>
          </p:sp>
          <p:sp>
            <p:nvSpPr>
              <p:cNvPr id="34" name="Freeform 423"/>
              <p:cNvSpPr>
                <a:spLocks/>
              </p:cNvSpPr>
              <p:nvPr/>
            </p:nvSpPr>
            <p:spPr bwMode="auto">
              <a:xfrm>
                <a:off x="1436" y="2695"/>
                <a:ext cx="69" cy="72"/>
              </a:xfrm>
              <a:custGeom>
                <a:avLst/>
                <a:gdLst>
                  <a:gd name="T0" fmla="*/ 18 w 116"/>
                  <a:gd name="T1" fmla="*/ 37 h 142"/>
                  <a:gd name="T2" fmla="*/ 24 w 116"/>
                  <a:gd name="T3" fmla="*/ 33 h 142"/>
                  <a:gd name="T4" fmla="*/ 29 w 116"/>
                  <a:gd name="T5" fmla="*/ 33 h 142"/>
                  <a:gd name="T6" fmla="*/ 30 w 116"/>
                  <a:gd name="T7" fmla="*/ 29 h 142"/>
                  <a:gd name="T8" fmla="*/ 41 w 116"/>
                  <a:gd name="T9" fmla="*/ 18 h 142"/>
                  <a:gd name="T10" fmla="*/ 40 w 116"/>
                  <a:gd name="T11" fmla="*/ 15 h 142"/>
                  <a:gd name="T12" fmla="*/ 32 w 116"/>
                  <a:gd name="T13" fmla="*/ 13 h 142"/>
                  <a:gd name="T14" fmla="*/ 30 w 116"/>
                  <a:gd name="T15" fmla="*/ 2 h 142"/>
                  <a:gd name="T16" fmla="*/ 17 w 116"/>
                  <a:gd name="T17" fmla="*/ 0 h 142"/>
                  <a:gd name="T18" fmla="*/ 10 w 116"/>
                  <a:gd name="T19" fmla="*/ 5 h 142"/>
                  <a:gd name="T20" fmla="*/ 15 w 116"/>
                  <a:gd name="T21" fmla="*/ 15 h 142"/>
                  <a:gd name="T22" fmla="*/ 5 w 116"/>
                  <a:gd name="T23" fmla="*/ 15 h 142"/>
                  <a:gd name="T24" fmla="*/ 0 w 116"/>
                  <a:gd name="T25" fmla="*/ 26 h 142"/>
                  <a:gd name="T26" fmla="*/ 0 w 116"/>
                  <a:gd name="T27" fmla="*/ 30 h 142"/>
                  <a:gd name="T28" fmla="*/ 18 w 116"/>
                  <a:gd name="T29" fmla="*/ 37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142"/>
                  <a:gd name="T47" fmla="*/ 116 w 116"/>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142">
                    <a:moveTo>
                      <a:pt x="51" y="142"/>
                    </a:moveTo>
                    <a:lnTo>
                      <a:pt x="68" y="128"/>
                    </a:lnTo>
                    <a:lnTo>
                      <a:pt x="80" y="130"/>
                    </a:lnTo>
                    <a:lnTo>
                      <a:pt x="84" y="113"/>
                    </a:lnTo>
                    <a:lnTo>
                      <a:pt x="116" y="69"/>
                    </a:lnTo>
                    <a:lnTo>
                      <a:pt x="114" y="57"/>
                    </a:lnTo>
                    <a:lnTo>
                      <a:pt x="89" y="52"/>
                    </a:lnTo>
                    <a:lnTo>
                      <a:pt x="86" y="5"/>
                    </a:lnTo>
                    <a:lnTo>
                      <a:pt x="48" y="0"/>
                    </a:lnTo>
                    <a:lnTo>
                      <a:pt x="27" y="17"/>
                    </a:lnTo>
                    <a:lnTo>
                      <a:pt x="43" y="57"/>
                    </a:lnTo>
                    <a:lnTo>
                      <a:pt x="13" y="57"/>
                    </a:lnTo>
                    <a:lnTo>
                      <a:pt x="0" y="102"/>
                    </a:lnTo>
                    <a:lnTo>
                      <a:pt x="0" y="119"/>
                    </a:lnTo>
                    <a:lnTo>
                      <a:pt x="51" y="142"/>
                    </a:lnTo>
                    <a:close/>
                  </a:path>
                </a:pathLst>
              </a:custGeom>
              <a:solidFill>
                <a:srgbClr val="990000"/>
              </a:solidFill>
              <a:ln w="0">
                <a:solidFill>
                  <a:srgbClr val="000000"/>
                </a:solidFill>
                <a:prstDash val="solid"/>
                <a:round/>
                <a:headEnd/>
                <a:tailEnd/>
              </a:ln>
            </p:spPr>
            <p:txBody>
              <a:bodyPr/>
              <a:lstStyle/>
              <a:p>
                <a:endParaRPr lang="en-US"/>
              </a:p>
            </p:txBody>
          </p:sp>
          <p:sp>
            <p:nvSpPr>
              <p:cNvPr id="35" name="Freeform 424"/>
              <p:cNvSpPr>
                <a:spLocks/>
              </p:cNvSpPr>
              <p:nvPr/>
            </p:nvSpPr>
            <p:spPr bwMode="auto">
              <a:xfrm>
                <a:off x="1749" y="1461"/>
                <a:ext cx="55" cy="80"/>
              </a:xfrm>
              <a:custGeom>
                <a:avLst/>
                <a:gdLst>
                  <a:gd name="T0" fmla="*/ 0 w 91"/>
                  <a:gd name="T1" fmla="*/ 15 h 153"/>
                  <a:gd name="T2" fmla="*/ 7 w 91"/>
                  <a:gd name="T3" fmla="*/ 42 h 153"/>
                  <a:gd name="T4" fmla="*/ 33 w 91"/>
                  <a:gd name="T5" fmla="*/ 25 h 153"/>
                  <a:gd name="T6" fmla="*/ 32 w 91"/>
                  <a:gd name="T7" fmla="*/ 0 h 153"/>
                  <a:gd name="T8" fmla="*/ 0 w 91"/>
                  <a:gd name="T9" fmla="*/ 15 h 153"/>
                  <a:gd name="T10" fmla="*/ 0 60000 65536"/>
                  <a:gd name="T11" fmla="*/ 0 60000 65536"/>
                  <a:gd name="T12" fmla="*/ 0 60000 65536"/>
                  <a:gd name="T13" fmla="*/ 0 60000 65536"/>
                  <a:gd name="T14" fmla="*/ 0 60000 65536"/>
                  <a:gd name="T15" fmla="*/ 0 w 91"/>
                  <a:gd name="T16" fmla="*/ 0 h 153"/>
                  <a:gd name="T17" fmla="*/ 91 w 91"/>
                  <a:gd name="T18" fmla="*/ 153 h 153"/>
                </a:gdLst>
                <a:ahLst/>
                <a:cxnLst>
                  <a:cxn ang="T10">
                    <a:pos x="T0" y="T1"/>
                  </a:cxn>
                  <a:cxn ang="T11">
                    <a:pos x="T2" y="T3"/>
                  </a:cxn>
                  <a:cxn ang="T12">
                    <a:pos x="T4" y="T5"/>
                  </a:cxn>
                  <a:cxn ang="T13">
                    <a:pos x="T6" y="T7"/>
                  </a:cxn>
                  <a:cxn ang="T14">
                    <a:pos x="T8" y="T9"/>
                  </a:cxn>
                </a:cxnLst>
                <a:rect l="T15" t="T16" r="T17" b="T18"/>
                <a:pathLst>
                  <a:path w="91" h="153">
                    <a:moveTo>
                      <a:pt x="0" y="54"/>
                    </a:moveTo>
                    <a:lnTo>
                      <a:pt x="19" y="153"/>
                    </a:lnTo>
                    <a:lnTo>
                      <a:pt x="91" y="91"/>
                    </a:lnTo>
                    <a:lnTo>
                      <a:pt x="87" y="0"/>
                    </a:lnTo>
                    <a:lnTo>
                      <a:pt x="0" y="54"/>
                    </a:lnTo>
                    <a:close/>
                  </a:path>
                </a:pathLst>
              </a:custGeom>
              <a:solidFill>
                <a:schemeClr val="bg1"/>
              </a:solidFill>
              <a:ln w="0">
                <a:solidFill>
                  <a:srgbClr val="000000"/>
                </a:solidFill>
                <a:prstDash val="solid"/>
                <a:round/>
                <a:headEnd/>
                <a:tailEnd/>
              </a:ln>
            </p:spPr>
            <p:txBody>
              <a:bodyPr/>
              <a:lstStyle/>
              <a:p>
                <a:endParaRPr lang="en-US"/>
              </a:p>
            </p:txBody>
          </p:sp>
          <p:sp>
            <p:nvSpPr>
              <p:cNvPr id="36" name="Freeform 425"/>
              <p:cNvSpPr>
                <a:spLocks/>
              </p:cNvSpPr>
              <p:nvPr/>
            </p:nvSpPr>
            <p:spPr bwMode="auto">
              <a:xfrm>
                <a:off x="998" y="1421"/>
                <a:ext cx="1174" cy="828"/>
              </a:xfrm>
              <a:custGeom>
                <a:avLst/>
                <a:gdLst>
                  <a:gd name="T0" fmla="*/ 472 w 1978"/>
                  <a:gd name="T1" fmla="*/ 409 h 1592"/>
                  <a:gd name="T2" fmla="*/ 513 w 1978"/>
                  <a:gd name="T3" fmla="*/ 407 h 1592"/>
                  <a:gd name="T4" fmla="*/ 542 w 1978"/>
                  <a:gd name="T5" fmla="*/ 399 h 1592"/>
                  <a:gd name="T6" fmla="*/ 564 w 1978"/>
                  <a:gd name="T7" fmla="*/ 387 h 1592"/>
                  <a:gd name="T8" fmla="*/ 591 w 1978"/>
                  <a:gd name="T9" fmla="*/ 405 h 1592"/>
                  <a:gd name="T10" fmla="*/ 576 w 1978"/>
                  <a:gd name="T11" fmla="*/ 431 h 1592"/>
                  <a:gd name="T12" fmla="*/ 624 w 1978"/>
                  <a:gd name="T13" fmla="*/ 406 h 1592"/>
                  <a:gd name="T14" fmla="*/ 591 w 1978"/>
                  <a:gd name="T15" fmla="*/ 392 h 1592"/>
                  <a:gd name="T16" fmla="*/ 586 w 1978"/>
                  <a:gd name="T17" fmla="*/ 375 h 1592"/>
                  <a:gd name="T18" fmla="*/ 592 w 1978"/>
                  <a:gd name="T19" fmla="*/ 364 h 1592"/>
                  <a:gd name="T20" fmla="*/ 547 w 1978"/>
                  <a:gd name="T21" fmla="*/ 385 h 1592"/>
                  <a:gd name="T22" fmla="*/ 571 w 1978"/>
                  <a:gd name="T23" fmla="*/ 366 h 1592"/>
                  <a:gd name="T24" fmla="*/ 603 w 1978"/>
                  <a:gd name="T25" fmla="*/ 356 h 1592"/>
                  <a:gd name="T26" fmla="*/ 633 w 1978"/>
                  <a:gd name="T27" fmla="*/ 363 h 1592"/>
                  <a:gd name="T28" fmla="*/ 633 w 1978"/>
                  <a:gd name="T29" fmla="*/ 362 h 1592"/>
                  <a:gd name="T30" fmla="*/ 635 w 1978"/>
                  <a:gd name="T31" fmla="*/ 362 h 1592"/>
                  <a:gd name="T32" fmla="*/ 669 w 1978"/>
                  <a:gd name="T33" fmla="*/ 352 h 1592"/>
                  <a:gd name="T34" fmla="*/ 697 w 1978"/>
                  <a:gd name="T35" fmla="*/ 325 h 1592"/>
                  <a:gd name="T36" fmla="*/ 659 w 1978"/>
                  <a:gd name="T37" fmla="*/ 296 h 1592"/>
                  <a:gd name="T38" fmla="*/ 647 w 1978"/>
                  <a:gd name="T39" fmla="*/ 250 h 1592"/>
                  <a:gd name="T40" fmla="*/ 605 w 1978"/>
                  <a:gd name="T41" fmla="*/ 234 h 1592"/>
                  <a:gd name="T42" fmla="*/ 560 w 1978"/>
                  <a:gd name="T43" fmla="*/ 198 h 1592"/>
                  <a:gd name="T44" fmla="*/ 515 w 1978"/>
                  <a:gd name="T45" fmla="*/ 246 h 1592"/>
                  <a:gd name="T46" fmla="*/ 514 w 1978"/>
                  <a:gd name="T47" fmla="*/ 286 h 1592"/>
                  <a:gd name="T48" fmla="*/ 489 w 1978"/>
                  <a:gd name="T49" fmla="*/ 317 h 1592"/>
                  <a:gd name="T50" fmla="*/ 467 w 1978"/>
                  <a:gd name="T51" fmla="*/ 331 h 1592"/>
                  <a:gd name="T52" fmla="*/ 461 w 1978"/>
                  <a:gd name="T53" fmla="*/ 294 h 1592"/>
                  <a:gd name="T54" fmla="*/ 441 w 1978"/>
                  <a:gd name="T55" fmla="*/ 279 h 1592"/>
                  <a:gd name="T56" fmla="*/ 391 w 1978"/>
                  <a:gd name="T57" fmla="*/ 229 h 1592"/>
                  <a:gd name="T58" fmla="*/ 413 w 1978"/>
                  <a:gd name="T59" fmla="*/ 186 h 1592"/>
                  <a:gd name="T60" fmla="*/ 450 w 1978"/>
                  <a:gd name="T61" fmla="*/ 166 h 1592"/>
                  <a:gd name="T62" fmla="*/ 507 w 1978"/>
                  <a:gd name="T63" fmla="*/ 147 h 1592"/>
                  <a:gd name="T64" fmla="*/ 528 w 1978"/>
                  <a:gd name="T65" fmla="*/ 140 h 1592"/>
                  <a:gd name="T66" fmla="*/ 547 w 1978"/>
                  <a:gd name="T67" fmla="*/ 98 h 1592"/>
                  <a:gd name="T68" fmla="*/ 505 w 1978"/>
                  <a:gd name="T69" fmla="*/ 117 h 1592"/>
                  <a:gd name="T70" fmla="*/ 497 w 1978"/>
                  <a:gd name="T71" fmla="*/ 101 h 1592"/>
                  <a:gd name="T72" fmla="*/ 497 w 1978"/>
                  <a:gd name="T73" fmla="*/ 69 h 1592"/>
                  <a:gd name="T74" fmla="*/ 464 w 1978"/>
                  <a:gd name="T75" fmla="*/ 69 h 1592"/>
                  <a:gd name="T76" fmla="*/ 440 w 1978"/>
                  <a:gd name="T77" fmla="*/ 122 h 1592"/>
                  <a:gd name="T78" fmla="*/ 417 w 1978"/>
                  <a:gd name="T79" fmla="*/ 102 h 1592"/>
                  <a:gd name="T80" fmla="*/ 376 w 1978"/>
                  <a:gd name="T81" fmla="*/ 87 h 1592"/>
                  <a:gd name="T82" fmla="*/ 351 w 1978"/>
                  <a:gd name="T83" fmla="*/ 80 h 1592"/>
                  <a:gd name="T84" fmla="*/ 337 w 1978"/>
                  <a:gd name="T85" fmla="*/ 102 h 1592"/>
                  <a:gd name="T86" fmla="*/ 308 w 1978"/>
                  <a:gd name="T87" fmla="*/ 69 h 1592"/>
                  <a:gd name="T88" fmla="*/ 243 w 1978"/>
                  <a:gd name="T89" fmla="*/ 30 h 1592"/>
                  <a:gd name="T90" fmla="*/ 208 w 1978"/>
                  <a:gd name="T91" fmla="*/ 19 h 1592"/>
                  <a:gd name="T92" fmla="*/ 122 w 1978"/>
                  <a:gd name="T93" fmla="*/ 0 h 1592"/>
                  <a:gd name="T94" fmla="*/ 9 w 1978"/>
                  <a:gd name="T95" fmla="*/ 137 h 1592"/>
                  <a:gd name="T96" fmla="*/ 45 w 1978"/>
                  <a:gd name="T97" fmla="*/ 173 h 1592"/>
                  <a:gd name="T98" fmla="*/ 49 w 1978"/>
                  <a:gd name="T99" fmla="*/ 218 h 1592"/>
                  <a:gd name="T100" fmla="*/ 35 w 1978"/>
                  <a:gd name="T101" fmla="*/ 282 h 1592"/>
                  <a:gd name="T102" fmla="*/ 132 w 1978"/>
                  <a:gd name="T103" fmla="*/ 320 h 1592"/>
                  <a:gd name="T104" fmla="*/ 316 w 1978"/>
                  <a:gd name="T105" fmla="*/ 343 h 1592"/>
                  <a:gd name="T106" fmla="*/ 384 w 1978"/>
                  <a:gd name="T107" fmla="*/ 353 h 1592"/>
                  <a:gd name="T108" fmla="*/ 404 w 1978"/>
                  <a:gd name="T109" fmla="*/ 362 h 1592"/>
                  <a:gd name="T110" fmla="*/ 434 w 1978"/>
                  <a:gd name="T111" fmla="*/ 384 h 1592"/>
                  <a:gd name="T112" fmla="*/ 436 w 1978"/>
                  <a:gd name="T113" fmla="*/ 403 h 1592"/>
                  <a:gd name="T114" fmla="*/ 428 w 1978"/>
                  <a:gd name="T115" fmla="*/ 415 h 1592"/>
                  <a:gd name="T116" fmla="*/ 407 w 1978"/>
                  <a:gd name="T117" fmla="*/ 430 h 1592"/>
                  <a:gd name="T118" fmla="*/ 437 w 1978"/>
                  <a:gd name="T119" fmla="*/ 421 h 1592"/>
                  <a:gd name="T120" fmla="*/ 452 w 1978"/>
                  <a:gd name="T121" fmla="*/ 411 h 1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78"/>
                  <a:gd name="T184" fmla="*/ 0 h 1592"/>
                  <a:gd name="T185" fmla="*/ 1978 w 1978"/>
                  <a:gd name="T186" fmla="*/ 1592 h 15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78" h="1592">
                    <a:moveTo>
                      <a:pt x="1283" y="1519"/>
                    </a:moveTo>
                    <a:lnTo>
                      <a:pt x="1298" y="1519"/>
                    </a:lnTo>
                    <a:lnTo>
                      <a:pt x="1339" y="1511"/>
                    </a:lnTo>
                    <a:lnTo>
                      <a:pt x="1365" y="1519"/>
                    </a:lnTo>
                    <a:lnTo>
                      <a:pt x="1412" y="1501"/>
                    </a:lnTo>
                    <a:lnTo>
                      <a:pt x="1457" y="1506"/>
                    </a:lnTo>
                    <a:lnTo>
                      <a:pt x="1480" y="1501"/>
                    </a:lnTo>
                    <a:lnTo>
                      <a:pt x="1494" y="1510"/>
                    </a:lnTo>
                    <a:lnTo>
                      <a:pt x="1540" y="1477"/>
                    </a:lnTo>
                    <a:lnTo>
                      <a:pt x="1561" y="1437"/>
                    </a:lnTo>
                    <a:lnTo>
                      <a:pt x="1577" y="1421"/>
                    </a:lnTo>
                    <a:lnTo>
                      <a:pt x="1601" y="1432"/>
                    </a:lnTo>
                    <a:lnTo>
                      <a:pt x="1595" y="1477"/>
                    </a:lnTo>
                    <a:lnTo>
                      <a:pt x="1621" y="1514"/>
                    </a:lnTo>
                    <a:lnTo>
                      <a:pt x="1677" y="1498"/>
                    </a:lnTo>
                    <a:lnTo>
                      <a:pt x="1686" y="1515"/>
                    </a:lnTo>
                    <a:lnTo>
                      <a:pt x="1633" y="1559"/>
                    </a:lnTo>
                    <a:lnTo>
                      <a:pt x="1635" y="1592"/>
                    </a:lnTo>
                    <a:lnTo>
                      <a:pt x="1703" y="1548"/>
                    </a:lnTo>
                    <a:lnTo>
                      <a:pt x="1772" y="1519"/>
                    </a:lnTo>
                    <a:lnTo>
                      <a:pt x="1771" y="1501"/>
                    </a:lnTo>
                    <a:lnTo>
                      <a:pt x="1703" y="1481"/>
                    </a:lnTo>
                    <a:lnTo>
                      <a:pt x="1693" y="1455"/>
                    </a:lnTo>
                    <a:lnTo>
                      <a:pt x="1677" y="1448"/>
                    </a:lnTo>
                    <a:lnTo>
                      <a:pt x="1703" y="1417"/>
                    </a:lnTo>
                    <a:lnTo>
                      <a:pt x="1669" y="1408"/>
                    </a:lnTo>
                    <a:lnTo>
                      <a:pt x="1664" y="1386"/>
                    </a:lnTo>
                    <a:lnTo>
                      <a:pt x="1702" y="1402"/>
                    </a:lnTo>
                    <a:lnTo>
                      <a:pt x="1724" y="1366"/>
                    </a:lnTo>
                    <a:lnTo>
                      <a:pt x="1682" y="1344"/>
                    </a:lnTo>
                    <a:lnTo>
                      <a:pt x="1647" y="1364"/>
                    </a:lnTo>
                    <a:lnTo>
                      <a:pt x="1630" y="1366"/>
                    </a:lnTo>
                    <a:lnTo>
                      <a:pt x="1551" y="1425"/>
                    </a:lnTo>
                    <a:lnTo>
                      <a:pt x="1492" y="1446"/>
                    </a:lnTo>
                    <a:lnTo>
                      <a:pt x="1547" y="1422"/>
                    </a:lnTo>
                    <a:lnTo>
                      <a:pt x="1620" y="1353"/>
                    </a:lnTo>
                    <a:lnTo>
                      <a:pt x="1642" y="1349"/>
                    </a:lnTo>
                    <a:lnTo>
                      <a:pt x="1650" y="1335"/>
                    </a:lnTo>
                    <a:lnTo>
                      <a:pt x="1711" y="1315"/>
                    </a:lnTo>
                    <a:lnTo>
                      <a:pt x="1792" y="1334"/>
                    </a:lnTo>
                    <a:lnTo>
                      <a:pt x="1794" y="1340"/>
                    </a:lnTo>
                    <a:lnTo>
                      <a:pt x="1798" y="1340"/>
                    </a:lnTo>
                    <a:lnTo>
                      <a:pt x="1802" y="1339"/>
                    </a:lnTo>
                    <a:lnTo>
                      <a:pt x="1802" y="1335"/>
                    </a:lnTo>
                    <a:lnTo>
                      <a:pt x="1798" y="1339"/>
                    </a:lnTo>
                    <a:lnTo>
                      <a:pt x="1802" y="1339"/>
                    </a:lnTo>
                    <a:lnTo>
                      <a:pt x="1798" y="1340"/>
                    </a:lnTo>
                    <a:lnTo>
                      <a:pt x="1856" y="1343"/>
                    </a:lnTo>
                    <a:lnTo>
                      <a:pt x="1899" y="1302"/>
                    </a:lnTo>
                    <a:lnTo>
                      <a:pt x="1948" y="1291"/>
                    </a:lnTo>
                    <a:lnTo>
                      <a:pt x="1969" y="1276"/>
                    </a:lnTo>
                    <a:lnTo>
                      <a:pt x="1978" y="1199"/>
                    </a:lnTo>
                    <a:lnTo>
                      <a:pt x="1937" y="1169"/>
                    </a:lnTo>
                    <a:lnTo>
                      <a:pt x="1944" y="1151"/>
                    </a:lnTo>
                    <a:lnTo>
                      <a:pt x="1871" y="1095"/>
                    </a:lnTo>
                    <a:lnTo>
                      <a:pt x="1858" y="1069"/>
                    </a:lnTo>
                    <a:lnTo>
                      <a:pt x="1867" y="1060"/>
                    </a:lnTo>
                    <a:lnTo>
                      <a:pt x="1837" y="923"/>
                    </a:lnTo>
                    <a:lnTo>
                      <a:pt x="1767" y="978"/>
                    </a:lnTo>
                    <a:lnTo>
                      <a:pt x="1695" y="954"/>
                    </a:lnTo>
                    <a:lnTo>
                      <a:pt x="1717" y="864"/>
                    </a:lnTo>
                    <a:lnTo>
                      <a:pt x="1698" y="852"/>
                    </a:lnTo>
                    <a:lnTo>
                      <a:pt x="1665" y="768"/>
                    </a:lnTo>
                    <a:lnTo>
                      <a:pt x="1591" y="732"/>
                    </a:lnTo>
                    <a:lnTo>
                      <a:pt x="1554" y="742"/>
                    </a:lnTo>
                    <a:lnTo>
                      <a:pt x="1501" y="897"/>
                    </a:lnTo>
                    <a:lnTo>
                      <a:pt x="1463" y="910"/>
                    </a:lnTo>
                    <a:lnTo>
                      <a:pt x="1458" y="936"/>
                    </a:lnTo>
                    <a:lnTo>
                      <a:pt x="1487" y="958"/>
                    </a:lnTo>
                    <a:lnTo>
                      <a:pt x="1459" y="1055"/>
                    </a:lnTo>
                    <a:lnTo>
                      <a:pt x="1398" y="1096"/>
                    </a:lnTo>
                    <a:lnTo>
                      <a:pt x="1411" y="1119"/>
                    </a:lnTo>
                    <a:lnTo>
                      <a:pt x="1388" y="1173"/>
                    </a:lnTo>
                    <a:lnTo>
                      <a:pt x="1384" y="1209"/>
                    </a:lnTo>
                    <a:lnTo>
                      <a:pt x="1350" y="1232"/>
                    </a:lnTo>
                    <a:lnTo>
                      <a:pt x="1326" y="1225"/>
                    </a:lnTo>
                    <a:lnTo>
                      <a:pt x="1284" y="1154"/>
                    </a:lnTo>
                    <a:lnTo>
                      <a:pt x="1314" y="1126"/>
                    </a:lnTo>
                    <a:lnTo>
                      <a:pt x="1309" y="1087"/>
                    </a:lnTo>
                    <a:lnTo>
                      <a:pt x="1313" y="1075"/>
                    </a:lnTo>
                    <a:lnTo>
                      <a:pt x="1265" y="1031"/>
                    </a:lnTo>
                    <a:lnTo>
                      <a:pt x="1251" y="1032"/>
                    </a:lnTo>
                    <a:lnTo>
                      <a:pt x="1142" y="924"/>
                    </a:lnTo>
                    <a:lnTo>
                      <a:pt x="1110" y="931"/>
                    </a:lnTo>
                    <a:lnTo>
                      <a:pt x="1110" y="846"/>
                    </a:lnTo>
                    <a:lnTo>
                      <a:pt x="1069" y="833"/>
                    </a:lnTo>
                    <a:lnTo>
                      <a:pt x="1115" y="756"/>
                    </a:lnTo>
                    <a:lnTo>
                      <a:pt x="1171" y="686"/>
                    </a:lnTo>
                    <a:lnTo>
                      <a:pt x="1225" y="650"/>
                    </a:lnTo>
                    <a:lnTo>
                      <a:pt x="1255" y="656"/>
                    </a:lnTo>
                    <a:lnTo>
                      <a:pt x="1278" y="614"/>
                    </a:lnTo>
                    <a:lnTo>
                      <a:pt x="1348" y="613"/>
                    </a:lnTo>
                    <a:lnTo>
                      <a:pt x="1385" y="567"/>
                    </a:lnTo>
                    <a:lnTo>
                      <a:pt x="1441" y="542"/>
                    </a:lnTo>
                    <a:lnTo>
                      <a:pt x="1433" y="508"/>
                    </a:lnTo>
                    <a:lnTo>
                      <a:pt x="1484" y="500"/>
                    </a:lnTo>
                    <a:lnTo>
                      <a:pt x="1497" y="520"/>
                    </a:lnTo>
                    <a:lnTo>
                      <a:pt x="1556" y="504"/>
                    </a:lnTo>
                    <a:lnTo>
                      <a:pt x="1600" y="414"/>
                    </a:lnTo>
                    <a:lnTo>
                      <a:pt x="1552" y="361"/>
                    </a:lnTo>
                    <a:lnTo>
                      <a:pt x="1526" y="418"/>
                    </a:lnTo>
                    <a:lnTo>
                      <a:pt x="1438" y="451"/>
                    </a:lnTo>
                    <a:lnTo>
                      <a:pt x="1433" y="430"/>
                    </a:lnTo>
                    <a:lnTo>
                      <a:pt x="1457" y="393"/>
                    </a:lnTo>
                    <a:lnTo>
                      <a:pt x="1434" y="361"/>
                    </a:lnTo>
                    <a:lnTo>
                      <a:pt x="1412" y="374"/>
                    </a:lnTo>
                    <a:lnTo>
                      <a:pt x="1398" y="324"/>
                    </a:lnTo>
                    <a:lnTo>
                      <a:pt x="1415" y="305"/>
                    </a:lnTo>
                    <a:lnTo>
                      <a:pt x="1411" y="254"/>
                    </a:lnTo>
                    <a:lnTo>
                      <a:pt x="1433" y="229"/>
                    </a:lnTo>
                    <a:lnTo>
                      <a:pt x="1391" y="200"/>
                    </a:lnTo>
                    <a:lnTo>
                      <a:pt x="1317" y="255"/>
                    </a:lnTo>
                    <a:lnTo>
                      <a:pt x="1318" y="379"/>
                    </a:lnTo>
                    <a:lnTo>
                      <a:pt x="1260" y="414"/>
                    </a:lnTo>
                    <a:lnTo>
                      <a:pt x="1249" y="449"/>
                    </a:lnTo>
                    <a:lnTo>
                      <a:pt x="1221" y="451"/>
                    </a:lnTo>
                    <a:lnTo>
                      <a:pt x="1230" y="361"/>
                    </a:lnTo>
                    <a:lnTo>
                      <a:pt x="1184" y="378"/>
                    </a:lnTo>
                    <a:lnTo>
                      <a:pt x="1165" y="361"/>
                    </a:lnTo>
                    <a:lnTo>
                      <a:pt x="1150" y="379"/>
                    </a:lnTo>
                    <a:lnTo>
                      <a:pt x="1068" y="323"/>
                    </a:lnTo>
                    <a:lnTo>
                      <a:pt x="1067" y="297"/>
                    </a:lnTo>
                    <a:lnTo>
                      <a:pt x="1012" y="284"/>
                    </a:lnTo>
                    <a:lnTo>
                      <a:pt x="998" y="294"/>
                    </a:lnTo>
                    <a:lnTo>
                      <a:pt x="1048" y="311"/>
                    </a:lnTo>
                    <a:lnTo>
                      <a:pt x="992" y="329"/>
                    </a:lnTo>
                    <a:lnTo>
                      <a:pt x="957" y="379"/>
                    </a:lnTo>
                    <a:lnTo>
                      <a:pt x="928" y="311"/>
                    </a:lnTo>
                    <a:lnTo>
                      <a:pt x="853" y="275"/>
                    </a:lnTo>
                    <a:lnTo>
                      <a:pt x="875" y="254"/>
                    </a:lnTo>
                    <a:lnTo>
                      <a:pt x="768" y="150"/>
                    </a:lnTo>
                    <a:lnTo>
                      <a:pt x="717" y="140"/>
                    </a:lnTo>
                    <a:lnTo>
                      <a:pt x="690" y="110"/>
                    </a:lnTo>
                    <a:lnTo>
                      <a:pt x="664" y="63"/>
                    </a:lnTo>
                    <a:lnTo>
                      <a:pt x="623" y="99"/>
                    </a:lnTo>
                    <a:lnTo>
                      <a:pt x="591" y="69"/>
                    </a:lnTo>
                    <a:lnTo>
                      <a:pt x="575" y="80"/>
                    </a:lnTo>
                    <a:lnTo>
                      <a:pt x="460" y="80"/>
                    </a:lnTo>
                    <a:lnTo>
                      <a:pt x="346" y="0"/>
                    </a:lnTo>
                    <a:lnTo>
                      <a:pt x="0" y="486"/>
                    </a:lnTo>
                    <a:lnTo>
                      <a:pt x="9" y="507"/>
                    </a:lnTo>
                    <a:lnTo>
                      <a:pt x="26" y="507"/>
                    </a:lnTo>
                    <a:lnTo>
                      <a:pt x="52" y="583"/>
                    </a:lnTo>
                    <a:lnTo>
                      <a:pt x="110" y="577"/>
                    </a:lnTo>
                    <a:lnTo>
                      <a:pt x="126" y="640"/>
                    </a:lnTo>
                    <a:lnTo>
                      <a:pt x="121" y="721"/>
                    </a:lnTo>
                    <a:lnTo>
                      <a:pt x="147" y="768"/>
                    </a:lnTo>
                    <a:lnTo>
                      <a:pt x="140" y="808"/>
                    </a:lnTo>
                    <a:lnTo>
                      <a:pt x="96" y="867"/>
                    </a:lnTo>
                    <a:lnTo>
                      <a:pt x="129" y="969"/>
                    </a:lnTo>
                    <a:lnTo>
                      <a:pt x="99" y="1042"/>
                    </a:lnTo>
                    <a:lnTo>
                      <a:pt x="166" y="1133"/>
                    </a:lnTo>
                    <a:lnTo>
                      <a:pt x="190" y="1154"/>
                    </a:lnTo>
                    <a:lnTo>
                      <a:pt x="376" y="1185"/>
                    </a:lnTo>
                    <a:lnTo>
                      <a:pt x="623" y="1227"/>
                    </a:lnTo>
                    <a:lnTo>
                      <a:pt x="842" y="1265"/>
                    </a:lnTo>
                    <a:lnTo>
                      <a:pt x="896" y="1267"/>
                    </a:lnTo>
                    <a:lnTo>
                      <a:pt x="1025" y="1321"/>
                    </a:lnTo>
                    <a:lnTo>
                      <a:pt x="1063" y="1299"/>
                    </a:lnTo>
                    <a:lnTo>
                      <a:pt x="1090" y="1304"/>
                    </a:lnTo>
                    <a:lnTo>
                      <a:pt x="1085" y="1285"/>
                    </a:lnTo>
                    <a:lnTo>
                      <a:pt x="1144" y="1302"/>
                    </a:lnTo>
                    <a:lnTo>
                      <a:pt x="1148" y="1339"/>
                    </a:lnTo>
                    <a:lnTo>
                      <a:pt x="1174" y="1347"/>
                    </a:lnTo>
                    <a:lnTo>
                      <a:pt x="1172" y="1408"/>
                    </a:lnTo>
                    <a:lnTo>
                      <a:pt x="1231" y="1421"/>
                    </a:lnTo>
                    <a:lnTo>
                      <a:pt x="1249" y="1432"/>
                    </a:lnTo>
                    <a:lnTo>
                      <a:pt x="1273" y="1492"/>
                    </a:lnTo>
                    <a:lnTo>
                      <a:pt x="1238" y="1488"/>
                    </a:lnTo>
                    <a:lnTo>
                      <a:pt x="1215" y="1462"/>
                    </a:lnTo>
                    <a:lnTo>
                      <a:pt x="1217" y="1505"/>
                    </a:lnTo>
                    <a:lnTo>
                      <a:pt x="1214" y="1533"/>
                    </a:lnTo>
                    <a:lnTo>
                      <a:pt x="1193" y="1545"/>
                    </a:lnTo>
                    <a:lnTo>
                      <a:pt x="1184" y="1537"/>
                    </a:lnTo>
                    <a:lnTo>
                      <a:pt x="1155" y="1589"/>
                    </a:lnTo>
                    <a:lnTo>
                      <a:pt x="1163" y="1592"/>
                    </a:lnTo>
                    <a:lnTo>
                      <a:pt x="1214" y="1568"/>
                    </a:lnTo>
                    <a:lnTo>
                      <a:pt x="1240" y="1558"/>
                    </a:lnTo>
                    <a:lnTo>
                      <a:pt x="1271" y="1555"/>
                    </a:lnTo>
                    <a:lnTo>
                      <a:pt x="1270" y="1544"/>
                    </a:lnTo>
                    <a:lnTo>
                      <a:pt x="1283" y="1519"/>
                    </a:lnTo>
                    <a:close/>
                  </a:path>
                </a:pathLst>
              </a:custGeom>
              <a:solidFill>
                <a:schemeClr val="bg1"/>
              </a:solidFill>
              <a:ln w="9525">
                <a:noFill/>
                <a:round/>
                <a:headEnd/>
                <a:tailEnd/>
              </a:ln>
            </p:spPr>
            <p:txBody>
              <a:bodyPr/>
              <a:lstStyle/>
              <a:p>
                <a:endParaRPr lang="en-US"/>
              </a:p>
            </p:txBody>
          </p:sp>
          <p:sp>
            <p:nvSpPr>
              <p:cNvPr id="37" name="Freeform 426"/>
              <p:cNvSpPr>
                <a:spLocks/>
              </p:cNvSpPr>
              <p:nvPr/>
            </p:nvSpPr>
            <p:spPr bwMode="auto">
              <a:xfrm>
                <a:off x="2065" y="2116"/>
                <a:ext cx="3" cy="1"/>
              </a:xfrm>
              <a:custGeom>
                <a:avLst/>
                <a:gdLst>
                  <a:gd name="T0" fmla="*/ 2 w 4"/>
                  <a:gd name="T1" fmla="*/ 0 h 4"/>
                  <a:gd name="T2" fmla="*/ 2 w 4"/>
                  <a:gd name="T3" fmla="*/ 0 h 4"/>
                  <a:gd name="T4" fmla="*/ 0 w 4"/>
                  <a:gd name="T5" fmla="*/ 0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4"/>
                    </a:moveTo>
                    <a:lnTo>
                      <a:pt x="4" y="0"/>
                    </a:lnTo>
                    <a:lnTo>
                      <a:pt x="0" y="4"/>
                    </a:lnTo>
                    <a:lnTo>
                      <a:pt x="4" y="4"/>
                    </a:lnTo>
                    <a:close/>
                  </a:path>
                </a:pathLst>
              </a:custGeom>
              <a:solidFill>
                <a:schemeClr val="bg1"/>
              </a:solidFill>
              <a:ln w="0">
                <a:solidFill>
                  <a:srgbClr val="000000"/>
                </a:solidFill>
                <a:prstDash val="solid"/>
                <a:round/>
                <a:headEnd/>
                <a:tailEnd/>
              </a:ln>
            </p:spPr>
            <p:txBody>
              <a:bodyPr/>
              <a:lstStyle/>
              <a:p>
                <a:endParaRPr lang="en-US"/>
              </a:p>
            </p:txBody>
          </p:sp>
          <p:sp>
            <p:nvSpPr>
              <p:cNvPr id="38" name="Freeform 427"/>
              <p:cNvSpPr>
                <a:spLocks/>
              </p:cNvSpPr>
              <p:nvPr/>
            </p:nvSpPr>
            <p:spPr bwMode="auto">
              <a:xfrm>
                <a:off x="1887" y="1520"/>
                <a:ext cx="314" cy="333"/>
              </a:xfrm>
              <a:custGeom>
                <a:avLst/>
                <a:gdLst>
                  <a:gd name="T0" fmla="*/ 116 w 529"/>
                  <a:gd name="T1" fmla="*/ 18 h 639"/>
                  <a:gd name="T2" fmla="*/ 83 w 529"/>
                  <a:gd name="T3" fmla="*/ 0 h 639"/>
                  <a:gd name="T4" fmla="*/ 56 w 529"/>
                  <a:gd name="T5" fmla="*/ 6 h 639"/>
                  <a:gd name="T6" fmla="*/ 43 w 529"/>
                  <a:gd name="T7" fmla="*/ 17 h 639"/>
                  <a:gd name="T8" fmla="*/ 35 w 529"/>
                  <a:gd name="T9" fmla="*/ 2 h 639"/>
                  <a:gd name="T10" fmla="*/ 0 w 529"/>
                  <a:gd name="T11" fmla="*/ 10 h 639"/>
                  <a:gd name="T12" fmla="*/ 4 w 529"/>
                  <a:gd name="T13" fmla="*/ 31 h 639"/>
                  <a:gd name="T14" fmla="*/ 18 w 529"/>
                  <a:gd name="T15" fmla="*/ 43 h 639"/>
                  <a:gd name="T16" fmla="*/ 53 w 529"/>
                  <a:gd name="T17" fmla="*/ 49 h 639"/>
                  <a:gd name="T18" fmla="*/ 58 w 529"/>
                  <a:gd name="T19" fmla="*/ 51 h 639"/>
                  <a:gd name="T20" fmla="*/ 63 w 529"/>
                  <a:gd name="T21" fmla="*/ 51 h 639"/>
                  <a:gd name="T22" fmla="*/ 62 w 529"/>
                  <a:gd name="T23" fmla="*/ 44 h 639"/>
                  <a:gd name="T24" fmla="*/ 91 w 529"/>
                  <a:gd name="T25" fmla="*/ 79 h 639"/>
                  <a:gd name="T26" fmla="*/ 93 w 529"/>
                  <a:gd name="T27" fmla="*/ 89 h 639"/>
                  <a:gd name="T28" fmla="*/ 70 w 529"/>
                  <a:gd name="T29" fmla="*/ 115 h 639"/>
                  <a:gd name="T30" fmla="*/ 55 w 529"/>
                  <a:gd name="T31" fmla="*/ 116 h 639"/>
                  <a:gd name="T32" fmla="*/ 45 w 529"/>
                  <a:gd name="T33" fmla="*/ 110 h 639"/>
                  <a:gd name="T34" fmla="*/ 36 w 529"/>
                  <a:gd name="T35" fmla="*/ 119 h 639"/>
                  <a:gd name="T36" fmla="*/ 37 w 529"/>
                  <a:gd name="T37" fmla="*/ 130 h 639"/>
                  <a:gd name="T38" fmla="*/ 49 w 529"/>
                  <a:gd name="T39" fmla="*/ 134 h 639"/>
                  <a:gd name="T40" fmla="*/ 62 w 529"/>
                  <a:gd name="T41" fmla="*/ 125 h 639"/>
                  <a:gd name="T42" fmla="*/ 74 w 529"/>
                  <a:gd name="T43" fmla="*/ 135 h 639"/>
                  <a:gd name="T44" fmla="*/ 74 w 529"/>
                  <a:gd name="T45" fmla="*/ 147 h 639"/>
                  <a:gd name="T46" fmla="*/ 93 w 529"/>
                  <a:gd name="T47" fmla="*/ 161 h 639"/>
                  <a:gd name="T48" fmla="*/ 118 w 529"/>
                  <a:gd name="T49" fmla="*/ 174 h 639"/>
                  <a:gd name="T50" fmla="*/ 106 w 529"/>
                  <a:gd name="T51" fmla="*/ 147 h 639"/>
                  <a:gd name="T52" fmla="*/ 131 w 529"/>
                  <a:gd name="T53" fmla="*/ 160 h 639"/>
                  <a:gd name="T54" fmla="*/ 138 w 529"/>
                  <a:gd name="T55" fmla="*/ 147 h 639"/>
                  <a:gd name="T56" fmla="*/ 126 w 529"/>
                  <a:gd name="T57" fmla="*/ 130 h 639"/>
                  <a:gd name="T58" fmla="*/ 131 w 529"/>
                  <a:gd name="T59" fmla="*/ 110 h 639"/>
                  <a:gd name="T60" fmla="*/ 144 w 529"/>
                  <a:gd name="T61" fmla="*/ 118 h 639"/>
                  <a:gd name="T62" fmla="*/ 156 w 529"/>
                  <a:gd name="T63" fmla="*/ 134 h 639"/>
                  <a:gd name="T64" fmla="*/ 186 w 529"/>
                  <a:gd name="T65" fmla="*/ 123 h 639"/>
                  <a:gd name="T66" fmla="*/ 171 w 529"/>
                  <a:gd name="T67" fmla="*/ 102 h 639"/>
                  <a:gd name="T68" fmla="*/ 144 w 529"/>
                  <a:gd name="T69" fmla="*/ 88 h 639"/>
                  <a:gd name="T70" fmla="*/ 142 w 529"/>
                  <a:gd name="T71" fmla="*/ 70 h 639"/>
                  <a:gd name="T72" fmla="*/ 161 w 529"/>
                  <a:gd name="T73" fmla="*/ 63 h 639"/>
                  <a:gd name="T74" fmla="*/ 116 w 529"/>
                  <a:gd name="T75" fmla="*/ 30 h 639"/>
                  <a:gd name="T76" fmla="*/ 116 w 529"/>
                  <a:gd name="T77" fmla="*/ 18 h 6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9"/>
                  <a:gd name="T118" fmla="*/ 0 h 639"/>
                  <a:gd name="T119" fmla="*/ 529 w 529"/>
                  <a:gd name="T120" fmla="*/ 639 h 6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9" h="639">
                    <a:moveTo>
                      <a:pt x="328" y="66"/>
                    </a:moveTo>
                    <a:lnTo>
                      <a:pt x="236" y="0"/>
                    </a:lnTo>
                    <a:lnTo>
                      <a:pt x="160" y="22"/>
                    </a:lnTo>
                    <a:lnTo>
                      <a:pt x="122" y="61"/>
                    </a:lnTo>
                    <a:lnTo>
                      <a:pt x="100" y="5"/>
                    </a:lnTo>
                    <a:lnTo>
                      <a:pt x="0" y="36"/>
                    </a:lnTo>
                    <a:lnTo>
                      <a:pt x="10" y="116"/>
                    </a:lnTo>
                    <a:lnTo>
                      <a:pt x="53" y="159"/>
                    </a:lnTo>
                    <a:lnTo>
                      <a:pt x="151" y="180"/>
                    </a:lnTo>
                    <a:lnTo>
                      <a:pt x="163" y="189"/>
                    </a:lnTo>
                    <a:lnTo>
                      <a:pt x="178" y="189"/>
                    </a:lnTo>
                    <a:lnTo>
                      <a:pt x="177" y="163"/>
                    </a:lnTo>
                    <a:lnTo>
                      <a:pt x="259" y="291"/>
                    </a:lnTo>
                    <a:lnTo>
                      <a:pt x="262" y="329"/>
                    </a:lnTo>
                    <a:lnTo>
                      <a:pt x="198" y="424"/>
                    </a:lnTo>
                    <a:lnTo>
                      <a:pt x="156" y="426"/>
                    </a:lnTo>
                    <a:lnTo>
                      <a:pt x="126" y="404"/>
                    </a:lnTo>
                    <a:lnTo>
                      <a:pt x="101" y="437"/>
                    </a:lnTo>
                    <a:lnTo>
                      <a:pt x="104" y="477"/>
                    </a:lnTo>
                    <a:lnTo>
                      <a:pt x="139" y="496"/>
                    </a:lnTo>
                    <a:lnTo>
                      <a:pt x="177" y="458"/>
                    </a:lnTo>
                    <a:lnTo>
                      <a:pt x="211" y="498"/>
                    </a:lnTo>
                    <a:lnTo>
                      <a:pt x="211" y="541"/>
                    </a:lnTo>
                    <a:lnTo>
                      <a:pt x="262" y="592"/>
                    </a:lnTo>
                    <a:lnTo>
                      <a:pt x="336" y="639"/>
                    </a:lnTo>
                    <a:lnTo>
                      <a:pt x="300" y="541"/>
                    </a:lnTo>
                    <a:lnTo>
                      <a:pt x="371" y="589"/>
                    </a:lnTo>
                    <a:lnTo>
                      <a:pt x="391" y="542"/>
                    </a:lnTo>
                    <a:lnTo>
                      <a:pt x="357" y="477"/>
                    </a:lnTo>
                    <a:lnTo>
                      <a:pt x="370" y="404"/>
                    </a:lnTo>
                    <a:lnTo>
                      <a:pt x="407" y="433"/>
                    </a:lnTo>
                    <a:lnTo>
                      <a:pt x="442" y="493"/>
                    </a:lnTo>
                    <a:lnTo>
                      <a:pt x="529" y="452"/>
                    </a:lnTo>
                    <a:lnTo>
                      <a:pt x="486" y="377"/>
                    </a:lnTo>
                    <a:lnTo>
                      <a:pt x="407" y="325"/>
                    </a:lnTo>
                    <a:lnTo>
                      <a:pt x="404" y="258"/>
                    </a:lnTo>
                    <a:lnTo>
                      <a:pt x="457" y="233"/>
                    </a:lnTo>
                    <a:lnTo>
                      <a:pt x="328" y="112"/>
                    </a:lnTo>
                    <a:lnTo>
                      <a:pt x="328" y="66"/>
                    </a:lnTo>
                    <a:close/>
                  </a:path>
                </a:pathLst>
              </a:custGeom>
              <a:solidFill>
                <a:schemeClr val="bg1"/>
              </a:solidFill>
              <a:ln w="0">
                <a:solidFill>
                  <a:srgbClr val="000000"/>
                </a:solidFill>
                <a:prstDash val="solid"/>
                <a:round/>
                <a:headEnd/>
                <a:tailEnd/>
              </a:ln>
            </p:spPr>
            <p:txBody>
              <a:bodyPr/>
              <a:lstStyle/>
              <a:p>
                <a:endParaRPr lang="en-US"/>
              </a:p>
            </p:txBody>
          </p:sp>
          <p:sp>
            <p:nvSpPr>
              <p:cNvPr id="39" name="Freeform 428"/>
              <p:cNvSpPr>
                <a:spLocks/>
              </p:cNvSpPr>
              <p:nvPr/>
            </p:nvSpPr>
            <p:spPr bwMode="auto">
              <a:xfrm>
                <a:off x="2091" y="2097"/>
                <a:ext cx="109" cy="98"/>
              </a:xfrm>
              <a:custGeom>
                <a:avLst/>
                <a:gdLst>
                  <a:gd name="T0" fmla="*/ 47 w 184"/>
                  <a:gd name="T1" fmla="*/ 0 h 190"/>
                  <a:gd name="T2" fmla="*/ 42 w 184"/>
                  <a:gd name="T3" fmla="*/ 0 h 190"/>
                  <a:gd name="T4" fmla="*/ 23 w 184"/>
                  <a:gd name="T5" fmla="*/ 15 h 190"/>
                  <a:gd name="T6" fmla="*/ 0 w 184"/>
                  <a:gd name="T7" fmla="*/ 30 h 190"/>
                  <a:gd name="T8" fmla="*/ 0 w 184"/>
                  <a:gd name="T9" fmla="*/ 38 h 190"/>
                  <a:gd name="T10" fmla="*/ 29 w 184"/>
                  <a:gd name="T11" fmla="*/ 37 h 190"/>
                  <a:gd name="T12" fmla="*/ 25 w 184"/>
                  <a:gd name="T13" fmla="*/ 41 h 190"/>
                  <a:gd name="T14" fmla="*/ 41 w 184"/>
                  <a:gd name="T15" fmla="*/ 41 h 190"/>
                  <a:gd name="T16" fmla="*/ 35 w 184"/>
                  <a:gd name="T17" fmla="*/ 48 h 190"/>
                  <a:gd name="T18" fmla="*/ 49 w 184"/>
                  <a:gd name="T19" fmla="*/ 41 h 190"/>
                  <a:gd name="T20" fmla="*/ 49 w 184"/>
                  <a:gd name="T21" fmla="*/ 47 h 190"/>
                  <a:gd name="T22" fmla="*/ 60 w 184"/>
                  <a:gd name="T23" fmla="*/ 51 h 190"/>
                  <a:gd name="T24" fmla="*/ 65 w 184"/>
                  <a:gd name="T25" fmla="*/ 44 h 190"/>
                  <a:gd name="T26" fmla="*/ 55 w 184"/>
                  <a:gd name="T27" fmla="*/ 37 h 190"/>
                  <a:gd name="T28" fmla="*/ 56 w 184"/>
                  <a:gd name="T29" fmla="*/ 23 h 190"/>
                  <a:gd name="T30" fmla="*/ 44 w 184"/>
                  <a:gd name="T31" fmla="*/ 22 h 190"/>
                  <a:gd name="T32" fmla="*/ 33 w 184"/>
                  <a:gd name="T33" fmla="*/ 15 h 190"/>
                  <a:gd name="T34" fmla="*/ 47 w 184"/>
                  <a:gd name="T35" fmla="*/ 4 h 190"/>
                  <a:gd name="T36" fmla="*/ 47 w 184"/>
                  <a:gd name="T37" fmla="*/ 0 h 1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90"/>
                  <a:gd name="T59" fmla="*/ 184 w 184"/>
                  <a:gd name="T60" fmla="*/ 190 h 1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90">
                    <a:moveTo>
                      <a:pt x="133" y="0"/>
                    </a:moveTo>
                    <a:lnTo>
                      <a:pt x="120" y="0"/>
                    </a:lnTo>
                    <a:lnTo>
                      <a:pt x="66" y="58"/>
                    </a:lnTo>
                    <a:lnTo>
                      <a:pt x="0" y="113"/>
                    </a:lnTo>
                    <a:lnTo>
                      <a:pt x="0" y="143"/>
                    </a:lnTo>
                    <a:lnTo>
                      <a:pt x="83" y="140"/>
                    </a:lnTo>
                    <a:lnTo>
                      <a:pt x="73" y="156"/>
                    </a:lnTo>
                    <a:lnTo>
                      <a:pt x="117" y="155"/>
                    </a:lnTo>
                    <a:lnTo>
                      <a:pt x="99" y="182"/>
                    </a:lnTo>
                    <a:lnTo>
                      <a:pt x="138" y="153"/>
                    </a:lnTo>
                    <a:lnTo>
                      <a:pt x="140" y="176"/>
                    </a:lnTo>
                    <a:lnTo>
                      <a:pt x="172" y="190"/>
                    </a:lnTo>
                    <a:lnTo>
                      <a:pt x="184" y="166"/>
                    </a:lnTo>
                    <a:lnTo>
                      <a:pt x="156" y="140"/>
                    </a:lnTo>
                    <a:lnTo>
                      <a:pt x="160" y="86"/>
                    </a:lnTo>
                    <a:lnTo>
                      <a:pt x="125" y="82"/>
                    </a:lnTo>
                    <a:lnTo>
                      <a:pt x="95" y="58"/>
                    </a:lnTo>
                    <a:lnTo>
                      <a:pt x="134" y="13"/>
                    </a:lnTo>
                    <a:lnTo>
                      <a:pt x="133" y="0"/>
                    </a:lnTo>
                    <a:close/>
                  </a:path>
                </a:pathLst>
              </a:custGeom>
              <a:solidFill>
                <a:schemeClr val="bg1"/>
              </a:solidFill>
              <a:ln w="0">
                <a:solidFill>
                  <a:srgbClr val="000000"/>
                </a:solidFill>
                <a:prstDash val="solid"/>
                <a:round/>
                <a:headEnd/>
                <a:tailEnd/>
              </a:ln>
            </p:spPr>
            <p:txBody>
              <a:bodyPr/>
              <a:lstStyle/>
              <a:p>
                <a:endParaRPr lang="en-US"/>
              </a:p>
            </p:txBody>
          </p:sp>
          <p:sp>
            <p:nvSpPr>
              <p:cNvPr id="40" name="Freeform 429"/>
              <p:cNvSpPr>
                <a:spLocks/>
              </p:cNvSpPr>
              <p:nvPr/>
            </p:nvSpPr>
            <p:spPr bwMode="auto">
              <a:xfrm>
                <a:off x="1816" y="1715"/>
                <a:ext cx="87" cy="63"/>
              </a:xfrm>
              <a:custGeom>
                <a:avLst/>
                <a:gdLst>
                  <a:gd name="T0" fmla="*/ 23 w 146"/>
                  <a:gd name="T1" fmla="*/ 0 h 124"/>
                  <a:gd name="T2" fmla="*/ 13 w 146"/>
                  <a:gd name="T3" fmla="*/ 15 h 124"/>
                  <a:gd name="T4" fmla="*/ 0 w 146"/>
                  <a:gd name="T5" fmla="*/ 18 h 124"/>
                  <a:gd name="T6" fmla="*/ 3 w 146"/>
                  <a:gd name="T7" fmla="*/ 27 h 124"/>
                  <a:gd name="T8" fmla="*/ 19 w 146"/>
                  <a:gd name="T9" fmla="*/ 26 h 124"/>
                  <a:gd name="T10" fmla="*/ 25 w 146"/>
                  <a:gd name="T11" fmla="*/ 18 h 124"/>
                  <a:gd name="T12" fmla="*/ 37 w 146"/>
                  <a:gd name="T13" fmla="*/ 20 h 124"/>
                  <a:gd name="T14" fmla="*/ 28 w 146"/>
                  <a:gd name="T15" fmla="*/ 27 h 124"/>
                  <a:gd name="T16" fmla="*/ 44 w 146"/>
                  <a:gd name="T17" fmla="*/ 32 h 124"/>
                  <a:gd name="T18" fmla="*/ 52 w 146"/>
                  <a:gd name="T19" fmla="*/ 25 h 124"/>
                  <a:gd name="T20" fmla="*/ 44 w 146"/>
                  <a:gd name="T21" fmla="*/ 21 h 124"/>
                  <a:gd name="T22" fmla="*/ 44 w 146"/>
                  <a:gd name="T23" fmla="*/ 16 h 124"/>
                  <a:gd name="T24" fmla="*/ 36 w 146"/>
                  <a:gd name="T25" fmla="*/ 2 h 124"/>
                  <a:gd name="T26" fmla="*/ 23 w 14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124"/>
                  <a:gd name="T44" fmla="*/ 146 w 14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124">
                    <a:moveTo>
                      <a:pt x="66" y="0"/>
                    </a:moveTo>
                    <a:lnTo>
                      <a:pt x="36" y="58"/>
                    </a:lnTo>
                    <a:lnTo>
                      <a:pt x="0" y="71"/>
                    </a:lnTo>
                    <a:lnTo>
                      <a:pt x="8" y="105"/>
                    </a:lnTo>
                    <a:lnTo>
                      <a:pt x="53" y="103"/>
                    </a:lnTo>
                    <a:lnTo>
                      <a:pt x="70" y="68"/>
                    </a:lnTo>
                    <a:lnTo>
                      <a:pt x="104" y="78"/>
                    </a:lnTo>
                    <a:lnTo>
                      <a:pt x="79" y="107"/>
                    </a:lnTo>
                    <a:lnTo>
                      <a:pt x="122" y="124"/>
                    </a:lnTo>
                    <a:lnTo>
                      <a:pt x="146" y="98"/>
                    </a:lnTo>
                    <a:lnTo>
                      <a:pt x="122" y="81"/>
                    </a:lnTo>
                    <a:lnTo>
                      <a:pt x="125" y="63"/>
                    </a:lnTo>
                    <a:lnTo>
                      <a:pt x="100" y="5"/>
                    </a:lnTo>
                    <a:lnTo>
                      <a:pt x="66" y="0"/>
                    </a:lnTo>
                    <a:close/>
                  </a:path>
                </a:pathLst>
              </a:custGeom>
              <a:solidFill>
                <a:schemeClr val="bg1"/>
              </a:solidFill>
              <a:ln w="0">
                <a:solidFill>
                  <a:srgbClr val="000000"/>
                </a:solidFill>
                <a:prstDash val="solid"/>
                <a:round/>
                <a:headEnd/>
                <a:tailEnd/>
              </a:ln>
            </p:spPr>
            <p:txBody>
              <a:bodyPr/>
              <a:lstStyle/>
              <a:p>
                <a:endParaRPr lang="en-US"/>
              </a:p>
            </p:txBody>
          </p:sp>
          <p:sp>
            <p:nvSpPr>
              <p:cNvPr id="41" name="Freeform 430"/>
              <p:cNvSpPr>
                <a:spLocks/>
              </p:cNvSpPr>
              <p:nvPr/>
            </p:nvSpPr>
            <p:spPr bwMode="auto">
              <a:xfrm>
                <a:off x="1043" y="1971"/>
                <a:ext cx="48" cy="50"/>
              </a:xfrm>
              <a:custGeom>
                <a:avLst/>
                <a:gdLst>
                  <a:gd name="T0" fmla="*/ 0 w 84"/>
                  <a:gd name="T1" fmla="*/ 0 h 97"/>
                  <a:gd name="T2" fmla="*/ 0 w 84"/>
                  <a:gd name="T3" fmla="*/ 2 h 97"/>
                  <a:gd name="T4" fmla="*/ 15 w 84"/>
                  <a:gd name="T5" fmla="*/ 22 h 97"/>
                  <a:gd name="T6" fmla="*/ 27 w 84"/>
                  <a:gd name="T7" fmla="*/ 26 h 97"/>
                  <a:gd name="T8" fmla="*/ 15 w 84"/>
                  <a:gd name="T9" fmla="*/ 10 h 97"/>
                  <a:gd name="T10" fmla="*/ 0 w 84"/>
                  <a:gd name="T11" fmla="*/ 0 h 97"/>
                  <a:gd name="T12" fmla="*/ 0 60000 65536"/>
                  <a:gd name="T13" fmla="*/ 0 60000 65536"/>
                  <a:gd name="T14" fmla="*/ 0 60000 65536"/>
                  <a:gd name="T15" fmla="*/ 0 60000 65536"/>
                  <a:gd name="T16" fmla="*/ 0 60000 65536"/>
                  <a:gd name="T17" fmla="*/ 0 60000 65536"/>
                  <a:gd name="T18" fmla="*/ 0 w 84"/>
                  <a:gd name="T19" fmla="*/ 0 h 97"/>
                  <a:gd name="T20" fmla="*/ 84 w 8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84" h="97">
                    <a:moveTo>
                      <a:pt x="0" y="0"/>
                    </a:moveTo>
                    <a:lnTo>
                      <a:pt x="0" y="8"/>
                    </a:lnTo>
                    <a:lnTo>
                      <a:pt x="46" y="84"/>
                    </a:lnTo>
                    <a:lnTo>
                      <a:pt x="84" y="97"/>
                    </a:lnTo>
                    <a:lnTo>
                      <a:pt x="45" y="37"/>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42" name="Freeform 431"/>
              <p:cNvSpPr>
                <a:spLocks/>
              </p:cNvSpPr>
              <p:nvPr/>
            </p:nvSpPr>
            <p:spPr bwMode="auto">
              <a:xfrm>
                <a:off x="1837" y="1790"/>
                <a:ext cx="39" cy="25"/>
              </a:xfrm>
              <a:custGeom>
                <a:avLst/>
                <a:gdLst>
                  <a:gd name="T0" fmla="*/ 23 w 66"/>
                  <a:gd name="T1" fmla="*/ 2 h 47"/>
                  <a:gd name="T2" fmla="*/ 8 w 66"/>
                  <a:gd name="T3" fmla="*/ 0 h 47"/>
                  <a:gd name="T4" fmla="*/ 0 w 66"/>
                  <a:gd name="T5" fmla="*/ 7 h 47"/>
                  <a:gd name="T6" fmla="*/ 1 w 66"/>
                  <a:gd name="T7" fmla="*/ 13 h 47"/>
                  <a:gd name="T8" fmla="*/ 23 w 66"/>
                  <a:gd name="T9" fmla="*/ 2 h 47"/>
                  <a:gd name="T10" fmla="*/ 0 60000 65536"/>
                  <a:gd name="T11" fmla="*/ 0 60000 65536"/>
                  <a:gd name="T12" fmla="*/ 0 60000 65536"/>
                  <a:gd name="T13" fmla="*/ 0 60000 65536"/>
                  <a:gd name="T14" fmla="*/ 0 60000 65536"/>
                  <a:gd name="T15" fmla="*/ 0 w 66"/>
                  <a:gd name="T16" fmla="*/ 0 h 47"/>
                  <a:gd name="T17" fmla="*/ 66 w 66"/>
                  <a:gd name="T18" fmla="*/ 47 h 47"/>
                </a:gdLst>
                <a:ahLst/>
                <a:cxnLst>
                  <a:cxn ang="T10">
                    <a:pos x="T0" y="T1"/>
                  </a:cxn>
                  <a:cxn ang="T11">
                    <a:pos x="T2" y="T3"/>
                  </a:cxn>
                  <a:cxn ang="T12">
                    <a:pos x="T4" y="T5"/>
                  </a:cxn>
                  <a:cxn ang="T13">
                    <a:pos x="T6" y="T7"/>
                  </a:cxn>
                  <a:cxn ang="T14">
                    <a:pos x="T8" y="T9"/>
                  </a:cxn>
                </a:cxnLst>
                <a:rect l="T15" t="T16" r="T17" b="T18"/>
                <a:pathLst>
                  <a:path w="66" h="47">
                    <a:moveTo>
                      <a:pt x="66" y="8"/>
                    </a:moveTo>
                    <a:lnTo>
                      <a:pt x="23" y="0"/>
                    </a:lnTo>
                    <a:lnTo>
                      <a:pt x="0" y="26"/>
                    </a:lnTo>
                    <a:lnTo>
                      <a:pt x="1" y="47"/>
                    </a:lnTo>
                    <a:lnTo>
                      <a:pt x="66" y="8"/>
                    </a:lnTo>
                    <a:close/>
                  </a:path>
                </a:pathLst>
              </a:custGeom>
              <a:solidFill>
                <a:schemeClr val="bg1"/>
              </a:solidFill>
              <a:ln w="0">
                <a:solidFill>
                  <a:srgbClr val="000000"/>
                </a:solidFill>
                <a:prstDash val="solid"/>
                <a:round/>
                <a:headEnd/>
                <a:tailEnd/>
              </a:ln>
            </p:spPr>
            <p:txBody>
              <a:bodyPr/>
              <a:lstStyle/>
              <a:p>
                <a:endParaRPr lang="en-US"/>
              </a:p>
            </p:txBody>
          </p:sp>
          <p:sp>
            <p:nvSpPr>
              <p:cNvPr id="43" name="Freeform 432"/>
              <p:cNvSpPr>
                <a:spLocks/>
              </p:cNvSpPr>
              <p:nvPr/>
            </p:nvSpPr>
            <p:spPr bwMode="auto">
              <a:xfrm>
                <a:off x="1305" y="1690"/>
                <a:ext cx="69" cy="50"/>
              </a:xfrm>
              <a:custGeom>
                <a:avLst/>
                <a:gdLst>
                  <a:gd name="T0" fmla="*/ 15 w 114"/>
                  <a:gd name="T1" fmla="*/ 0 h 98"/>
                  <a:gd name="T2" fmla="*/ 27 w 114"/>
                  <a:gd name="T3" fmla="*/ 3 h 98"/>
                  <a:gd name="T4" fmla="*/ 26 w 114"/>
                  <a:gd name="T5" fmla="*/ 10 h 98"/>
                  <a:gd name="T6" fmla="*/ 38 w 114"/>
                  <a:gd name="T7" fmla="*/ 8 h 98"/>
                  <a:gd name="T8" fmla="*/ 42 w 114"/>
                  <a:gd name="T9" fmla="*/ 16 h 98"/>
                  <a:gd name="T10" fmla="*/ 26 w 114"/>
                  <a:gd name="T11" fmla="*/ 17 h 98"/>
                  <a:gd name="T12" fmla="*/ 18 w 114"/>
                  <a:gd name="T13" fmla="*/ 26 h 98"/>
                  <a:gd name="T14" fmla="*/ 0 w 114"/>
                  <a:gd name="T15" fmla="*/ 20 h 98"/>
                  <a:gd name="T16" fmla="*/ 4 w 114"/>
                  <a:gd name="T17" fmla="*/ 14 h 98"/>
                  <a:gd name="T18" fmla="*/ 18 w 114"/>
                  <a:gd name="T19" fmla="*/ 12 h 98"/>
                  <a:gd name="T20" fmla="*/ 15 w 114"/>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98"/>
                  <a:gd name="T35" fmla="*/ 114 w 114"/>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98">
                    <a:moveTo>
                      <a:pt x="40" y="0"/>
                    </a:moveTo>
                    <a:lnTo>
                      <a:pt x="75" y="11"/>
                    </a:lnTo>
                    <a:lnTo>
                      <a:pt x="71" y="38"/>
                    </a:lnTo>
                    <a:lnTo>
                      <a:pt x="103" y="30"/>
                    </a:lnTo>
                    <a:lnTo>
                      <a:pt x="114" y="60"/>
                    </a:lnTo>
                    <a:lnTo>
                      <a:pt x="71" y="64"/>
                    </a:lnTo>
                    <a:lnTo>
                      <a:pt x="48" y="98"/>
                    </a:lnTo>
                    <a:lnTo>
                      <a:pt x="0" y="76"/>
                    </a:lnTo>
                    <a:lnTo>
                      <a:pt x="11" y="53"/>
                    </a:lnTo>
                    <a:lnTo>
                      <a:pt x="48" y="46"/>
                    </a:lnTo>
                    <a:lnTo>
                      <a:pt x="40" y="0"/>
                    </a:lnTo>
                    <a:close/>
                  </a:path>
                </a:pathLst>
              </a:custGeom>
              <a:solidFill>
                <a:schemeClr val="bg1"/>
              </a:solidFill>
              <a:ln w="0">
                <a:solidFill>
                  <a:srgbClr val="000000"/>
                </a:solidFill>
                <a:prstDash val="solid"/>
                <a:round/>
                <a:headEnd/>
                <a:tailEnd/>
              </a:ln>
            </p:spPr>
            <p:txBody>
              <a:bodyPr/>
              <a:lstStyle/>
              <a:p>
                <a:endParaRPr lang="en-US"/>
              </a:p>
            </p:txBody>
          </p:sp>
          <p:sp>
            <p:nvSpPr>
              <p:cNvPr id="44" name="Freeform 433"/>
              <p:cNvSpPr>
                <a:spLocks/>
              </p:cNvSpPr>
              <p:nvPr/>
            </p:nvSpPr>
            <p:spPr bwMode="auto">
              <a:xfrm>
                <a:off x="1400" y="1963"/>
                <a:ext cx="22" cy="49"/>
              </a:xfrm>
              <a:custGeom>
                <a:avLst/>
                <a:gdLst>
                  <a:gd name="T0" fmla="*/ 0 w 39"/>
                  <a:gd name="T1" fmla="*/ 1 h 92"/>
                  <a:gd name="T2" fmla="*/ 12 w 39"/>
                  <a:gd name="T3" fmla="*/ 0 h 92"/>
                  <a:gd name="T4" fmla="*/ 8 w 39"/>
                  <a:gd name="T5" fmla="*/ 26 h 92"/>
                  <a:gd name="T6" fmla="*/ 0 w 39"/>
                  <a:gd name="T7" fmla="*/ 1 h 92"/>
                  <a:gd name="T8" fmla="*/ 0 60000 65536"/>
                  <a:gd name="T9" fmla="*/ 0 60000 65536"/>
                  <a:gd name="T10" fmla="*/ 0 60000 65536"/>
                  <a:gd name="T11" fmla="*/ 0 60000 65536"/>
                  <a:gd name="T12" fmla="*/ 0 w 39"/>
                  <a:gd name="T13" fmla="*/ 0 h 92"/>
                  <a:gd name="T14" fmla="*/ 39 w 39"/>
                  <a:gd name="T15" fmla="*/ 92 h 92"/>
                </a:gdLst>
                <a:ahLst/>
                <a:cxnLst>
                  <a:cxn ang="T8">
                    <a:pos x="T0" y="T1"/>
                  </a:cxn>
                  <a:cxn ang="T9">
                    <a:pos x="T2" y="T3"/>
                  </a:cxn>
                  <a:cxn ang="T10">
                    <a:pos x="T4" y="T5"/>
                  </a:cxn>
                  <a:cxn ang="T11">
                    <a:pos x="T6" y="T7"/>
                  </a:cxn>
                </a:cxnLst>
                <a:rect l="T12" t="T13" r="T14" b="T15"/>
                <a:pathLst>
                  <a:path w="39" h="92">
                    <a:moveTo>
                      <a:pt x="0" y="3"/>
                    </a:moveTo>
                    <a:lnTo>
                      <a:pt x="39" y="0"/>
                    </a:lnTo>
                    <a:lnTo>
                      <a:pt x="27" y="92"/>
                    </a:lnTo>
                    <a:lnTo>
                      <a:pt x="0" y="3"/>
                    </a:lnTo>
                    <a:close/>
                  </a:path>
                </a:pathLst>
              </a:custGeom>
              <a:solidFill>
                <a:schemeClr val="bg1"/>
              </a:solidFill>
              <a:ln w="0">
                <a:solidFill>
                  <a:srgbClr val="000000"/>
                </a:solidFill>
                <a:prstDash val="solid"/>
                <a:round/>
                <a:headEnd/>
                <a:tailEnd/>
              </a:ln>
            </p:spPr>
            <p:txBody>
              <a:bodyPr/>
              <a:lstStyle/>
              <a:p>
                <a:endParaRPr lang="en-US"/>
              </a:p>
            </p:txBody>
          </p:sp>
          <p:sp>
            <p:nvSpPr>
              <p:cNvPr id="45" name="Freeform 434"/>
              <p:cNvSpPr>
                <a:spLocks/>
              </p:cNvSpPr>
              <p:nvPr/>
            </p:nvSpPr>
            <p:spPr bwMode="auto">
              <a:xfrm>
                <a:off x="1442" y="1394"/>
                <a:ext cx="115" cy="78"/>
              </a:xfrm>
              <a:custGeom>
                <a:avLst/>
                <a:gdLst>
                  <a:gd name="T0" fmla="*/ 0 w 193"/>
                  <a:gd name="T1" fmla="*/ 38 h 148"/>
                  <a:gd name="T2" fmla="*/ 5 w 193"/>
                  <a:gd name="T3" fmla="*/ 16 h 148"/>
                  <a:gd name="T4" fmla="*/ 26 w 193"/>
                  <a:gd name="T5" fmla="*/ 0 h 148"/>
                  <a:gd name="T6" fmla="*/ 56 w 193"/>
                  <a:gd name="T7" fmla="*/ 0 h 148"/>
                  <a:gd name="T8" fmla="*/ 69 w 193"/>
                  <a:gd name="T9" fmla="*/ 13 h 148"/>
                  <a:gd name="T10" fmla="*/ 43 w 193"/>
                  <a:gd name="T11" fmla="*/ 16 h 148"/>
                  <a:gd name="T12" fmla="*/ 23 w 193"/>
                  <a:gd name="T13" fmla="*/ 41 h 148"/>
                  <a:gd name="T14" fmla="*/ 0 w 193"/>
                  <a:gd name="T15" fmla="*/ 38 h 148"/>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148"/>
                  <a:gd name="T26" fmla="*/ 193 w 193"/>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148">
                    <a:moveTo>
                      <a:pt x="0" y="137"/>
                    </a:moveTo>
                    <a:lnTo>
                      <a:pt x="15" y="57"/>
                    </a:lnTo>
                    <a:lnTo>
                      <a:pt x="74" y="0"/>
                    </a:lnTo>
                    <a:lnTo>
                      <a:pt x="157" y="0"/>
                    </a:lnTo>
                    <a:lnTo>
                      <a:pt x="193" y="45"/>
                    </a:lnTo>
                    <a:lnTo>
                      <a:pt x="122" y="57"/>
                    </a:lnTo>
                    <a:lnTo>
                      <a:pt x="66" y="148"/>
                    </a:lnTo>
                    <a:lnTo>
                      <a:pt x="0" y="137"/>
                    </a:lnTo>
                    <a:close/>
                  </a:path>
                </a:pathLst>
              </a:custGeom>
              <a:solidFill>
                <a:schemeClr val="bg1"/>
              </a:solidFill>
              <a:ln w="0">
                <a:solidFill>
                  <a:srgbClr val="000000"/>
                </a:solidFill>
                <a:prstDash val="solid"/>
                <a:round/>
                <a:headEnd/>
                <a:tailEnd/>
              </a:ln>
            </p:spPr>
            <p:txBody>
              <a:bodyPr/>
              <a:lstStyle/>
              <a:p>
                <a:endParaRPr lang="en-US"/>
              </a:p>
            </p:txBody>
          </p:sp>
          <p:sp>
            <p:nvSpPr>
              <p:cNvPr id="46" name="Freeform 435"/>
              <p:cNvSpPr>
                <a:spLocks/>
              </p:cNvSpPr>
              <p:nvPr/>
            </p:nvSpPr>
            <p:spPr bwMode="auto">
              <a:xfrm>
                <a:off x="1531" y="1428"/>
                <a:ext cx="169" cy="139"/>
              </a:xfrm>
              <a:custGeom>
                <a:avLst/>
                <a:gdLst>
                  <a:gd name="T0" fmla="*/ 28 w 286"/>
                  <a:gd name="T1" fmla="*/ 2 h 266"/>
                  <a:gd name="T2" fmla="*/ 53 w 286"/>
                  <a:gd name="T3" fmla="*/ 0 h 266"/>
                  <a:gd name="T4" fmla="*/ 58 w 286"/>
                  <a:gd name="T5" fmla="*/ 9 h 266"/>
                  <a:gd name="T6" fmla="*/ 61 w 286"/>
                  <a:gd name="T7" fmla="*/ 0 h 266"/>
                  <a:gd name="T8" fmla="*/ 79 w 286"/>
                  <a:gd name="T9" fmla="*/ 18 h 266"/>
                  <a:gd name="T10" fmla="*/ 100 w 286"/>
                  <a:gd name="T11" fmla="*/ 14 h 266"/>
                  <a:gd name="T12" fmla="*/ 95 w 286"/>
                  <a:gd name="T13" fmla="*/ 31 h 266"/>
                  <a:gd name="T14" fmla="*/ 97 w 286"/>
                  <a:gd name="T15" fmla="*/ 67 h 266"/>
                  <a:gd name="T16" fmla="*/ 67 w 286"/>
                  <a:gd name="T17" fmla="*/ 73 h 266"/>
                  <a:gd name="T18" fmla="*/ 34 w 286"/>
                  <a:gd name="T19" fmla="*/ 54 h 266"/>
                  <a:gd name="T20" fmla="*/ 12 w 286"/>
                  <a:gd name="T21" fmla="*/ 48 h 266"/>
                  <a:gd name="T22" fmla="*/ 0 w 286"/>
                  <a:gd name="T23" fmla="*/ 32 h 266"/>
                  <a:gd name="T24" fmla="*/ 35 w 286"/>
                  <a:gd name="T25" fmla="*/ 41 h 266"/>
                  <a:gd name="T26" fmla="*/ 34 w 286"/>
                  <a:gd name="T27" fmla="*/ 29 h 266"/>
                  <a:gd name="T28" fmla="*/ 17 w 286"/>
                  <a:gd name="T29" fmla="*/ 25 h 266"/>
                  <a:gd name="T30" fmla="*/ 18 w 286"/>
                  <a:gd name="T31" fmla="*/ 18 h 266"/>
                  <a:gd name="T32" fmla="*/ 32 w 286"/>
                  <a:gd name="T33" fmla="*/ 16 h 266"/>
                  <a:gd name="T34" fmla="*/ 28 w 286"/>
                  <a:gd name="T35" fmla="*/ 2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
                  <a:gd name="T55" fmla="*/ 0 h 266"/>
                  <a:gd name="T56" fmla="*/ 286 w 286"/>
                  <a:gd name="T57" fmla="*/ 266 h 2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 h="266">
                    <a:moveTo>
                      <a:pt x="80" y="8"/>
                    </a:moveTo>
                    <a:lnTo>
                      <a:pt x="152" y="0"/>
                    </a:lnTo>
                    <a:lnTo>
                      <a:pt x="167" y="34"/>
                    </a:lnTo>
                    <a:lnTo>
                      <a:pt x="175" y="0"/>
                    </a:lnTo>
                    <a:lnTo>
                      <a:pt x="226" y="65"/>
                    </a:lnTo>
                    <a:lnTo>
                      <a:pt x="286" y="49"/>
                    </a:lnTo>
                    <a:lnTo>
                      <a:pt x="270" y="115"/>
                    </a:lnTo>
                    <a:lnTo>
                      <a:pt x="278" y="244"/>
                    </a:lnTo>
                    <a:lnTo>
                      <a:pt x="191" y="266"/>
                    </a:lnTo>
                    <a:lnTo>
                      <a:pt x="96" y="198"/>
                    </a:lnTo>
                    <a:lnTo>
                      <a:pt x="36" y="175"/>
                    </a:lnTo>
                    <a:lnTo>
                      <a:pt x="0" y="117"/>
                    </a:lnTo>
                    <a:lnTo>
                      <a:pt x="100" y="149"/>
                    </a:lnTo>
                    <a:lnTo>
                      <a:pt x="96" y="107"/>
                    </a:lnTo>
                    <a:lnTo>
                      <a:pt x="47" y="91"/>
                    </a:lnTo>
                    <a:lnTo>
                      <a:pt x="53" y="65"/>
                    </a:lnTo>
                    <a:lnTo>
                      <a:pt x="92" y="57"/>
                    </a:lnTo>
                    <a:lnTo>
                      <a:pt x="80" y="8"/>
                    </a:lnTo>
                    <a:close/>
                  </a:path>
                </a:pathLst>
              </a:custGeom>
              <a:solidFill>
                <a:schemeClr val="bg1"/>
              </a:solidFill>
              <a:ln w="0">
                <a:solidFill>
                  <a:srgbClr val="000000"/>
                </a:solidFill>
                <a:prstDash val="solid"/>
                <a:round/>
                <a:headEnd/>
                <a:tailEnd/>
              </a:ln>
            </p:spPr>
            <p:txBody>
              <a:bodyPr/>
              <a:lstStyle/>
              <a:p>
                <a:endParaRPr lang="en-US"/>
              </a:p>
            </p:txBody>
          </p:sp>
          <p:sp>
            <p:nvSpPr>
              <p:cNvPr id="47" name="Freeform 436"/>
              <p:cNvSpPr>
                <a:spLocks/>
              </p:cNvSpPr>
              <p:nvPr/>
            </p:nvSpPr>
            <p:spPr bwMode="auto">
              <a:xfrm>
                <a:off x="1951" y="1420"/>
                <a:ext cx="215" cy="108"/>
              </a:xfrm>
              <a:custGeom>
                <a:avLst/>
                <a:gdLst>
                  <a:gd name="T0" fmla="*/ 4 w 361"/>
                  <a:gd name="T1" fmla="*/ 1 h 206"/>
                  <a:gd name="T2" fmla="*/ 0 w 361"/>
                  <a:gd name="T3" fmla="*/ 15 h 206"/>
                  <a:gd name="T4" fmla="*/ 28 w 361"/>
                  <a:gd name="T5" fmla="*/ 18 h 206"/>
                  <a:gd name="T6" fmla="*/ 31 w 361"/>
                  <a:gd name="T7" fmla="*/ 30 h 206"/>
                  <a:gd name="T8" fmla="*/ 69 w 361"/>
                  <a:gd name="T9" fmla="*/ 49 h 206"/>
                  <a:gd name="T10" fmla="*/ 86 w 361"/>
                  <a:gd name="T11" fmla="*/ 41 h 206"/>
                  <a:gd name="T12" fmla="*/ 119 w 361"/>
                  <a:gd name="T13" fmla="*/ 57 h 206"/>
                  <a:gd name="T14" fmla="*/ 128 w 361"/>
                  <a:gd name="T15" fmla="*/ 42 h 206"/>
                  <a:gd name="T16" fmla="*/ 90 w 361"/>
                  <a:gd name="T17" fmla="*/ 25 h 206"/>
                  <a:gd name="T18" fmla="*/ 79 w 361"/>
                  <a:gd name="T19" fmla="*/ 30 h 206"/>
                  <a:gd name="T20" fmla="*/ 29 w 361"/>
                  <a:gd name="T21" fmla="*/ 10 h 206"/>
                  <a:gd name="T22" fmla="*/ 28 w 361"/>
                  <a:gd name="T23" fmla="*/ 0 h 206"/>
                  <a:gd name="T24" fmla="*/ 4 w 361"/>
                  <a:gd name="T25" fmla="*/ 1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206"/>
                  <a:gd name="T41" fmla="*/ 361 w 361"/>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206">
                    <a:moveTo>
                      <a:pt x="12" y="4"/>
                    </a:moveTo>
                    <a:lnTo>
                      <a:pt x="0" y="54"/>
                    </a:lnTo>
                    <a:lnTo>
                      <a:pt x="79" y="65"/>
                    </a:lnTo>
                    <a:lnTo>
                      <a:pt x="87" y="111"/>
                    </a:lnTo>
                    <a:lnTo>
                      <a:pt x="194" y="180"/>
                    </a:lnTo>
                    <a:lnTo>
                      <a:pt x="242" y="149"/>
                    </a:lnTo>
                    <a:lnTo>
                      <a:pt x="334" y="206"/>
                    </a:lnTo>
                    <a:lnTo>
                      <a:pt x="361" y="153"/>
                    </a:lnTo>
                    <a:lnTo>
                      <a:pt x="254" y="92"/>
                    </a:lnTo>
                    <a:lnTo>
                      <a:pt x="222" y="111"/>
                    </a:lnTo>
                    <a:lnTo>
                      <a:pt x="83" y="38"/>
                    </a:lnTo>
                    <a:lnTo>
                      <a:pt x="79" y="0"/>
                    </a:lnTo>
                    <a:lnTo>
                      <a:pt x="12" y="4"/>
                    </a:lnTo>
                    <a:close/>
                  </a:path>
                </a:pathLst>
              </a:custGeom>
              <a:solidFill>
                <a:schemeClr val="bg1"/>
              </a:solidFill>
              <a:ln w="0">
                <a:solidFill>
                  <a:srgbClr val="000000"/>
                </a:solidFill>
                <a:prstDash val="solid"/>
                <a:round/>
                <a:headEnd/>
                <a:tailEnd/>
              </a:ln>
            </p:spPr>
            <p:txBody>
              <a:bodyPr/>
              <a:lstStyle/>
              <a:p>
                <a:endParaRPr lang="en-US"/>
              </a:p>
            </p:txBody>
          </p:sp>
          <p:sp>
            <p:nvSpPr>
              <p:cNvPr id="48" name="Freeform 437"/>
              <p:cNvSpPr>
                <a:spLocks/>
              </p:cNvSpPr>
              <p:nvPr/>
            </p:nvSpPr>
            <p:spPr bwMode="auto">
              <a:xfrm>
                <a:off x="2036" y="1333"/>
                <a:ext cx="64" cy="105"/>
              </a:xfrm>
              <a:custGeom>
                <a:avLst/>
                <a:gdLst>
                  <a:gd name="T0" fmla="*/ 17 w 107"/>
                  <a:gd name="T1" fmla="*/ 0 h 203"/>
                  <a:gd name="T2" fmla="*/ 6 w 107"/>
                  <a:gd name="T3" fmla="*/ 17 h 203"/>
                  <a:gd name="T4" fmla="*/ 0 w 107"/>
                  <a:gd name="T5" fmla="*/ 43 h 203"/>
                  <a:gd name="T6" fmla="*/ 28 w 107"/>
                  <a:gd name="T7" fmla="*/ 54 h 203"/>
                  <a:gd name="T8" fmla="*/ 38 w 107"/>
                  <a:gd name="T9" fmla="*/ 29 h 203"/>
                  <a:gd name="T10" fmla="*/ 17 w 107"/>
                  <a:gd name="T11" fmla="*/ 0 h 203"/>
                  <a:gd name="T12" fmla="*/ 0 60000 65536"/>
                  <a:gd name="T13" fmla="*/ 0 60000 65536"/>
                  <a:gd name="T14" fmla="*/ 0 60000 65536"/>
                  <a:gd name="T15" fmla="*/ 0 60000 65536"/>
                  <a:gd name="T16" fmla="*/ 0 60000 65536"/>
                  <a:gd name="T17" fmla="*/ 0 60000 65536"/>
                  <a:gd name="T18" fmla="*/ 0 w 107"/>
                  <a:gd name="T19" fmla="*/ 0 h 203"/>
                  <a:gd name="T20" fmla="*/ 107 w 107"/>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07" h="203">
                    <a:moveTo>
                      <a:pt x="47" y="0"/>
                    </a:moveTo>
                    <a:lnTo>
                      <a:pt x="16" y="64"/>
                    </a:lnTo>
                    <a:lnTo>
                      <a:pt x="0" y="163"/>
                    </a:lnTo>
                    <a:lnTo>
                      <a:pt x="79" y="203"/>
                    </a:lnTo>
                    <a:lnTo>
                      <a:pt x="107" y="111"/>
                    </a:lnTo>
                    <a:lnTo>
                      <a:pt x="47" y="0"/>
                    </a:lnTo>
                    <a:close/>
                  </a:path>
                </a:pathLst>
              </a:custGeom>
              <a:solidFill>
                <a:schemeClr val="bg1"/>
              </a:solidFill>
              <a:ln w="0">
                <a:solidFill>
                  <a:srgbClr val="000000"/>
                </a:solidFill>
                <a:prstDash val="solid"/>
                <a:round/>
                <a:headEnd/>
                <a:tailEnd/>
              </a:ln>
            </p:spPr>
            <p:txBody>
              <a:bodyPr/>
              <a:lstStyle/>
              <a:p>
                <a:endParaRPr lang="en-US"/>
              </a:p>
            </p:txBody>
          </p:sp>
          <p:sp>
            <p:nvSpPr>
              <p:cNvPr id="49" name="Freeform 438"/>
              <p:cNvSpPr>
                <a:spLocks/>
              </p:cNvSpPr>
              <p:nvPr/>
            </p:nvSpPr>
            <p:spPr bwMode="auto">
              <a:xfrm>
                <a:off x="2061" y="1690"/>
                <a:ext cx="24" cy="33"/>
              </a:xfrm>
              <a:custGeom>
                <a:avLst/>
                <a:gdLst>
                  <a:gd name="T0" fmla="*/ 7 w 44"/>
                  <a:gd name="T1" fmla="*/ 0 h 61"/>
                  <a:gd name="T2" fmla="*/ 0 w 44"/>
                  <a:gd name="T3" fmla="*/ 9 h 61"/>
                  <a:gd name="T4" fmla="*/ 2 w 44"/>
                  <a:gd name="T5" fmla="*/ 18 h 61"/>
                  <a:gd name="T6" fmla="*/ 13 w 44"/>
                  <a:gd name="T7" fmla="*/ 12 h 61"/>
                  <a:gd name="T8" fmla="*/ 7 w 44"/>
                  <a:gd name="T9" fmla="*/ 0 h 61"/>
                  <a:gd name="T10" fmla="*/ 0 60000 65536"/>
                  <a:gd name="T11" fmla="*/ 0 60000 65536"/>
                  <a:gd name="T12" fmla="*/ 0 60000 65536"/>
                  <a:gd name="T13" fmla="*/ 0 60000 65536"/>
                  <a:gd name="T14" fmla="*/ 0 60000 65536"/>
                  <a:gd name="T15" fmla="*/ 0 w 44"/>
                  <a:gd name="T16" fmla="*/ 0 h 61"/>
                  <a:gd name="T17" fmla="*/ 44 w 44"/>
                  <a:gd name="T18" fmla="*/ 61 h 61"/>
                </a:gdLst>
                <a:ahLst/>
                <a:cxnLst>
                  <a:cxn ang="T10">
                    <a:pos x="T0" y="T1"/>
                  </a:cxn>
                  <a:cxn ang="T11">
                    <a:pos x="T2" y="T3"/>
                  </a:cxn>
                  <a:cxn ang="T12">
                    <a:pos x="T4" y="T5"/>
                  </a:cxn>
                  <a:cxn ang="T13">
                    <a:pos x="T6" y="T7"/>
                  </a:cxn>
                  <a:cxn ang="T14">
                    <a:pos x="T8" y="T9"/>
                  </a:cxn>
                </a:cxnLst>
                <a:rect l="T15" t="T16" r="T17" b="T18"/>
                <a:pathLst>
                  <a:path w="44" h="61">
                    <a:moveTo>
                      <a:pt x="24" y="0"/>
                    </a:moveTo>
                    <a:lnTo>
                      <a:pt x="0" y="31"/>
                    </a:lnTo>
                    <a:lnTo>
                      <a:pt x="8" y="61"/>
                    </a:lnTo>
                    <a:lnTo>
                      <a:pt x="44" y="43"/>
                    </a:lnTo>
                    <a:lnTo>
                      <a:pt x="24" y="0"/>
                    </a:lnTo>
                    <a:close/>
                  </a:path>
                </a:pathLst>
              </a:custGeom>
              <a:solidFill>
                <a:schemeClr val="bg1"/>
              </a:solidFill>
              <a:ln w="0">
                <a:solidFill>
                  <a:srgbClr val="000000"/>
                </a:solidFill>
                <a:prstDash val="solid"/>
                <a:round/>
                <a:headEnd/>
                <a:tailEnd/>
              </a:ln>
            </p:spPr>
            <p:txBody>
              <a:bodyPr/>
              <a:lstStyle/>
              <a:p>
                <a:endParaRPr lang="en-US"/>
              </a:p>
            </p:txBody>
          </p:sp>
          <p:sp>
            <p:nvSpPr>
              <p:cNvPr id="50" name="Freeform 439"/>
              <p:cNvSpPr>
                <a:spLocks/>
              </p:cNvSpPr>
              <p:nvPr/>
            </p:nvSpPr>
            <p:spPr bwMode="auto">
              <a:xfrm>
                <a:off x="2054" y="2174"/>
                <a:ext cx="22" cy="29"/>
              </a:xfrm>
              <a:custGeom>
                <a:avLst/>
                <a:gdLst>
                  <a:gd name="T0" fmla="*/ 0 w 39"/>
                  <a:gd name="T1" fmla="*/ 0 h 57"/>
                  <a:gd name="T2" fmla="*/ 1 w 39"/>
                  <a:gd name="T3" fmla="*/ 9 h 57"/>
                  <a:gd name="T4" fmla="*/ 8 w 39"/>
                  <a:gd name="T5" fmla="*/ 15 h 57"/>
                  <a:gd name="T6" fmla="*/ 12 w 39"/>
                  <a:gd name="T7" fmla="*/ 10 h 57"/>
                  <a:gd name="T8" fmla="*/ 10 w 39"/>
                  <a:gd name="T9" fmla="*/ 4 h 57"/>
                  <a:gd name="T10" fmla="*/ 0 w 39"/>
                  <a:gd name="T11" fmla="*/ 0 h 57"/>
                  <a:gd name="T12" fmla="*/ 0 60000 65536"/>
                  <a:gd name="T13" fmla="*/ 0 60000 65536"/>
                  <a:gd name="T14" fmla="*/ 0 60000 65536"/>
                  <a:gd name="T15" fmla="*/ 0 60000 65536"/>
                  <a:gd name="T16" fmla="*/ 0 60000 65536"/>
                  <a:gd name="T17" fmla="*/ 0 60000 65536"/>
                  <a:gd name="T18" fmla="*/ 0 w 39"/>
                  <a:gd name="T19" fmla="*/ 0 h 57"/>
                  <a:gd name="T20" fmla="*/ 39 w 39"/>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39" h="57">
                    <a:moveTo>
                      <a:pt x="0" y="0"/>
                    </a:moveTo>
                    <a:lnTo>
                      <a:pt x="4" y="34"/>
                    </a:lnTo>
                    <a:lnTo>
                      <a:pt x="27" y="57"/>
                    </a:lnTo>
                    <a:lnTo>
                      <a:pt x="39" y="38"/>
                    </a:lnTo>
                    <a:lnTo>
                      <a:pt x="31" y="16"/>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51" name="Freeform 440"/>
              <p:cNvSpPr>
                <a:spLocks/>
              </p:cNvSpPr>
              <p:nvPr/>
            </p:nvSpPr>
            <p:spPr bwMode="auto">
              <a:xfrm>
                <a:off x="1507" y="2757"/>
                <a:ext cx="76" cy="65"/>
              </a:xfrm>
              <a:custGeom>
                <a:avLst/>
                <a:gdLst>
                  <a:gd name="T0" fmla="*/ 15 w 128"/>
                  <a:gd name="T1" fmla="*/ 33 h 125"/>
                  <a:gd name="T2" fmla="*/ 24 w 128"/>
                  <a:gd name="T3" fmla="*/ 31 h 125"/>
                  <a:gd name="T4" fmla="*/ 42 w 128"/>
                  <a:gd name="T5" fmla="*/ 34 h 125"/>
                  <a:gd name="T6" fmla="*/ 45 w 128"/>
                  <a:gd name="T7" fmla="*/ 0 h 125"/>
                  <a:gd name="T8" fmla="*/ 20 w 128"/>
                  <a:gd name="T9" fmla="*/ 6 h 125"/>
                  <a:gd name="T10" fmla="*/ 11 w 128"/>
                  <a:gd name="T11" fmla="*/ 15 h 125"/>
                  <a:gd name="T12" fmla="*/ 0 w 128"/>
                  <a:gd name="T13" fmla="*/ 15 h 125"/>
                  <a:gd name="T14" fmla="*/ 15 w 128"/>
                  <a:gd name="T15" fmla="*/ 33 h 125"/>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25"/>
                  <a:gd name="T26" fmla="*/ 128 w 128"/>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25">
                    <a:moveTo>
                      <a:pt x="42" y="124"/>
                    </a:moveTo>
                    <a:lnTo>
                      <a:pt x="69" y="115"/>
                    </a:lnTo>
                    <a:lnTo>
                      <a:pt x="120" y="125"/>
                    </a:lnTo>
                    <a:lnTo>
                      <a:pt x="128" y="0"/>
                    </a:lnTo>
                    <a:lnTo>
                      <a:pt x="58" y="23"/>
                    </a:lnTo>
                    <a:lnTo>
                      <a:pt x="30" y="53"/>
                    </a:lnTo>
                    <a:lnTo>
                      <a:pt x="0" y="53"/>
                    </a:lnTo>
                    <a:lnTo>
                      <a:pt x="42" y="124"/>
                    </a:lnTo>
                    <a:close/>
                  </a:path>
                </a:pathLst>
              </a:custGeom>
              <a:solidFill>
                <a:srgbClr val="990000"/>
              </a:solidFill>
              <a:ln w="0">
                <a:solidFill>
                  <a:srgbClr val="000000"/>
                </a:solidFill>
                <a:prstDash val="solid"/>
                <a:round/>
                <a:headEnd/>
                <a:tailEnd/>
              </a:ln>
            </p:spPr>
            <p:txBody>
              <a:bodyPr/>
              <a:lstStyle/>
              <a:p>
                <a:endParaRPr lang="en-US"/>
              </a:p>
            </p:txBody>
          </p:sp>
          <p:sp>
            <p:nvSpPr>
              <p:cNvPr id="52" name="Freeform 441"/>
              <p:cNvSpPr>
                <a:spLocks/>
              </p:cNvSpPr>
              <p:nvPr/>
            </p:nvSpPr>
            <p:spPr bwMode="auto">
              <a:xfrm>
                <a:off x="1583" y="2841"/>
                <a:ext cx="108" cy="45"/>
              </a:xfrm>
              <a:custGeom>
                <a:avLst/>
                <a:gdLst>
                  <a:gd name="T0" fmla="*/ 36 w 181"/>
                  <a:gd name="T1" fmla="*/ 9 h 86"/>
                  <a:gd name="T2" fmla="*/ 49 w 181"/>
                  <a:gd name="T3" fmla="*/ 15 h 86"/>
                  <a:gd name="T4" fmla="*/ 56 w 181"/>
                  <a:gd name="T5" fmla="*/ 23 h 86"/>
                  <a:gd name="T6" fmla="*/ 61 w 181"/>
                  <a:gd name="T7" fmla="*/ 17 h 86"/>
                  <a:gd name="T8" fmla="*/ 64 w 181"/>
                  <a:gd name="T9" fmla="*/ 10 h 86"/>
                  <a:gd name="T10" fmla="*/ 54 w 181"/>
                  <a:gd name="T11" fmla="*/ 6 h 86"/>
                  <a:gd name="T12" fmla="*/ 39 w 181"/>
                  <a:gd name="T13" fmla="*/ 1 h 86"/>
                  <a:gd name="T14" fmla="*/ 35 w 181"/>
                  <a:gd name="T15" fmla="*/ 4 h 86"/>
                  <a:gd name="T16" fmla="*/ 17 w 181"/>
                  <a:gd name="T17" fmla="*/ 5 h 86"/>
                  <a:gd name="T18" fmla="*/ 9 w 181"/>
                  <a:gd name="T19" fmla="*/ 0 h 86"/>
                  <a:gd name="T20" fmla="*/ 4 w 181"/>
                  <a:gd name="T21" fmla="*/ 4 h 86"/>
                  <a:gd name="T22" fmla="*/ 0 w 181"/>
                  <a:gd name="T23" fmla="*/ 15 h 86"/>
                  <a:gd name="T24" fmla="*/ 11 w 181"/>
                  <a:gd name="T25" fmla="*/ 15 h 86"/>
                  <a:gd name="T26" fmla="*/ 25 w 181"/>
                  <a:gd name="T27" fmla="*/ 24 h 86"/>
                  <a:gd name="T28" fmla="*/ 34 w 181"/>
                  <a:gd name="T29" fmla="*/ 21 h 86"/>
                  <a:gd name="T30" fmla="*/ 29 w 181"/>
                  <a:gd name="T31" fmla="*/ 14 h 86"/>
                  <a:gd name="T32" fmla="*/ 36 w 181"/>
                  <a:gd name="T33" fmla="*/ 9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1"/>
                  <a:gd name="T52" fmla="*/ 0 h 86"/>
                  <a:gd name="T53" fmla="*/ 181 w 181"/>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1" h="86">
                    <a:moveTo>
                      <a:pt x="102" y="33"/>
                    </a:moveTo>
                    <a:lnTo>
                      <a:pt x="138" y="53"/>
                    </a:lnTo>
                    <a:lnTo>
                      <a:pt x="158" y="82"/>
                    </a:lnTo>
                    <a:lnTo>
                      <a:pt x="172" y="63"/>
                    </a:lnTo>
                    <a:lnTo>
                      <a:pt x="181" y="37"/>
                    </a:lnTo>
                    <a:lnTo>
                      <a:pt x="153" y="22"/>
                    </a:lnTo>
                    <a:lnTo>
                      <a:pt x="111" y="3"/>
                    </a:lnTo>
                    <a:lnTo>
                      <a:pt x="99" y="15"/>
                    </a:lnTo>
                    <a:lnTo>
                      <a:pt x="47" y="19"/>
                    </a:lnTo>
                    <a:lnTo>
                      <a:pt x="25" y="0"/>
                    </a:lnTo>
                    <a:lnTo>
                      <a:pt x="12" y="15"/>
                    </a:lnTo>
                    <a:lnTo>
                      <a:pt x="0" y="56"/>
                    </a:lnTo>
                    <a:lnTo>
                      <a:pt x="31" y="56"/>
                    </a:lnTo>
                    <a:lnTo>
                      <a:pt x="71" y="86"/>
                    </a:lnTo>
                    <a:lnTo>
                      <a:pt x="95" y="76"/>
                    </a:lnTo>
                    <a:lnTo>
                      <a:pt x="82" y="52"/>
                    </a:lnTo>
                    <a:lnTo>
                      <a:pt x="102" y="33"/>
                    </a:lnTo>
                    <a:close/>
                  </a:path>
                </a:pathLst>
              </a:custGeom>
              <a:solidFill>
                <a:srgbClr val="990000"/>
              </a:solidFill>
              <a:ln w="0">
                <a:solidFill>
                  <a:srgbClr val="000000"/>
                </a:solidFill>
                <a:prstDash val="solid"/>
                <a:round/>
                <a:headEnd/>
                <a:tailEnd/>
              </a:ln>
            </p:spPr>
            <p:txBody>
              <a:bodyPr/>
              <a:lstStyle/>
              <a:p>
                <a:endParaRPr lang="en-US"/>
              </a:p>
            </p:txBody>
          </p:sp>
          <p:sp>
            <p:nvSpPr>
              <p:cNvPr id="53" name="Freeform 442"/>
              <p:cNvSpPr>
                <a:spLocks/>
              </p:cNvSpPr>
              <p:nvPr/>
            </p:nvSpPr>
            <p:spPr bwMode="auto">
              <a:xfrm>
                <a:off x="1532" y="2818"/>
                <a:ext cx="65" cy="52"/>
              </a:xfrm>
              <a:custGeom>
                <a:avLst/>
                <a:gdLst>
                  <a:gd name="T0" fmla="*/ 38 w 111"/>
                  <a:gd name="T1" fmla="*/ 12 h 103"/>
                  <a:gd name="T2" fmla="*/ 27 w 111"/>
                  <a:gd name="T3" fmla="*/ 3 h 103"/>
                  <a:gd name="T4" fmla="*/ 9 w 111"/>
                  <a:gd name="T5" fmla="*/ 0 h 103"/>
                  <a:gd name="T6" fmla="*/ 0 w 111"/>
                  <a:gd name="T7" fmla="*/ 3 h 103"/>
                  <a:gd name="T8" fmla="*/ 1 w 111"/>
                  <a:gd name="T9" fmla="*/ 9 h 103"/>
                  <a:gd name="T10" fmla="*/ 11 w 111"/>
                  <a:gd name="T11" fmla="*/ 16 h 103"/>
                  <a:gd name="T12" fmla="*/ 13 w 111"/>
                  <a:gd name="T13" fmla="*/ 12 h 103"/>
                  <a:gd name="T14" fmla="*/ 22 w 111"/>
                  <a:gd name="T15" fmla="*/ 16 h 103"/>
                  <a:gd name="T16" fmla="*/ 20 w 111"/>
                  <a:gd name="T17" fmla="*/ 19 h 103"/>
                  <a:gd name="T18" fmla="*/ 29 w 111"/>
                  <a:gd name="T19" fmla="*/ 26 h 103"/>
                  <a:gd name="T20" fmla="*/ 33 w 111"/>
                  <a:gd name="T21" fmla="*/ 16 h 103"/>
                  <a:gd name="T22" fmla="*/ 38 w 111"/>
                  <a:gd name="T23" fmla="*/ 12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03"/>
                  <a:gd name="T38" fmla="*/ 111 w 111"/>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03">
                    <a:moveTo>
                      <a:pt x="111" y="47"/>
                    </a:moveTo>
                    <a:lnTo>
                      <a:pt x="78" y="10"/>
                    </a:lnTo>
                    <a:lnTo>
                      <a:pt x="27" y="0"/>
                    </a:lnTo>
                    <a:lnTo>
                      <a:pt x="0" y="9"/>
                    </a:lnTo>
                    <a:lnTo>
                      <a:pt x="3" y="36"/>
                    </a:lnTo>
                    <a:lnTo>
                      <a:pt x="33" y="61"/>
                    </a:lnTo>
                    <a:lnTo>
                      <a:pt x="39" y="47"/>
                    </a:lnTo>
                    <a:lnTo>
                      <a:pt x="64" y="62"/>
                    </a:lnTo>
                    <a:lnTo>
                      <a:pt x="60" y="74"/>
                    </a:lnTo>
                    <a:lnTo>
                      <a:pt x="86" y="103"/>
                    </a:lnTo>
                    <a:lnTo>
                      <a:pt x="98" y="62"/>
                    </a:lnTo>
                    <a:lnTo>
                      <a:pt x="111" y="47"/>
                    </a:lnTo>
                    <a:close/>
                  </a:path>
                </a:pathLst>
              </a:custGeom>
              <a:solidFill>
                <a:srgbClr val="990000"/>
              </a:solidFill>
              <a:ln w="0">
                <a:solidFill>
                  <a:srgbClr val="000000"/>
                </a:solidFill>
                <a:prstDash val="solid"/>
                <a:round/>
                <a:headEnd/>
                <a:tailEnd/>
              </a:ln>
            </p:spPr>
            <p:txBody>
              <a:bodyPr/>
              <a:lstStyle/>
              <a:p>
                <a:endParaRPr lang="en-US"/>
              </a:p>
            </p:txBody>
          </p:sp>
          <p:sp>
            <p:nvSpPr>
              <p:cNvPr id="54" name="Freeform 443"/>
              <p:cNvSpPr>
                <a:spLocks/>
              </p:cNvSpPr>
              <p:nvPr/>
            </p:nvSpPr>
            <p:spPr bwMode="auto">
              <a:xfrm>
                <a:off x="1483" y="2731"/>
                <a:ext cx="100" cy="55"/>
              </a:xfrm>
              <a:custGeom>
                <a:avLst/>
                <a:gdLst>
                  <a:gd name="T0" fmla="*/ 59 w 169"/>
                  <a:gd name="T1" fmla="*/ 14 h 104"/>
                  <a:gd name="T2" fmla="*/ 51 w 169"/>
                  <a:gd name="T3" fmla="*/ 5 h 104"/>
                  <a:gd name="T4" fmla="*/ 12 w 169"/>
                  <a:gd name="T5" fmla="*/ 0 h 104"/>
                  <a:gd name="T6" fmla="*/ 1 w 169"/>
                  <a:gd name="T7" fmla="*/ 12 h 104"/>
                  <a:gd name="T8" fmla="*/ 0 w 169"/>
                  <a:gd name="T9" fmla="*/ 17 h 104"/>
                  <a:gd name="T10" fmla="*/ 15 w 169"/>
                  <a:gd name="T11" fmla="*/ 20 h 104"/>
                  <a:gd name="T12" fmla="*/ 14 w 169"/>
                  <a:gd name="T13" fmla="*/ 29 h 104"/>
                  <a:gd name="T14" fmla="*/ 25 w 169"/>
                  <a:gd name="T15" fmla="*/ 29 h 104"/>
                  <a:gd name="T16" fmla="*/ 35 w 169"/>
                  <a:gd name="T17" fmla="*/ 21 h 104"/>
                  <a:gd name="T18" fmla="*/ 59 w 169"/>
                  <a:gd name="T19" fmla="*/ 1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04"/>
                  <a:gd name="T32" fmla="*/ 169 w 169"/>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04">
                    <a:moveTo>
                      <a:pt x="169" y="51"/>
                    </a:moveTo>
                    <a:lnTo>
                      <a:pt x="147" y="17"/>
                    </a:lnTo>
                    <a:lnTo>
                      <a:pt x="36" y="0"/>
                    </a:lnTo>
                    <a:lnTo>
                      <a:pt x="4" y="44"/>
                    </a:lnTo>
                    <a:lnTo>
                      <a:pt x="0" y="61"/>
                    </a:lnTo>
                    <a:lnTo>
                      <a:pt x="43" y="72"/>
                    </a:lnTo>
                    <a:lnTo>
                      <a:pt x="41" y="104"/>
                    </a:lnTo>
                    <a:lnTo>
                      <a:pt x="71" y="104"/>
                    </a:lnTo>
                    <a:lnTo>
                      <a:pt x="99" y="74"/>
                    </a:lnTo>
                    <a:lnTo>
                      <a:pt x="169" y="51"/>
                    </a:lnTo>
                    <a:close/>
                  </a:path>
                </a:pathLst>
              </a:custGeom>
              <a:solidFill>
                <a:srgbClr val="990000"/>
              </a:solidFill>
              <a:ln w="0">
                <a:solidFill>
                  <a:srgbClr val="000000"/>
                </a:solidFill>
                <a:prstDash val="solid"/>
                <a:round/>
                <a:headEnd/>
                <a:tailEnd/>
              </a:ln>
            </p:spPr>
            <p:txBody>
              <a:bodyPr/>
              <a:lstStyle/>
              <a:p>
                <a:endParaRPr lang="en-US"/>
              </a:p>
            </p:txBody>
          </p:sp>
          <p:sp>
            <p:nvSpPr>
              <p:cNvPr id="55" name="Freeform 444"/>
              <p:cNvSpPr>
                <a:spLocks/>
              </p:cNvSpPr>
              <p:nvPr/>
            </p:nvSpPr>
            <p:spPr bwMode="auto">
              <a:xfrm>
                <a:off x="1466" y="2761"/>
                <a:ext cx="43" cy="25"/>
              </a:xfrm>
              <a:custGeom>
                <a:avLst/>
                <a:gdLst>
                  <a:gd name="T0" fmla="*/ 25 w 72"/>
                  <a:gd name="T1" fmla="*/ 14 h 45"/>
                  <a:gd name="T2" fmla="*/ 26 w 72"/>
                  <a:gd name="T3" fmla="*/ 4 h 45"/>
                  <a:gd name="T4" fmla="*/ 10 w 72"/>
                  <a:gd name="T5" fmla="*/ 1 h 45"/>
                  <a:gd name="T6" fmla="*/ 6 w 72"/>
                  <a:gd name="T7" fmla="*/ 0 h 45"/>
                  <a:gd name="T8" fmla="*/ 0 w 72"/>
                  <a:gd name="T9" fmla="*/ 4 h 45"/>
                  <a:gd name="T10" fmla="*/ 14 w 72"/>
                  <a:gd name="T11" fmla="*/ 13 h 45"/>
                  <a:gd name="T12" fmla="*/ 25 w 72"/>
                  <a:gd name="T13" fmla="*/ 14 h 45"/>
                  <a:gd name="T14" fmla="*/ 0 60000 65536"/>
                  <a:gd name="T15" fmla="*/ 0 60000 65536"/>
                  <a:gd name="T16" fmla="*/ 0 60000 65536"/>
                  <a:gd name="T17" fmla="*/ 0 60000 65536"/>
                  <a:gd name="T18" fmla="*/ 0 60000 65536"/>
                  <a:gd name="T19" fmla="*/ 0 60000 65536"/>
                  <a:gd name="T20" fmla="*/ 0 60000 65536"/>
                  <a:gd name="T21" fmla="*/ 0 w 72"/>
                  <a:gd name="T22" fmla="*/ 0 h 45"/>
                  <a:gd name="T23" fmla="*/ 72 w 7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5">
                    <a:moveTo>
                      <a:pt x="70" y="45"/>
                    </a:moveTo>
                    <a:lnTo>
                      <a:pt x="72" y="13"/>
                    </a:lnTo>
                    <a:lnTo>
                      <a:pt x="29" y="2"/>
                    </a:lnTo>
                    <a:lnTo>
                      <a:pt x="17" y="0"/>
                    </a:lnTo>
                    <a:lnTo>
                      <a:pt x="0" y="14"/>
                    </a:lnTo>
                    <a:lnTo>
                      <a:pt x="39" y="43"/>
                    </a:lnTo>
                    <a:lnTo>
                      <a:pt x="70" y="45"/>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56" name="Freeform 445"/>
              <p:cNvSpPr>
                <a:spLocks/>
              </p:cNvSpPr>
              <p:nvPr/>
            </p:nvSpPr>
            <p:spPr bwMode="auto">
              <a:xfrm>
                <a:off x="1488" y="2688"/>
                <a:ext cx="22" cy="35"/>
              </a:xfrm>
              <a:custGeom>
                <a:avLst/>
                <a:gdLst>
                  <a:gd name="T0" fmla="*/ 0 w 39"/>
                  <a:gd name="T1" fmla="*/ 4 h 70"/>
                  <a:gd name="T2" fmla="*/ 1 w 39"/>
                  <a:gd name="T3" fmla="*/ 17 h 70"/>
                  <a:gd name="T4" fmla="*/ 9 w 39"/>
                  <a:gd name="T5" fmla="*/ 18 h 70"/>
                  <a:gd name="T6" fmla="*/ 9 w 39"/>
                  <a:gd name="T7" fmla="*/ 18 h 70"/>
                  <a:gd name="T8" fmla="*/ 12 w 39"/>
                  <a:gd name="T9" fmla="*/ 2 h 70"/>
                  <a:gd name="T10" fmla="*/ 9 w 39"/>
                  <a:gd name="T11" fmla="*/ 0 h 70"/>
                  <a:gd name="T12" fmla="*/ 0 w 39"/>
                  <a:gd name="T13" fmla="*/ 4 h 70"/>
                  <a:gd name="T14" fmla="*/ 0 60000 65536"/>
                  <a:gd name="T15" fmla="*/ 0 60000 65536"/>
                  <a:gd name="T16" fmla="*/ 0 60000 65536"/>
                  <a:gd name="T17" fmla="*/ 0 60000 65536"/>
                  <a:gd name="T18" fmla="*/ 0 60000 65536"/>
                  <a:gd name="T19" fmla="*/ 0 60000 65536"/>
                  <a:gd name="T20" fmla="*/ 0 60000 65536"/>
                  <a:gd name="T21" fmla="*/ 0 w 39"/>
                  <a:gd name="T22" fmla="*/ 0 h 70"/>
                  <a:gd name="T23" fmla="*/ 39 w 39"/>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70">
                    <a:moveTo>
                      <a:pt x="0" y="18"/>
                    </a:moveTo>
                    <a:lnTo>
                      <a:pt x="3" y="65"/>
                    </a:lnTo>
                    <a:lnTo>
                      <a:pt x="28" y="70"/>
                    </a:lnTo>
                    <a:lnTo>
                      <a:pt x="29" y="69"/>
                    </a:lnTo>
                    <a:lnTo>
                      <a:pt x="39" y="9"/>
                    </a:lnTo>
                    <a:lnTo>
                      <a:pt x="29" y="0"/>
                    </a:lnTo>
                    <a:lnTo>
                      <a:pt x="0" y="18"/>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57" name="Freeform 446"/>
              <p:cNvSpPr>
                <a:spLocks/>
              </p:cNvSpPr>
              <p:nvPr/>
            </p:nvSpPr>
            <p:spPr bwMode="auto">
              <a:xfrm>
                <a:off x="1579" y="2605"/>
                <a:ext cx="176" cy="66"/>
              </a:xfrm>
              <a:custGeom>
                <a:avLst/>
                <a:gdLst>
                  <a:gd name="T0" fmla="*/ 0 w 300"/>
                  <a:gd name="T1" fmla="*/ 11 h 127"/>
                  <a:gd name="T2" fmla="*/ 7 w 300"/>
                  <a:gd name="T3" fmla="*/ 12 h 127"/>
                  <a:gd name="T4" fmla="*/ 12 w 300"/>
                  <a:gd name="T5" fmla="*/ 9 h 127"/>
                  <a:gd name="T6" fmla="*/ 24 w 300"/>
                  <a:gd name="T7" fmla="*/ 5 h 127"/>
                  <a:gd name="T8" fmla="*/ 26 w 300"/>
                  <a:gd name="T9" fmla="*/ 8 h 127"/>
                  <a:gd name="T10" fmla="*/ 43 w 300"/>
                  <a:gd name="T11" fmla="*/ 11 h 127"/>
                  <a:gd name="T12" fmla="*/ 48 w 300"/>
                  <a:gd name="T13" fmla="*/ 15 h 127"/>
                  <a:gd name="T14" fmla="*/ 56 w 300"/>
                  <a:gd name="T15" fmla="*/ 20 h 127"/>
                  <a:gd name="T16" fmla="*/ 57 w 300"/>
                  <a:gd name="T17" fmla="*/ 23 h 127"/>
                  <a:gd name="T18" fmla="*/ 71 w 300"/>
                  <a:gd name="T19" fmla="*/ 29 h 127"/>
                  <a:gd name="T20" fmla="*/ 67 w 300"/>
                  <a:gd name="T21" fmla="*/ 32 h 127"/>
                  <a:gd name="T22" fmla="*/ 72 w 300"/>
                  <a:gd name="T23" fmla="*/ 34 h 127"/>
                  <a:gd name="T24" fmla="*/ 101 w 300"/>
                  <a:gd name="T25" fmla="*/ 30 h 127"/>
                  <a:gd name="T26" fmla="*/ 103 w 300"/>
                  <a:gd name="T27" fmla="*/ 29 h 127"/>
                  <a:gd name="T28" fmla="*/ 96 w 300"/>
                  <a:gd name="T29" fmla="*/ 25 h 127"/>
                  <a:gd name="T30" fmla="*/ 85 w 300"/>
                  <a:gd name="T31" fmla="*/ 25 h 127"/>
                  <a:gd name="T32" fmla="*/ 89 w 300"/>
                  <a:gd name="T33" fmla="*/ 23 h 127"/>
                  <a:gd name="T34" fmla="*/ 84 w 300"/>
                  <a:gd name="T35" fmla="*/ 20 h 127"/>
                  <a:gd name="T36" fmla="*/ 76 w 300"/>
                  <a:gd name="T37" fmla="*/ 19 h 127"/>
                  <a:gd name="T38" fmla="*/ 59 w 300"/>
                  <a:gd name="T39" fmla="*/ 8 h 127"/>
                  <a:gd name="T40" fmla="*/ 53 w 300"/>
                  <a:gd name="T41" fmla="*/ 8 h 127"/>
                  <a:gd name="T42" fmla="*/ 26 w 300"/>
                  <a:gd name="T43" fmla="*/ 0 h 127"/>
                  <a:gd name="T44" fmla="*/ 8 w 300"/>
                  <a:gd name="T45" fmla="*/ 3 h 127"/>
                  <a:gd name="T46" fmla="*/ 0 w 300"/>
                  <a:gd name="T47" fmla="*/ 11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
                  <a:gd name="T73" fmla="*/ 0 h 127"/>
                  <a:gd name="T74" fmla="*/ 300 w 300"/>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 h="127">
                    <a:moveTo>
                      <a:pt x="0" y="42"/>
                    </a:moveTo>
                    <a:lnTo>
                      <a:pt x="20" y="47"/>
                    </a:lnTo>
                    <a:lnTo>
                      <a:pt x="35" y="32"/>
                    </a:lnTo>
                    <a:lnTo>
                      <a:pt x="70" y="19"/>
                    </a:lnTo>
                    <a:lnTo>
                      <a:pt x="76" y="29"/>
                    </a:lnTo>
                    <a:lnTo>
                      <a:pt x="124" y="43"/>
                    </a:lnTo>
                    <a:lnTo>
                      <a:pt x="140" y="56"/>
                    </a:lnTo>
                    <a:lnTo>
                      <a:pt x="164" y="73"/>
                    </a:lnTo>
                    <a:lnTo>
                      <a:pt x="167" y="84"/>
                    </a:lnTo>
                    <a:lnTo>
                      <a:pt x="206" y="106"/>
                    </a:lnTo>
                    <a:lnTo>
                      <a:pt x="196" y="118"/>
                    </a:lnTo>
                    <a:lnTo>
                      <a:pt x="210" y="127"/>
                    </a:lnTo>
                    <a:lnTo>
                      <a:pt x="295" y="111"/>
                    </a:lnTo>
                    <a:lnTo>
                      <a:pt x="300" y="106"/>
                    </a:lnTo>
                    <a:lnTo>
                      <a:pt x="277" y="92"/>
                    </a:lnTo>
                    <a:lnTo>
                      <a:pt x="247" y="93"/>
                    </a:lnTo>
                    <a:lnTo>
                      <a:pt x="257" y="84"/>
                    </a:lnTo>
                    <a:lnTo>
                      <a:pt x="244" y="75"/>
                    </a:lnTo>
                    <a:lnTo>
                      <a:pt x="220" y="72"/>
                    </a:lnTo>
                    <a:lnTo>
                      <a:pt x="172" y="28"/>
                    </a:lnTo>
                    <a:lnTo>
                      <a:pt x="155" y="29"/>
                    </a:lnTo>
                    <a:lnTo>
                      <a:pt x="76" y="0"/>
                    </a:lnTo>
                    <a:lnTo>
                      <a:pt x="24" y="12"/>
                    </a:lnTo>
                    <a:lnTo>
                      <a:pt x="0" y="42"/>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58" name="Rectangle 447"/>
              <p:cNvSpPr>
                <a:spLocks noChangeArrowheads="1"/>
              </p:cNvSpPr>
              <p:nvPr/>
            </p:nvSpPr>
            <p:spPr bwMode="auto">
              <a:xfrm>
                <a:off x="1600" y="2635"/>
                <a:ext cx="6" cy="4"/>
              </a:xfrm>
              <a:prstGeom prst="rect">
                <a:avLst/>
              </a:prstGeom>
              <a:solidFill>
                <a:srgbClr val="FAE4C6"/>
              </a:solidFill>
              <a:ln w="0">
                <a:solidFill>
                  <a:srgbClr val="000000"/>
                </a:solidFill>
                <a:miter lim="800000"/>
                <a:headEnd/>
                <a:tailEnd/>
              </a:ln>
            </p:spPr>
            <p:txBody>
              <a:bodyPr/>
              <a:lstStyle/>
              <a:p>
                <a:endParaRPr lang="es-ES"/>
              </a:p>
            </p:txBody>
          </p:sp>
          <p:sp>
            <p:nvSpPr>
              <p:cNvPr id="59" name="Freeform 448"/>
              <p:cNvSpPr>
                <a:spLocks/>
              </p:cNvSpPr>
              <p:nvPr/>
            </p:nvSpPr>
            <p:spPr bwMode="auto">
              <a:xfrm>
                <a:off x="1795" y="2675"/>
                <a:ext cx="57" cy="40"/>
              </a:xfrm>
              <a:custGeom>
                <a:avLst/>
                <a:gdLst>
                  <a:gd name="T0" fmla="*/ 2 w 98"/>
                  <a:gd name="T1" fmla="*/ 0 h 73"/>
                  <a:gd name="T2" fmla="*/ 3 w 98"/>
                  <a:gd name="T3" fmla="*/ 11 h 73"/>
                  <a:gd name="T4" fmla="*/ 0 w 98"/>
                  <a:gd name="T5" fmla="*/ 14 h 73"/>
                  <a:gd name="T6" fmla="*/ 1 w 98"/>
                  <a:gd name="T7" fmla="*/ 22 h 73"/>
                  <a:gd name="T8" fmla="*/ 7 w 98"/>
                  <a:gd name="T9" fmla="*/ 18 h 73"/>
                  <a:gd name="T10" fmla="*/ 26 w 98"/>
                  <a:gd name="T11" fmla="*/ 15 h 73"/>
                  <a:gd name="T12" fmla="*/ 30 w 98"/>
                  <a:gd name="T13" fmla="*/ 18 h 73"/>
                  <a:gd name="T14" fmla="*/ 33 w 98"/>
                  <a:gd name="T15" fmla="*/ 8 h 73"/>
                  <a:gd name="T16" fmla="*/ 27 w 98"/>
                  <a:gd name="T17" fmla="*/ 7 h 73"/>
                  <a:gd name="T18" fmla="*/ 30 w 98"/>
                  <a:gd name="T19" fmla="*/ 5 h 73"/>
                  <a:gd name="T20" fmla="*/ 24 w 98"/>
                  <a:gd name="T21" fmla="*/ 4 h 73"/>
                  <a:gd name="T22" fmla="*/ 19 w 98"/>
                  <a:gd name="T23" fmla="*/ 0 h 73"/>
                  <a:gd name="T24" fmla="*/ 2 w 98"/>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73"/>
                  <a:gd name="T41" fmla="*/ 98 w 9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73">
                    <a:moveTo>
                      <a:pt x="7" y="0"/>
                    </a:moveTo>
                    <a:lnTo>
                      <a:pt x="8" y="36"/>
                    </a:lnTo>
                    <a:lnTo>
                      <a:pt x="0" y="45"/>
                    </a:lnTo>
                    <a:lnTo>
                      <a:pt x="3" y="73"/>
                    </a:lnTo>
                    <a:lnTo>
                      <a:pt x="21" y="59"/>
                    </a:lnTo>
                    <a:lnTo>
                      <a:pt x="76" y="49"/>
                    </a:lnTo>
                    <a:lnTo>
                      <a:pt x="90" y="59"/>
                    </a:lnTo>
                    <a:lnTo>
                      <a:pt x="98" y="28"/>
                    </a:lnTo>
                    <a:lnTo>
                      <a:pt x="80" y="24"/>
                    </a:lnTo>
                    <a:lnTo>
                      <a:pt x="88" y="17"/>
                    </a:lnTo>
                    <a:lnTo>
                      <a:pt x="71" y="12"/>
                    </a:lnTo>
                    <a:lnTo>
                      <a:pt x="55" y="0"/>
                    </a:lnTo>
                    <a:lnTo>
                      <a:pt x="7" y="0"/>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60" name="Freeform 449"/>
              <p:cNvSpPr>
                <a:spLocks/>
              </p:cNvSpPr>
              <p:nvPr/>
            </p:nvSpPr>
            <p:spPr bwMode="auto">
              <a:xfrm>
                <a:off x="1682" y="2695"/>
                <a:ext cx="35" cy="12"/>
              </a:xfrm>
              <a:custGeom>
                <a:avLst/>
                <a:gdLst>
                  <a:gd name="T0" fmla="*/ 0 w 58"/>
                  <a:gd name="T1" fmla="*/ 3 h 27"/>
                  <a:gd name="T2" fmla="*/ 10 w 58"/>
                  <a:gd name="T3" fmla="*/ 5 h 27"/>
                  <a:gd name="T4" fmla="*/ 14 w 58"/>
                  <a:gd name="T5" fmla="*/ 4 h 27"/>
                  <a:gd name="T6" fmla="*/ 21 w 58"/>
                  <a:gd name="T7" fmla="*/ 4 h 27"/>
                  <a:gd name="T8" fmla="*/ 21 w 58"/>
                  <a:gd name="T9" fmla="*/ 2 h 27"/>
                  <a:gd name="T10" fmla="*/ 2 w 58"/>
                  <a:gd name="T11" fmla="*/ 0 h 27"/>
                  <a:gd name="T12" fmla="*/ 0 w 58"/>
                  <a:gd name="T13" fmla="*/ 3 h 27"/>
                  <a:gd name="T14" fmla="*/ 0 60000 65536"/>
                  <a:gd name="T15" fmla="*/ 0 60000 65536"/>
                  <a:gd name="T16" fmla="*/ 0 60000 65536"/>
                  <a:gd name="T17" fmla="*/ 0 60000 65536"/>
                  <a:gd name="T18" fmla="*/ 0 60000 65536"/>
                  <a:gd name="T19" fmla="*/ 0 60000 65536"/>
                  <a:gd name="T20" fmla="*/ 0 60000 65536"/>
                  <a:gd name="T21" fmla="*/ 0 w 58"/>
                  <a:gd name="T22" fmla="*/ 0 h 27"/>
                  <a:gd name="T23" fmla="*/ 58 w 58"/>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27">
                    <a:moveTo>
                      <a:pt x="0" y="13"/>
                    </a:moveTo>
                    <a:lnTo>
                      <a:pt x="26" y="27"/>
                    </a:lnTo>
                    <a:lnTo>
                      <a:pt x="40" y="18"/>
                    </a:lnTo>
                    <a:lnTo>
                      <a:pt x="58" y="18"/>
                    </a:lnTo>
                    <a:lnTo>
                      <a:pt x="56" y="9"/>
                    </a:lnTo>
                    <a:lnTo>
                      <a:pt x="5" y="0"/>
                    </a:lnTo>
                    <a:lnTo>
                      <a:pt x="0" y="13"/>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61" name="Freeform 450"/>
              <p:cNvSpPr>
                <a:spLocks/>
              </p:cNvSpPr>
              <p:nvPr/>
            </p:nvSpPr>
            <p:spPr bwMode="auto">
              <a:xfrm>
                <a:off x="1745" y="2671"/>
                <a:ext cx="55" cy="44"/>
              </a:xfrm>
              <a:custGeom>
                <a:avLst/>
                <a:gdLst>
                  <a:gd name="T0" fmla="*/ 31 w 91"/>
                  <a:gd name="T1" fmla="*/ 23 h 83"/>
                  <a:gd name="T2" fmla="*/ 30 w 91"/>
                  <a:gd name="T3" fmla="*/ 15 h 83"/>
                  <a:gd name="T4" fmla="*/ 33 w 91"/>
                  <a:gd name="T5" fmla="*/ 13 h 83"/>
                  <a:gd name="T6" fmla="*/ 33 w 91"/>
                  <a:gd name="T7" fmla="*/ 3 h 83"/>
                  <a:gd name="T8" fmla="*/ 25 w 91"/>
                  <a:gd name="T9" fmla="*/ 4 h 83"/>
                  <a:gd name="T10" fmla="*/ 20 w 91"/>
                  <a:gd name="T11" fmla="*/ 3 h 83"/>
                  <a:gd name="T12" fmla="*/ 11 w 91"/>
                  <a:gd name="T13" fmla="*/ 0 h 83"/>
                  <a:gd name="T14" fmla="*/ 11 w 91"/>
                  <a:gd name="T15" fmla="*/ 4 h 83"/>
                  <a:gd name="T16" fmla="*/ 19 w 91"/>
                  <a:gd name="T17" fmla="*/ 13 h 83"/>
                  <a:gd name="T18" fmla="*/ 0 w 91"/>
                  <a:gd name="T19" fmla="*/ 14 h 83"/>
                  <a:gd name="T20" fmla="*/ 3 w 91"/>
                  <a:gd name="T21" fmla="*/ 17 h 83"/>
                  <a:gd name="T22" fmla="*/ 8 w 91"/>
                  <a:gd name="T23" fmla="*/ 20 h 83"/>
                  <a:gd name="T24" fmla="*/ 27 w 91"/>
                  <a:gd name="T25" fmla="*/ 23 h 83"/>
                  <a:gd name="T26" fmla="*/ 31 w 91"/>
                  <a:gd name="T27" fmla="*/ 23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83"/>
                  <a:gd name="T44" fmla="*/ 91 w 9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83">
                    <a:moveTo>
                      <a:pt x="86" y="83"/>
                    </a:moveTo>
                    <a:lnTo>
                      <a:pt x="83" y="55"/>
                    </a:lnTo>
                    <a:lnTo>
                      <a:pt x="91" y="46"/>
                    </a:lnTo>
                    <a:lnTo>
                      <a:pt x="90" y="10"/>
                    </a:lnTo>
                    <a:lnTo>
                      <a:pt x="70" y="14"/>
                    </a:lnTo>
                    <a:lnTo>
                      <a:pt x="54" y="9"/>
                    </a:lnTo>
                    <a:lnTo>
                      <a:pt x="31" y="0"/>
                    </a:lnTo>
                    <a:lnTo>
                      <a:pt x="31" y="16"/>
                    </a:lnTo>
                    <a:lnTo>
                      <a:pt x="53" y="46"/>
                    </a:lnTo>
                    <a:lnTo>
                      <a:pt x="0" y="49"/>
                    </a:lnTo>
                    <a:lnTo>
                      <a:pt x="9" y="60"/>
                    </a:lnTo>
                    <a:lnTo>
                      <a:pt x="21" y="70"/>
                    </a:lnTo>
                    <a:lnTo>
                      <a:pt x="74" y="81"/>
                    </a:lnTo>
                    <a:lnTo>
                      <a:pt x="86" y="83"/>
                    </a:lnTo>
                    <a:close/>
                  </a:path>
                </a:pathLst>
              </a:custGeom>
              <a:solidFill>
                <a:srgbClr val="990000"/>
              </a:solidFill>
              <a:ln w="0">
                <a:solidFill>
                  <a:srgbClr val="000000"/>
                </a:solidFill>
                <a:prstDash val="solid"/>
                <a:round/>
                <a:headEnd/>
                <a:tailEnd/>
              </a:ln>
            </p:spPr>
            <p:txBody>
              <a:bodyPr/>
              <a:lstStyle/>
              <a:p>
                <a:endParaRPr lang="en-US"/>
              </a:p>
            </p:txBody>
          </p:sp>
          <p:sp>
            <p:nvSpPr>
              <p:cNvPr id="62" name="Freeform 451"/>
              <p:cNvSpPr>
                <a:spLocks/>
              </p:cNvSpPr>
              <p:nvPr/>
            </p:nvSpPr>
            <p:spPr bwMode="auto">
              <a:xfrm>
                <a:off x="1683" y="2573"/>
                <a:ext cx="9" cy="12"/>
              </a:xfrm>
              <a:custGeom>
                <a:avLst/>
                <a:gdLst>
                  <a:gd name="T0" fmla="*/ 3 w 17"/>
                  <a:gd name="T1" fmla="*/ 0 h 23"/>
                  <a:gd name="T2" fmla="*/ 0 w 17"/>
                  <a:gd name="T3" fmla="*/ 4 h 23"/>
                  <a:gd name="T4" fmla="*/ 2 w 17"/>
                  <a:gd name="T5" fmla="*/ 6 h 23"/>
                  <a:gd name="T6" fmla="*/ 4 w 17"/>
                  <a:gd name="T7" fmla="*/ 6 h 23"/>
                  <a:gd name="T8" fmla="*/ 5 w 17"/>
                  <a:gd name="T9" fmla="*/ 2 h 23"/>
                  <a:gd name="T10" fmla="*/ 3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9" y="0"/>
                    </a:moveTo>
                    <a:lnTo>
                      <a:pt x="0" y="14"/>
                    </a:lnTo>
                    <a:lnTo>
                      <a:pt x="8" y="23"/>
                    </a:lnTo>
                    <a:lnTo>
                      <a:pt x="16" y="23"/>
                    </a:lnTo>
                    <a:lnTo>
                      <a:pt x="17" y="6"/>
                    </a:lnTo>
                    <a:lnTo>
                      <a:pt x="9"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63" name="Freeform 452"/>
              <p:cNvSpPr>
                <a:spLocks/>
              </p:cNvSpPr>
              <p:nvPr/>
            </p:nvSpPr>
            <p:spPr bwMode="auto">
              <a:xfrm>
                <a:off x="1762" y="2638"/>
                <a:ext cx="11" cy="13"/>
              </a:xfrm>
              <a:custGeom>
                <a:avLst/>
                <a:gdLst>
                  <a:gd name="T0" fmla="*/ 0 w 18"/>
                  <a:gd name="T1" fmla="*/ 3 h 25"/>
                  <a:gd name="T2" fmla="*/ 4 w 18"/>
                  <a:gd name="T3" fmla="*/ 0 h 25"/>
                  <a:gd name="T4" fmla="*/ 7 w 18"/>
                  <a:gd name="T5" fmla="*/ 7 h 25"/>
                  <a:gd name="T6" fmla="*/ 1 w 18"/>
                  <a:gd name="T7" fmla="*/ 7 h 25"/>
                  <a:gd name="T8" fmla="*/ 0 w 18"/>
                  <a:gd name="T9" fmla="*/ 3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0" y="9"/>
                    </a:moveTo>
                    <a:lnTo>
                      <a:pt x="11" y="0"/>
                    </a:lnTo>
                    <a:lnTo>
                      <a:pt x="18" y="25"/>
                    </a:lnTo>
                    <a:lnTo>
                      <a:pt x="2" y="25"/>
                    </a:lnTo>
                    <a:lnTo>
                      <a:pt x="0" y="9"/>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4" name="Line 453"/>
              <p:cNvSpPr>
                <a:spLocks noChangeShapeType="1"/>
              </p:cNvSpPr>
              <p:nvPr/>
            </p:nvSpPr>
            <p:spPr bwMode="auto">
              <a:xfrm flipH="1">
                <a:off x="1772" y="2612"/>
                <a:ext cx="93" cy="31"/>
              </a:xfrm>
              <a:prstGeom prst="line">
                <a:avLst/>
              </a:prstGeom>
              <a:noFill/>
              <a:ln w="0">
                <a:solidFill>
                  <a:srgbClr val="FFFFFF"/>
                </a:solidFill>
                <a:round/>
                <a:headEnd/>
                <a:tailEnd/>
              </a:ln>
            </p:spPr>
            <p:txBody>
              <a:bodyPr/>
              <a:lstStyle/>
              <a:p>
                <a:endParaRPr lang="en-US"/>
              </a:p>
            </p:txBody>
          </p:sp>
          <p:sp>
            <p:nvSpPr>
              <p:cNvPr id="65" name="Freeform 454"/>
              <p:cNvSpPr>
                <a:spLocks/>
              </p:cNvSpPr>
              <p:nvPr/>
            </p:nvSpPr>
            <p:spPr bwMode="auto">
              <a:xfrm>
                <a:off x="1949" y="2730"/>
                <a:ext cx="4" cy="5"/>
              </a:xfrm>
              <a:custGeom>
                <a:avLst/>
                <a:gdLst>
                  <a:gd name="T0" fmla="*/ 0 w 6"/>
                  <a:gd name="T1" fmla="*/ 0 h 13"/>
                  <a:gd name="T2" fmla="*/ 1 w 6"/>
                  <a:gd name="T3" fmla="*/ 2 h 13"/>
                  <a:gd name="T4" fmla="*/ 3 w 6"/>
                  <a:gd name="T5" fmla="*/ 1 h 13"/>
                  <a:gd name="T6" fmla="*/ 0 w 6"/>
                  <a:gd name="T7" fmla="*/ 0 h 13"/>
                  <a:gd name="T8" fmla="*/ 0 60000 65536"/>
                  <a:gd name="T9" fmla="*/ 0 60000 65536"/>
                  <a:gd name="T10" fmla="*/ 0 60000 65536"/>
                  <a:gd name="T11" fmla="*/ 0 60000 65536"/>
                  <a:gd name="T12" fmla="*/ 0 w 6"/>
                  <a:gd name="T13" fmla="*/ 0 h 13"/>
                  <a:gd name="T14" fmla="*/ 6 w 6"/>
                  <a:gd name="T15" fmla="*/ 13 h 13"/>
                </a:gdLst>
                <a:ahLst/>
                <a:cxnLst>
                  <a:cxn ang="T8">
                    <a:pos x="T0" y="T1"/>
                  </a:cxn>
                  <a:cxn ang="T9">
                    <a:pos x="T2" y="T3"/>
                  </a:cxn>
                  <a:cxn ang="T10">
                    <a:pos x="T4" y="T5"/>
                  </a:cxn>
                  <a:cxn ang="T11">
                    <a:pos x="T6" y="T7"/>
                  </a:cxn>
                </a:cxnLst>
                <a:rect l="T12" t="T13" r="T14" b="T15"/>
                <a:pathLst>
                  <a:path w="6" h="13">
                    <a:moveTo>
                      <a:pt x="0" y="0"/>
                    </a:moveTo>
                    <a:lnTo>
                      <a:pt x="2" y="13"/>
                    </a:lnTo>
                    <a:lnTo>
                      <a:pt x="6" y="7"/>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66" name="Freeform 455"/>
              <p:cNvSpPr>
                <a:spLocks/>
              </p:cNvSpPr>
              <p:nvPr/>
            </p:nvSpPr>
            <p:spPr bwMode="auto">
              <a:xfrm>
                <a:off x="1871" y="2693"/>
                <a:ext cx="20" cy="14"/>
              </a:xfrm>
              <a:custGeom>
                <a:avLst/>
                <a:gdLst>
                  <a:gd name="T0" fmla="*/ 12 w 33"/>
                  <a:gd name="T1" fmla="*/ 1 h 28"/>
                  <a:gd name="T2" fmla="*/ 3 w 33"/>
                  <a:gd name="T3" fmla="*/ 0 h 28"/>
                  <a:gd name="T4" fmla="*/ 0 w 33"/>
                  <a:gd name="T5" fmla="*/ 7 h 28"/>
                  <a:gd name="T6" fmla="*/ 10 w 33"/>
                  <a:gd name="T7" fmla="*/ 7 h 28"/>
                  <a:gd name="T8" fmla="*/ 12 w 33"/>
                  <a:gd name="T9" fmla="*/ 1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33" y="4"/>
                    </a:moveTo>
                    <a:lnTo>
                      <a:pt x="8" y="0"/>
                    </a:lnTo>
                    <a:lnTo>
                      <a:pt x="0" y="28"/>
                    </a:lnTo>
                    <a:lnTo>
                      <a:pt x="28" y="28"/>
                    </a:lnTo>
                    <a:lnTo>
                      <a:pt x="33" y="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7" name="Freeform 456"/>
              <p:cNvSpPr>
                <a:spLocks/>
              </p:cNvSpPr>
              <p:nvPr/>
            </p:nvSpPr>
            <p:spPr bwMode="auto">
              <a:xfrm>
                <a:off x="1937" y="2700"/>
                <a:ext cx="5" cy="7"/>
              </a:xfrm>
              <a:custGeom>
                <a:avLst/>
                <a:gdLst>
                  <a:gd name="T0" fmla="*/ 3 w 9"/>
                  <a:gd name="T1" fmla="*/ 0 h 15"/>
                  <a:gd name="T2" fmla="*/ 0 w 9"/>
                  <a:gd name="T3" fmla="*/ 0 h 15"/>
                  <a:gd name="T4" fmla="*/ 1 w 9"/>
                  <a:gd name="T5" fmla="*/ 1 h 15"/>
                  <a:gd name="T6" fmla="*/ 1 w 9"/>
                  <a:gd name="T7" fmla="*/ 3 h 15"/>
                  <a:gd name="T8" fmla="*/ 3 w 9"/>
                  <a:gd name="T9" fmla="*/ 3 h 15"/>
                  <a:gd name="T10" fmla="*/ 3 w 9"/>
                  <a:gd name="T11" fmla="*/ 0 h 15"/>
                  <a:gd name="T12" fmla="*/ 0 60000 65536"/>
                  <a:gd name="T13" fmla="*/ 0 60000 65536"/>
                  <a:gd name="T14" fmla="*/ 0 60000 65536"/>
                  <a:gd name="T15" fmla="*/ 0 60000 65536"/>
                  <a:gd name="T16" fmla="*/ 0 60000 65536"/>
                  <a:gd name="T17" fmla="*/ 0 60000 65536"/>
                  <a:gd name="T18" fmla="*/ 0 w 9"/>
                  <a:gd name="T19" fmla="*/ 0 h 15"/>
                  <a:gd name="T20" fmla="*/ 9 w 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 h="15">
                    <a:moveTo>
                      <a:pt x="9" y="0"/>
                    </a:moveTo>
                    <a:lnTo>
                      <a:pt x="0" y="3"/>
                    </a:lnTo>
                    <a:lnTo>
                      <a:pt x="3" y="5"/>
                    </a:lnTo>
                    <a:lnTo>
                      <a:pt x="3" y="15"/>
                    </a:lnTo>
                    <a:lnTo>
                      <a:pt x="9" y="15"/>
                    </a:lnTo>
                    <a:lnTo>
                      <a:pt x="9" y="0"/>
                    </a:lnTo>
                    <a:close/>
                  </a:path>
                </a:pathLst>
              </a:custGeom>
              <a:solidFill>
                <a:srgbClr val="990000"/>
              </a:solidFill>
              <a:ln w="0">
                <a:solidFill>
                  <a:srgbClr val="000000"/>
                </a:solidFill>
                <a:prstDash val="solid"/>
                <a:round/>
                <a:headEnd/>
                <a:tailEnd/>
              </a:ln>
            </p:spPr>
            <p:txBody>
              <a:bodyPr/>
              <a:lstStyle/>
              <a:p>
                <a:endParaRPr lang="en-US"/>
              </a:p>
            </p:txBody>
          </p:sp>
          <p:sp>
            <p:nvSpPr>
              <p:cNvPr id="68" name="Freeform 457"/>
              <p:cNvSpPr>
                <a:spLocks/>
              </p:cNvSpPr>
              <p:nvPr/>
            </p:nvSpPr>
            <p:spPr bwMode="auto">
              <a:xfrm>
                <a:off x="1927" y="2710"/>
                <a:ext cx="10" cy="11"/>
              </a:xfrm>
              <a:custGeom>
                <a:avLst/>
                <a:gdLst>
                  <a:gd name="T0" fmla="*/ 2 w 17"/>
                  <a:gd name="T1" fmla="*/ 0 h 22"/>
                  <a:gd name="T2" fmla="*/ 6 w 17"/>
                  <a:gd name="T3" fmla="*/ 1 h 22"/>
                  <a:gd name="T4" fmla="*/ 3 w 17"/>
                  <a:gd name="T5" fmla="*/ 6 h 22"/>
                  <a:gd name="T6" fmla="*/ 0 w 17"/>
                  <a:gd name="T7" fmla="*/ 5 h 22"/>
                  <a:gd name="T8" fmla="*/ 1 w 17"/>
                  <a:gd name="T9" fmla="*/ 3 h 22"/>
                  <a:gd name="T10" fmla="*/ 2 w 17"/>
                  <a:gd name="T11" fmla="*/ 0 h 22"/>
                  <a:gd name="T12" fmla="*/ 0 60000 65536"/>
                  <a:gd name="T13" fmla="*/ 0 60000 65536"/>
                  <a:gd name="T14" fmla="*/ 0 60000 65536"/>
                  <a:gd name="T15" fmla="*/ 0 60000 65536"/>
                  <a:gd name="T16" fmla="*/ 0 60000 65536"/>
                  <a:gd name="T17" fmla="*/ 0 60000 65536"/>
                  <a:gd name="T18" fmla="*/ 0 w 17"/>
                  <a:gd name="T19" fmla="*/ 0 h 22"/>
                  <a:gd name="T20" fmla="*/ 17 w 1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7" h="22">
                    <a:moveTo>
                      <a:pt x="7" y="0"/>
                    </a:moveTo>
                    <a:lnTo>
                      <a:pt x="17" y="6"/>
                    </a:lnTo>
                    <a:lnTo>
                      <a:pt x="9" y="22"/>
                    </a:lnTo>
                    <a:lnTo>
                      <a:pt x="0" y="18"/>
                    </a:lnTo>
                    <a:lnTo>
                      <a:pt x="1" y="11"/>
                    </a:lnTo>
                    <a:lnTo>
                      <a:pt x="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69" name="Freeform 458"/>
              <p:cNvSpPr>
                <a:spLocks/>
              </p:cNvSpPr>
              <p:nvPr/>
            </p:nvSpPr>
            <p:spPr bwMode="auto">
              <a:xfrm>
                <a:off x="1902" y="2702"/>
                <a:ext cx="12" cy="5"/>
              </a:xfrm>
              <a:custGeom>
                <a:avLst/>
                <a:gdLst>
                  <a:gd name="T0" fmla="*/ 0 w 22"/>
                  <a:gd name="T1" fmla="*/ 0 h 13"/>
                  <a:gd name="T2" fmla="*/ 7 w 22"/>
                  <a:gd name="T3" fmla="*/ 1 h 13"/>
                  <a:gd name="T4" fmla="*/ 2 w 22"/>
                  <a:gd name="T5" fmla="*/ 2 h 13"/>
                  <a:gd name="T6" fmla="*/ 0 w 22"/>
                  <a:gd name="T7" fmla="*/ 0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0"/>
                    </a:moveTo>
                    <a:lnTo>
                      <a:pt x="22" y="6"/>
                    </a:lnTo>
                    <a:lnTo>
                      <a:pt x="7" y="13"/>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70" name="Freeform 459"/>
              <p:cNvSpPr>
                <a:spLocks/>
              </p:cNvSpPr>
              <p:nvPr/>
            </p:nvSpPr>
            <p:spPr bwMode="auto">
              <a:xfrm>
                <a:off x="1938" y="2716"/>
                <a:ext cx="13" cy="15"/>
              </a:xfrm>
              <a:custGeom>
                <a:avLst/>
                <a:gdLst>
                  <a:gd name="T0" fmla="*/ 3 w 23"/>
                  <a:gd name="T1" fmla="*/ 0 h 29"/>
                  <a:gd name="T2" fmla="*/ 7 w 23"/>
                  <a:gd name="T3" fmla="*/ 2 h 29"/>
                  <a:gd name="T4" fmla="*/ 4 w 23"/>
                  <a:gd name="T5" fmla="*/ 8 h 29"/>
                  <a:gd name="T6" fmla="*/ 0 w 23"/>
                  <a:gd name="T7" fmla="*/ 8 h 29"/>
                  <a:gd name="T8" fmla="*/ 1 w 23"/>
                  <a:gd name="T9" fmla="*/ 5 h 29"/>
                  <a:gd name="T10" fmla="*/ 3 w 23"/>
                  <a:gd name="T11" fmla="*/ 0 h 29"/>
                  <a:gd name="T12" fmla="*/ 0 60000 65536"/>
                  <a:gd name="T13" fmla="*/ 0 60000 65536"/>
                  <a:gd name="T14" fmla="*/ 0 60000 65536"/>
                  <a:gd name="T15" fmla="*/ 0 60000 65536"/>
                  <a:gd name="T16" fmla="*/ 0 60000 65536"/>
                  <a:gd name="T17" fmla="*/ 0 60000 65536"/>
                  <a:gd name="T18" fmla="*/ 0 w 23"/>
                  <a:gd name="T19" fmla="*/ 0 h 29"/>
                  <a:gd name="T20" fmla="*/ 23 w 2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3" h="29">
                    <a:moveTo>
                      <a:pt x="10" y="0"/>
                    </a:moveTo>
                    <a:lnTo>
                      <a:pt x="23" y="5"/>
                    </a:lnTo>
                    <a:lnTo>
                      <a:pt x="12" y="29"/>
                    </a:lnTo>
                    <a:lnTo>
                      <a:pt x="0" y="29"/>
                    </a:lnTo>
                    <a:lnTo>
                      <a:pt x="3" y="19"/>
                    </a:lnTo>
                    <a:lnTo>
                      <a:pt x="1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71" name="Line 460"/>
              <p:cNvSpPr>
                <a:spLocks noChangeShapeType="1"/>
              </p:cNvSpPr>
              <p:nvPr/>
            </p:nvSpPr>
            <p:spPr bwMode="auto">
              <a:xfrm flipH="1">
                <a:off x="1884" y="2630"/>
                <a:ext cx="16" cy="65"/>
              </a:xfrm>
              <a:prstGeom prst="line">
                <a:avLst/>
              </a:prstGeom>
              <a:noFill/>
              <a:ln w="0">
                <a:solidFill>
                  <a:srgbClr val="FFFFFF"/>
                </a:solidFill>
                <a:round/>
                <a:headEnd/>
                <a:tailEnd/>
              </a:ln>
            </p:spPr>
            <p:txBody>
              <a:bodyPr/>
              <a:lstStyle/>
              <a:p>
                <a:endParaRPr lang="en-US"/>
              </a:p>
            </p:txBody>
          </p:sp>
          <p:sp>
            <p:nvSpPr>
              <p:cNvPr id="72" name="Line 461"/>
              <p:cNvSpPr>
                <a:spLocks noChangeShapeType="1"/>
              </p:cNvSpPr>
              <p:nvPr/>
            </p:nvSpPr>
            <p:spPr bwMode="auto">
              <a:xfrm flipH="1">
                <a:off x="1907" y="2636"/>
                <a:ext cx="20" cy="67"/>
              </a:xfrm>
              <a:prstGeom prst="line">
                <a:avLst/>
              </a:prstGeom>
              <a:noFill/>
              <a:ln w="0">
                <a:solidFill>
                  <a:srgbClr val="FFFFFF"/>
                </a:solidFill>
                <a:round/>
                <a:headEnd/>
                <a:tailEnd/>
              </a:ln>
            </p:spPr>
            <p:txBody>
              <a:bodyPr/>
              <a:lstStyle/>
              <a:p>
                <a:endParaRPr lang="en-US"/>
              </a:p>
            </p:txBody>
          </p:sp>
          <p:sp>
            <p:nvSpPr>
              <p:cNvPr id="73" name="Line 462"/>
              <p:cNvSpPr>
                <a:spLocks noChangeShapeType="1"/>
              </p:cNvSpPr>
              <p:nvPr/>
            </p:nvSpPr>
            <p:spPr bwMode="auto">
              <a:xfrm flipH="1">
                <a:off x="1933" y="2643"/>
                <a:ext cx="16" cy="67"/>
              </a:xfrm>
              <a:prstGeom prst="line">
                <a:avLst/>
              </a:prstGeom>
              <a:noFill/>
              <a:ln w="0">
                <a:solidFill>
                  <a:srgbClr val="000000"/>
                </a:solidFill>
                <a:round/>
                <a:headEnd/>
                <a:tailEnd/>
              </a:ln>
            </p:spPr>
            <p:txBody>
              <a:bodyPr/>
              <a:lstStyle/>
              <a:p>
                <a:endParaRPr lang="en-US"/>
              </a:p>
            </p:txBody>
          </p:sp>
          <p:sp>
            <p:nvSpPr>
              <p:cNvPr id="74" name="Freeform 463"/>
              <p:cNvSpPr>
                <a:spLocks/>
              </p:cNvSpPr>
              <p:nvPr/>
            </p:nvSpPr>
            <p:spPr bwMode="auto">
              <a:xfrm>
                <a:off x="1817" y="3307"/>
                <a:ext cx="150" cy="692"/>
              </a:xfrm>
              <a:custGeom>
                <a:avLst/>
                <a:gdLst>
                  <a:gd name="T0" fmla="*/ 14 w 253"/>
                  <a:gd name="T1" fmla="*/ 283 h 1333"/>
                  <a:gd name="T2" fmla="*/ 18 w 253"/>
                  <a:gd name="T3" fmla="*/ 283 h 1333"/>
                  <a:gd name="T4" fmla="*/ 24 w 253"/>
                  <a:gd name="T5" fmla="*/ 284 h 1333"/>
                  <a:gd name="T6" fmla="*/ 23 w 253"/>
                  <a:gd name="T7" fmla="*/ 295 h 1333"/>
                  <a:gd name="T8" fmla="*/ 50 w 253"/>
                  <a:gd name="T9" fmla="*/ 338 h 1333"/>
                  <a:gd name="T10" fmla="*/ 56 w 253"/>
                  <a:gd name="T11" fmla="*/ 354 h 1333"/>
                  <a:gd name="T12" fmla="*/ 79 w 253"/>
                  <a:gd name="T13" fmla="*/ 359 h 1333"/>
                  <a:gd name="T14" fmla="*/ 78 w 253"/>
                  <a:gd name="T15" fmla="*/ 345 h 1333"/>
                  <a:gd name="T16" fmla="*/ 89 w 253"/>
                  <a:gd name="T17" fmla="*/ 338 h 1333"/>
                  <a:gd name="T18" fmla="*/ 63 w 253"/>
                  <a:gd name="T19" fmla="*/ 337 h 1333"/>
                  <a:gd name="T20" fmla="*/ 58 w 253"/>
                  <a:gd name="T21" fmla="*/ 321 h 1333"/>
                  <a:gd name="T22" fmla="*/ 50 w 253"/>
                  <a:gd name="T23" fmla="*/ 321 h 1333"/>
                  <a:gd name="T24" fmla="*/ 47 w 253"/>
                  <a:gd name="T25" fmla="*/ 273 h 1333"/>
                  <a:gd name="T26" fmla="*/ 43 w 253"/>
                  <a:gd name="T27" fmla="*/ 265 h 1333"/>
                  <a:gd name="T28" fmla="*/ 42 w 253"/>
                  <a:gd name="T29" fmla="*/ 258 h 1333"/>
                  <a:gd name="T30" fmla="*/ 44 w 253"/>
                  <a:gd name="T31" fmla="*/ 254 h 1333"/>
                  <a:gd name="T32" fmla="*/ 26 w 253"/>
                  <a:gd name="T33" fmla="*/ 205 h 1333"/>
                  <a:gd name="T34" fmla="*/ 29 w 253"/>
                  <a:gd name="T35" fmla="*/ 196 h 1333"/>
                  <a:gd name="T36" fmla="*/ 25 w 253"/>
                  <a:gd name="T37" fmla="*/ 173 h 1333"/>
                  <a:gd name="T38" fmla="*/ 29 w 253"/>
                  <a:gd name="T39" fmla="*/ 171 h 1333"/>
                  <a:gd name="T40" fmla="*/ 35 w 253"/>
                  <a:gd name="T41" fmla="*/ 152 h 1333"/>
                  <a:gd name="T42" fmla="*/ 20 w 253"/>
                  <a:gd name="T43" fmla="*/ 126 h 1333"/>
                  <a:gd name="T44" fmla="*/ 21 w 253"/>
                  <a:gd name="T45" fmla="*/ 112 h 1333"/>
                  <a:gd name="T46" fmla="*/ 28 w 253"/>
                  <a:gd name="T47" fmla="*/ 91 h 1333"/>
                  <a:gd name="T48" fmla="*/ 38 w 253"/>
                  <a:gd name="T49" fmla="*/ 79 h 1333"/>
                  <a:gd name="T50" fmla="*/ 33 w 253"/>
                  <a:gd name="T51" fmla="*/ 65 h 1333"/>
                  <a:gd name="T52" fmla="*/ 40 w 253"/>
                  <a:gd name="T53" fmla="*/ 58 h 1333"/>
                  <a:gd name="T54" fmla="*/ 44 w 253"/>
                  <a:gd name="T55" fmla="*/ 50 h 1333"/>
                  <a:gd name="T56" fmla="*/ 37 w 253"/>
                  <a:gd name="T57" fmla="*/ 46 h 1333"/>
                  <a:gd name="T58" fmla="*/ 26 w 253"/>
                  <a:gd name="T59" fmla="*/ 18 h 1333"/>
                  <a:gd name="T60" fmla="*/ 18 w 253"/>
                  <a:gd name="T61" fmla="*/ 0 h 1333"/>
                  <a:gd name="T62" fmla="*/ 9 w 253"/>
                  <a:gd name="T63" fmla="*/ 2 h 1333"/>
                  <a:gd name="T64" fmla="*/ 1 w 253"/>
                  <a:gd name="T65" fmla="*/ 9 h 1333"/>
                  <a:gd name="T66" fmla="*/ 7 w 253"/>
                  <a:gd name="T67" fmla="*/ 29 h 1333"/>
                  <a:gd name="T68" fmla="*/ 8 w 253"/>
                  <a:gd name="T69" fmla="*/ 77 h 1333"/>
                  <a:gd name="T70" fmla="*/ 6 w 253"/>
                  <a:gd name="T71" fmla="*/ 78 h 1333"/>
                  <a:gd name="T72" fmla="*/ 10 w 253"/>
                  <a:gd name="T73" fmla="*/ 111 h 1333"/>
                  <a:gd name="T74" fmla="*/ 15 w 253"/>
                  <a:gd name="T75" fmla="*/ 114 h 1333"/>
                  <a:gd name="T76" fmla="*/ 12 w 253"/>
                  <a:gd name="T77" fmla="*/ 120 h 1333"/>
                  <a:gd name="T78" fmla="*/ 15 w 253"/>
                  <a:gd name="T79" fmla="*/ 143 h 1333"/>
                  <a:gd name="T80" fmla="*/ 0 w 253"/>
                  <a:gd name="T81" fmla="*/ 187 h 1333"/>
                  <a:gd name="T82" fmla="*/ 8 w 253"/>
                  <a:gd name="T83" fmla="*/ 211 h 1333"/>
                  <a:gd name="T84" fmla="*/ 7 w 253"/>
                  <a:gd name="T85" fmla="*/ 216 h 1333"/>
                  <a:gd name="T86" fmla="*/ 17 w 253"/>
                  <a:gd name="T87" fmla="*/ 227 h 1333"/>
                  <a:gd name="T88" fmla="*/ 23 w 253"/>
                  <a:gd name="T89" fmla="*/ 232 h 1333"/>
                  <a:gd name="T90" fmla="*/ 27 w 253"/>
                  <a:gd name="T91" fmla="*/ 275 h 1333"/>
                  <a:gd name="T92" fmla="*/ 17 w 253"/>
                  <a:gd name="T93" fmla="*/ 275 h 1333"/>
                  <a:gd name="T94" fmla="*/ 14 w 253"/>
                  <a:gd name="T95" fmla="*/ 283 h 1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
                  <a:gd name="T145" fmla="*/ 0 h 1333"/>
                  <a:gd name="T146" fmla="*/ 253 w 253"/>
                  <a:gd name="T147" fmla="*/ 1333 h 1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 h="1333">
                    <a:moveTo>
                      <a:pt x="39" y="1051"/>
                    </a:moveTo>
                    <a:lnTo>
                      <a:pt x="53" y="1050"/>
                    </a:lnTo>
                    <a:lnTo>
                      <a:pt x="69" y="1054"/>
                    </a:lnTo>
                    <a:lnTo>
                      <a:pt x="65" y="1096"/>
                    </a:lnTo>
                    <a:lnTo>
                      <a:pt x="141" y="1254"/>
                    </a:lnTo>
                    <a:lnTo>
                      <a:pt x="158" y="1312"/>
                    </a:lnTo>
                    <a:lnTo>
                      <a:pt x="226" y="1333"/>
                    </a:lnTo>
                    <a:lnTo>
                      <a:pt x="222" y="1281"/>
                    </a:lnTo>
                    <a:lnTo>
                      <a:pt x="253" y="1254"/>
                    </a:lnTo>
                    <a:lnTo>
                      <a:pt x="181" y="1250"/>
                    </a:lnTo>
                    <a:lnTo>
                      <a:pt x="164" y="1190"/>
                    </a:lnTo>
                    <a:lnTo>
                      <a:pt x="141" y="1190"/>
                    </a:lnTo>
                    <a:lnTo>
                      <a:pt x="134" y="1012"/>
                    </a:lnTo>
                    <a:lnTo>
                      <a:pt x="121" y="982"/>
                    </a:lnTo>
                    <a:lnTo>
                      <a:pt x="120" y="958"/>
                    </a:lnTo>
                    <a:lnTo>
                      <a:pt x="125" y="943"/>
                    </a:lnTo>
                    <a:lnTo>
                      <a:pt x="74" y="761"/>
                    </a:lnTo>
                    <a:lnTo>
                      <a:pt x="82" y="728"/>
                    </a:lnTo>
                    <a:lnTo>
                      <a:pt x="73" y="643"/>
                    </a:lnTo>
                    <a:lnTo>
                      <a:pt x="82" y="635"/>
                    </a:lnTo>
                    <a:lnTo>
                      <a:pt x="100" y="564"/>
                    </a:lnTo>
                    <a:lnTo>
                      <a:pt x="57" y="468"/>
                    </a:lnTo>
                    <a:lnTo>
                      <a:pt x="60" y="414"/>
                    </a:lnTo>
                    <a:lnTo>
                      <a:pt x="81" y="338"/>
                    </a:lnTo>
                    <a:lnTo>
                      <a:pt x="108" y="292"/>
                    </a:lnTo>
                    <a:lnTo>
                      <a:pt x="94" y="240"/>
                    </a:lnTo>
                    <a:lnTo>
                      <a:pt x="115" y="215"/>
                    </a:lnTo>
                    <a:lnTo>
                      <a:pt x="125" y="185"/>
                    </a:lnTo>
                    <a:lnTo>
                      <a:pt x="106" y="171"/>
                    </a:lnTo>
                    <a:lnTo>
                      <a:pt x="74" y="65"/>
                    </a:lnTo>
                    <a:lnTo>
                      <a:pt x="50" y="0"/>
                    </a:lnTo>
                    <a:lnTo>
                      <a:pt x="26" y="5"/>
                    </a:lnTo>
                    <a:lnTo>
                      <a:pt x="1" y="35"/>
                    </a:lnTo>
                    <a:lnTo>
                      <a:pt x="20" y="108"/>
                    </a:lnTo>
                    <a:lnTo>
                      <a:pt x="23" y="285"/>
                    </a:lnTo>
                    <a:lnTo>
                      <a:pt x="17" y="291"/>
                    </a:lnTo>
                    <a:lnTo>
                      <a:pt x="29" y="412"/>
                    </a:lnTo>
                    <a:lnTo>
                      <a:pt x="42" y="424"/>
                    </a:lnTo>
                    <a:lnTo>
                      <a:pt x="34" y="445"/>
                    </a:lnTo>
                    <a:lnTo>
                      <a:pt x="43" y="530"/>
                    </a:lnTo>
                    <a:lnTo>
                      <a:pt x="0" y="693"/>
                    </a:lnTo>
                    <a:lnTo>
                      <a:pt x="22" y="784"/>
                    </a:lnTo>
                    <a:lnTo>
                      <a:pt x="20" y="802"/>
                    </a:lnTo>
                    <a:lnTo>
                      <a:pt x="48" y="844"/>
                    </a:lnTo>
                    <a:lnTo>
                      <a:pt x="65" y="860"/>
                    </a:lnTo>
                    <a:lnTo>
                      <a:pt x="78" y="1020"/>
                    </a:lnTo>
                    <a:lnTo>
                      <a:pt x="48" y="1019"/>
                    </a:lnTo>
                    <a:lnTo>
                      <a:pt x="39" y="1051"/>
                    </a:lnTo>
                    <a:close/>
                  </a:path>
                </a:pathLst>
              </a:custGeom>
              <a:solidFill>
                <a:schemeClr val="bg1"/>
              </a:solidFill>
              <a:ln w="0">
                <a:solidFill>
                  <a:srgbClr val="000000"/>
                </a:solidFill>
                <a:prstDash val="solid"/>
                <a:round/>
                <a:headEnd/>
                <a:tailEnd/>
              </a:ln>
            </p:spPr>
            <p:txBody>
              <a:bodyPr/>
              <a:lstStyle/>
              <a:p>
                <a:endParaRPr lang="en-US"/>
              </a:p>
            </p:txBody>
          </p:sp>
          <p:sp>
            <p:nvSpPr>
              <p:cNvPr id="75" name="Freeform 464"/>
              <p:cNvSpPr>
                <a:spLocks/>
              </p:cNvSpPr>
              <p:nvPr/>
            </p:nvSpPr>
            <p:spPr bwMode="auto">
              <a:xfrm>
                <a:off x="1955" y="3965"/>
                <a:ext cx="37" cy="53"/>
              </a:xfrm>
              <a:custGeom>
                <a:avLst/>
                <a:gdLst>
                  <a:gd name="T0" fmla="*/ 17 w 62"/>
                  <a:gd name="T1" fmla="*/ 6 h 99"/>
                  <a:gd name="T2" fmla="*/ 13 w 62"/>
                  <a:gd name="T3" fmla="*/ 0 h 99"/>
                  <a:gd name="T4" fmla="*/ 1 w 62"/>
                  <a:gd name="T5" fmla="*/ 6 h 99"/>
                  <a:gd name="T6" fmla="*/ 0 w 62"/>
                  <a:gd name="T7" fmla="*/ 14 h 99"/>
                  <a:gd name="T8" fmla="*/ 5 w 62"/>
                  <a:gd name="T9" fmla="*/ 14 h 99"/>
                  <a:gd name="T10" fmla="*/ 6 w 62"/>
                  <a:gd name="T11" fmla="*/ 22 h 99"/>
                  <a:gd name="T12" fmla="*/ 2 w 62"/>
                  <a:gd name="T13" fmla="*/ 22 h 99"/>
                  <a:gd name="T14" fmla="*/ 0 w 62"/>
                  <a:gd name="T15" fmla="*/ 27 h 99"/>
                  <a:gd name="T16" fmla="*/ 22 w 62"/>
                  <a:gd name="T17" fmla="*/ 28 h 99"/>
                  <a:gd name="T18" fmla="*/ 17 w 62"/>
                  <a:gd name="T19" fmla="*/ 6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99"/>
                  <a:gd name="T32" fmla="*/ 62 w 62"/>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99">
                    <a:moveTo>
                      <a:pt x="49" y="21"/>
                    </a:moveTo>
                    <a:lnTo>
                      <a:pt x="36" y="0"/>
                    </a:lnTo>
                    <a:lnTo>
                      <a:pt x="3" y="22"/>
                    </a:lnTo>
                    <a:lnTo>
                      <a:pt x="0" y="48"/>
                    </a:lnTo>
                    <a:lnTo>
                      <a:pt x="15" y="48"/>
                    </a:lnTo>
                    <a:lnTo>
                      <a:pt x="16" y="78"/>
                    </a:lnTo>
                    <a:lnTo>
                      <a:pt x="6" y="78"/>
                    </a:lnTo>
                    <a:lnTo>
                      <a:pt x="0" y="94"/>
                    </a:lnTo>
                    <a:lnTo>
                      <a:pt x="62" y="99"/>
                    </a:lnTo>
                    <a:lnTo>
                      <a:pt x="49" y="21"/>
                    </a:lnTo>
                    <a:close/>
                  </a:path>
                </a:pathLst>
              </a:custGeom>
              <a:solidFill>
                <a:schemeClr val="bg1"/>
              </a:solidFill>
              <a:ln w="0">
                <a:solidFill>
                  <a:srgbClr val="000000"/>
                </a:solidFill>
                <a:prstDash val="solid"/>
                <a:round/>
                <a:headEnd/>
                <a:tailEnd/>
              </a:ln>
            </p:spPr>
            <p:txBody>
              <a:bodyPr/>
              <a:lstStyle/>
              <a:p>
                <a:endParaRPr lang="en-US"/>
              </a:p>
            </p:txBody>
          </p:sp>
          <p:sp>
            <p:nvSpPr>
              <p:cNvPr id="76" name="Freeform 465"/>
              <p:cNvSpPr>
                <a:spLocks/>
              </p:cNvSpPr>
              <p:nvPr/>
            </p:nvSpPr>
            <p:spPr bwMode="auto">
              <a:xfrm>
                <a:off x="1833" y="3757"/>
                <a:ext cx="10" cy="23"/>
              </a:xfrm>
              <a:custGeom>
                <a:avLst/>
                <a:gdLst>
                  <a:gd name="T0" fmla="*/ 0 w 18"/>
                  <a:gd name="T1" fmla="*/ 0 h 45"/>
                  <a:gd name="T2" fmla="*/ 1 w 18"/>
                  <a:gd name="T3" fmla="*/ 12 h 45"/>
                  <a:gd name="T4" fmla="*/ 6 w 18"/>
                  <a:gd name="T5" fmla="*/ 10 h 45"/>
                  <a:gd name="T6" fmla="*/ 3 w 18"/>
                  <a:gd name="T7" fmla="*/ 5 h 45"/>
                  <a:gd name="T8" fmla="*/ 0 w 18"/>
                  <a:gd name="T9" fmla="*/ 0 h 45"/>
                  <a:gd name="T10" fmla="*/ 0 60000 65536"/>
                  <a:gd name="T11" fmla="*/ 0 60000 65536"/>
                  <a:gd name="T12" fmla="*/ 0 60000 65536"/>
                  <a:gd name="T13" fmla="*/ 0 60000 65536"/>
                  <a:gd name="T14" fmla="*/ 0 60000 65536"/>
                  <a:gd name="T15" fmla="*/ 0 w 18"/>
                  <a:gd name="T16" fmla="*/ 0 h 45"/>
                  <a:gd name="T17" fmla="*/ 18 w 18"/>
                  <a:gd name="T18" fmla="*/ 45 h 45"/>
                </a:gdLst>
                <a:ahLst/>
                <a:cxnLst>
                  <a:cxn ang="T10">
                    <a:pos x="T0" y="T1"/>
                  </a:cxn>
                  <a:cxn ang="T11">
                    <a:pos x="T2" y="T3"/>
                  </a:cxn>
                  <a:cxn ang="T12">
                    <a:pos x="T4" y="T5"/>
                  </a:cxn>
                  <a:cxn ang="T13">
                    <a:pos x="T6" y="T7"/>
                  </a:cxn>
                  <a:cxn ang="T14">
                    <a:pos x="T8" y="T9"/>
                  </a:cxn>
                </a:cxnLst>
                <a:rect l="T15" t="T16" r="T17" b="T18"/>
                <a:pathLst>
                  <a:path w="18" h="45">
                    <a:moveTo>
                      <a:pt x="0" y="0"/>
                    </a:moveTo>
                    <a:lnTo>
                      <a:pt x="3" y="45"/>
                    </a:lnTo>
                    <a:lnTo>
                      <a:pt x="18" y="37"/>
                    </a:lnTo>
                    <a:lnTo>
                      <a:pt x="9" y="17"/>
                    </a:lnTo>
                    <a:lnTo>
                      <a:pt x="0" y="0"/>
                    </a:lnTo>
                    <a:close/>
                  </a:path>
                </a:pathLst>
              </a:custGeom>
              <a:solidFill>
                <a:srgbClr val="FAE4C6"/>
              </a:solidFill>
              <a:ln w="0">
                <a:solidFill>
                  <a:srgbClr val="000000"/>
                </a:solidFill>
                <a:prstDash val="solid"/>
                <a:round/>
                <a:headEnd/>
                <a:tailEnd/>
              </a:ln>
            </p:spPr>
            <p:txBody>
              <a:bodyPr/>
              <a:lstStyle/>
              <a:p>
                <a:endParaRPr lang="en-US"/>
              </a:p>
            </p:txBody>
          </p:sp>
          <p:sp>
            <p:nvSpPr>
              <p:cNvPr id="77" name="Freeform 466"/>
              <p:cNvSpPr>
                <a:spLocks/>
              </p:cNvSpPr>
              <p:nvPr/>
            </p:nvSpPr>
            <p:spPr bwMode="auto">
              <a:xfrm>
                <a:off x="1980" y="4029"/>
                <a:ext cx="23" cy="12"/>
              </a:xfrm>
              <a:custGeom>
                <a:avLst/>
                <a:gdLst>
                  <a:gd name="T0" fmla="*/ 0 w 40"/>
                  <a:gd name="T1" fmla="*/ 0 h 21"/>
                  <a:gd name="T2" fmla="*/ 13 w 40"/>
                  <a:gd name="T3" fmla="*/ 7 h 21"/>
                  <a:gd name="T4" fmla="*/ 9 w 40"/>
                  <a:gd name="T5" fmla="*/ 0 h 21"/>
                  <a:gd name="T6" fmla="*/ 0 w 40"/>
                  <a:gd name="T7" fmla="*/ 0 h 21"/>
                  <a:gd name="T8" fmla="*/ 0 60000 65536"/>
                  <a:gd name="T9" fmla="*/ 0 60000 65536"/>
                  <a:gd name="T10" fmla="*/ 0 60000 65536"/>
                  <a:gd name="T11" fmla="*/ 0 60000 65536"/>
                  <a:gd name="T12" fmla="*/ 0 w 40"/>
                  <a:gd name="T13" fmla="*/ 0 h 21"/>
                  <a:gd name="T14" fmla="*/ 40 w 40"/>
                  <a:gd name="T15" fmla="*/ 21 h 21"/>
                </a:gdLst>
                <a:ahLst/>
                <a:cxnLst>
                  <a:cxn ang="T8">
                    <a:pos x="T0" y="T1"/>
                  </a:cxn>
                  <a:cxn ang="T9">
                    <a:pos x="T2" y="T3"/>
                  </a:cxn>
                  <a:cxn ang="T10">
                    <a:pos x="T4" y="T5"/>
                  </a:cxn>
                  <a:cxn ang="T11">
                    <a:pos x="T6" y="T7"/>
                  </a:cxn>
                </a:cxnLst>
                <a:rect l="T12" t="T13" r="T14" b="T15"/>
                <a:pathLst>
                  <a:path w="40" h="21">
                    <a:moveTo>
                      <a:pt x="0" y="0"/>
                    </a:moveTo>
                    <a:lnTo>
                      <a:pt x="40" y="21"/>
                    </a:lnTo>
                    <a:lnTo>
                      <a:pt x="26"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78" name="Freeform 467"/>
              <p:cNvSpPr>
                <a:spLocks/>
              </p:cNvSpPr>
              <p:nvPr/>
            </p:nvSpPr>
            <p:spPr bwMode="auto">
              <a:xfrm>
                <a:off x="1851" y="3374"/>
                <a:ext cx="274" cy="585"/>
              </a:xfrm>
              <a:custGeom>
                <a:avLst/>
                <a:gdLst>
                  <a:gd name="T0" fmla="*/ 68 w 463"/>
                  <a:gd name="T1" fmla="*/ 243 h 1125"/>
                  <a:gd name="T2" fmla="*/ 75 w 463"/>
                  <a:gd name="T3" fmla="*/ 223 h 1125"/>
                  <a:gd name="T4" fmla="*/ 82 w 463"/>
                  <a:gd name="T5" fmla="*/ 203 h 1125"/>
                  <a:gd name="T6" fmla="*/ 94 w 463"/>
                  <a:gd name="T7" fmla="*/ 196 h 1125"/>
                  <a:gd name="T8" fmla="*/ 76 w 463"/>
                  <a:gd name="T9" fmla="*/ 193 h 1125"/>
                  <a:gd name="T10" fmla="*/ 93 w 463"/>
                  <a:gd name="T11" fmla="*/ 184 h 1125"/>
                  <a:gd name="T12" fmla="*/ 101 w 463"/>
                  <a:gd name="T13" fmla="*/ 169 h 1125"/>
                  <a:gd name="T14" fmla="*/ 125 w 463"/>
                  <a:gd name="T15" fmla="*/ 164 h 1125"/>
                  <a:gd name="T16" fmla="*/ 148 w 463"/>
                  <a:gd name="T17" fmla="*/ 137 h 1125"/>
                  <a:gd name="T18" fmla="*/ 142 w 463"/>
                  <a:gd name="T19" fmla="*/ 125 h 1125"/>
                  <a:gd name="T20" fmla="*/ 127 w 463"/>
                  <a:gd name="T21" fmla="*/ 116 h 1125"/>
                  <a:gd name="T22" fmla="*/ 134 w 463"/>
                  <a:gd name="T23" fmla="*/ 70 h 1125"/>
                  <a:gd name="T24" fmla="*/ 160 w 463"/>
                  <a:gd name="T25" fmla="*/ 35 h 1125"/>
                  <a:gd name="T26" fmla="*/ 151 w 463"/>
                  <a:gd name="T27" fmla="*/ 43 h 1125"/>
                  <a:gd name="T28" fmla="*/ 114 w 463"/>
                  <a:gd name="T29" fmla="*/ 46 h 1125"/>
                  <a:gd name="T30" fmla="*/ 85 w 463"/>
                  <a:gd name="T31" fmla="*/ 11 h 1125"/>
                  <a:gd name="T32" fmla="*/ 65 w 463"/>
                  <a:gd name="T33" fmla="*/ 4 h 1125"/>
                  <a:gd name="T34" fmla="*/ 43 w 463"/>
                  <a:gd name="T35" fmla="*/ 4 h 1125"/>
                  <a:gd name="T36" fmla="*/ 27 w 463"/>
                  <a:gd name="T37" fmla="*/ 0 h 1125"/>
                  <a:gd name="T38" fmla="*/ 20 w 463"/>
                  <a:gd name="T39" fmla="*/ 23 h 1125"/>
                  <a:gd name="T40" fmla="*/ 18 w 463"/>
                  <a:gd name="T41" fmla="*/ 44 h 1125"/>
                  <a:gd name="T42" fmla="*/ 1 w 463"/>
                  <a:gd name="T43" fmla="*/ 77 h 1125"/>
                  <a:gd name="T44" fmla="*/ 15 w 463"/>
                  <a:gd name="T45" fmla="*/ 118 h 1125"/>
                  <a:gd name="T46" fmla="*/ 5 w 463"/>
                  <a:gd name="T47" fmla="*/ 139 h 1125"/>
                  <a:gd name="T48" fmla="*/ 6 w 463"/>
                  <a:gd name="T49" fmla="*/ 171 h 1125"/>
                  <a:gd name="T50" fmla="*/ 22 w 463"/>
                  <a:gd name="T51" fmla="*/ 224 h 1125"/>
                  <a:gd name="T52" fmla="*/ 27 w 463"/>
                  <a:gd name="T53" fmla="*/ 239 h 1125"/>
                  <a:gd name="T54" fmla="*/ 37 w 463"/>
                  <a:gd name="T55" fmla="*/ 287 h 1125"/>
                  <a:gd name="T56" fmla="*/ 69 w 463"/>
                  <a:gd name="T57" fmla="*/ 304 h 1125"/>
                  <a:gd name="T58" fmla="*/ 70 w 463"/>
                  <a:gd name="T59" fmla="*/ 295 h 1125"/>
                  <a:gd name="T60" fmla="*/ 74 w 463"/>
                  <a:gd name="T61" fmla="*/ 280 h 1125"/>
                  <a:gd name="T62" fmla="*/ 86 w 463"/>
                  <a:gd name="T63" fmla="*/ 255 h 11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3"/>
                  <a:gd name="T97" fmla="*/ 0 h 1125"/>
                  <a:gd name="T98" fmla="*/ 463 w 463"/>
                  <a:gd name="T99" fmla="*/ 1125 h 11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3" h="1125">
                    <a:moveTo>
                      <a:pt x="238" y="908"/>
                    </a:moveTo>
                    <a:lnTo>
                      <a:pt x="195" y="898"/>
                    </a:lnTo>
                    <a:lnTo>
                      <a:pt x="192" y="862"/>
                    </a:lnTo>
                    <a:lnTo>
                      <a:pt x="213" y="825"/>
                    </a:lnTo>
                    <a:lnTo>
                      <a:pt x="230" y="827"/>
                    </a:lnTo>
                    <a:lnTo>
                      <a:pt x="235" y="750"/>
                    </a:lnTo>
                    <a:lnTo>
                      <a:pt x="268" y="746"/>
                    </a:lnTo>
                    <a:lnTo>
                      <a:pt x="268" y="724"/>
                    </a:lnTo>
                    <a:lnTo>
                      <a:pt x="239" y="724"/>
                    </a:lnTo>
                    <a:lnTo>
                      <a:pt x="217" y="714"/>
                    </a:lnTo>
                    <a:lnTo>
                      <a:pt x="219" y="668"/>
                    </a:lnTo>
                    <a:lnTo>
                      <a:pt x="265" y="679"/>
                    </a:lnTo>
                    <a:lnTo>
                      <a:pt x="283" y="664"/>
                    </a:lnTo>
                    <a:lnTo>
                      <a:pt x="289" y="625"/>
                    </a:lnTo>
                    <a:lnTo>
                      <a:pt x="277" y="605"/>
                    </a:lnTo>
                    <a:lnTo>
                      <a:pt x="356" y="607"/>
                    </a:lnTo>
                    <a:lnTo>
                      <a:pt x="405" y="573"/>
                    </a:lnTo>
                    <a:lnTo>
                      <a:pt x="423" y="506"/>
                    </a:lnTo>
                    <a:lnTo>
                      <a:pt x="406" y="488"/>
                    </a:lnTo>
                    <a:lnTo>
                      <a:pt x="405" y="462"/>
                    </a:lnTo>
                    <a:lnTo>
                      <a:pt x="366" y="442"/>
                    </a:lnTo>
                    <a:lnTo>
                      <a:pt x="364" y="429"/>
                    </a:lnTo>
                    <a:lnTo>
                      <a:pt x="368" y="281"/>
                    </a:lnTo>
                    <a:lnTo>
                      <a:pt x="382" y="259"/>
                    </a:lnTo>
                    <a:lnTo>
                      <a:pt x="463" y="169"/>
                    </a:lnTo>
                    <a:lnTo>
                      <a:pt x="456" y="128"/>
                    </a:lnTo>
                    <a:lnTo>
                      <a:pt x="433" y="118"/>
                    </a:lnTo>
                    <a:lnTo>
                      <a:pt x="433" y="159"/>
                    </a:lnTo>
                    <a:lnTo>
                      <a:pt x="369" y="179"/>
                    </a:lnTo>
                    <a:lnTo>
                      <a:pt x="325" y="169"/>
                    </a:lnTo>
                    <a:lnTo>
                      <a:pt x="342" y="127"/>
                    </a:lnTo>
                    <a:lnTo>
                      <a:pt x="242" y="43"/>
                    </a:lnTo>
                    <a:lnTo>
                      <a:pt x="231" y="55"/>
                    </a:lnTo>
                    <a:lnTo>
                      <a:pt x="184" y="15"/>
                    </a:lnTo>
                    <a:lnTo>
                      <a:pt x="140" y="29"/>
                    </a:lnTo>
                    <a:lnTo>
                      <a:pt x="124" y="16"/>
                    </a:lnTo>
                    <a:lnTo>
                      <a:pt x="102" y="17"/>
                    </a:lnTo>
                    <a:lnTo>
                      <a:pt x="77" y="0"/>
                    </a:lnTo>
                    <a:lnTo>
                      <a:pt x="68" y="56"/>
                    </a:lnTo>
                    <a:lnTo>
                      <a:pt x="58" y="86"/>
                    </a:lnTo>
                    <a:lnTo>
                      <a:pt x="37" y="111"/>
                    </a:lnTo>
                    <a:lnTo>
                      <a:pt x="51" y="163"/>
                    </a:lnTo>
                    <a:lnTo>
                      <a:pt x="24" y="209"/>
                    </a:lnTo>
                    <a:lnTo>
                      <a:pt x="3" y="285"/>
                    </a:lnTo>
                    <a:lnTo>
                      <a:pt x="0" y="339"/>
                    </a:lnTo>
                    <a:lnTo>
                      <a:pt x="43" y="435"/>
                    </a:lnTo>
                    <a:lnTo>
                      <a:pt x="25" y="506"/>
                    </a:lnTo>
                    <a:lnTo>
                      <a:pt x="16" y="514"/>
                    </a:lnTo>
                    <a:lnTo>
                      <a:pt x="25" y="599"/>
                    </a:lnTo>
                    <a:lnTo>
                      <a:pt x="17" y="632"/>
                    </a:lnTo>
                    <a:lnTo>
                      <a:pt x="68" y="814"/>
                    </a:lnTo>
                    <a:lnTo>
                      <a:pt x="63" y="829"/>
                    </a:lnTo>
                    <a:lnTo>
                      <a:pt x="64" y="853"/>
                    </a:lnTo>
                    <a:lnTo>
                      <a:pt x="77" y="883"/>
                    </a:lnTo>
                    <a:lnTo>
                      <a:pt x="84" y="1061"/>
                    </a:lnTo>
                    <a:lnTo>
                      <a:pt x="107" y="1061"/>
                    </a:lnTo>
                    <a:lnTo>
                      <a:pt x="124" y="1121"/>
                    </a:lnTo>
                    <a:lnTo>
                      <a:pt x="196" y="1125"/>
                    </a:lnTo>
                    <a:lnTo>
                      <a:pt x="214" y="1121"/>
                    </a:lnTo>
                    <a:lnTo>
                      <a:pt x="199" y="1093"/>
                    </a:lnTo>
                    <a:lnTo>
                      <a:pt x="192" y="1063"/>
                    </a:lnTo>
                    <a:lnTo>
                      <a:pt x="212" y="1035"/>
                    </a:lnTo>
                    <a:lnTo>
                      <a:pt x="204" y="989"/>
                    </a:lnTo>
                    <a:lnTo>
                      <a:pt x="247" y="943"/>
                    </a:lnTo>
                    <a:lnTo>
                      <a:pt x="238" y="908"/>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79" name="Freeform 468"/>
              <p:cNvSpPr>
                <a:spLocks/>
              </p:cNvSpPr>
              <p:nvPr/>
            </p:nvSpPr>
            <p:spPr bwMode="auto">
              <a:xfrm>
                <a:off x="1985" y="3977"/>
                <a:ext cx="56" cy="42"/>
              </a:xfrm>
              <a:custGeom>
                <a:avLst/>
                <a:gdLst>
                  <a:gd name="T0" fmla="*/ 0 w 96"/>
                  <a:gd name="T1" fmla="*/ 0 h 79"/>
                  <a:gd name="T2" fmla="*/ 5 w 96"/>
                  <a:gd name="T3" fmla="*/ 22 h 79"/>
                  <a:gd name="T4" fmla="*/ 17 w 96"/>
                  <a:gd name="T5" fmla="*/ 22 h 79"/>
                  <a:gd name="T6" fmla="*/ 33 w 96"/>
                  <a:gd name="T7" fmla="*/ 19 h 79"/>
                  <a:gd name="T8" fmla="*/ 15 w 96"/>
                  <a:gd name="T9" fmla="*/ 15 h 79"/>
                  <a:gd name="T10" fmla="*/ 0 w 96"/>
                  <a:gd name="T11" fmla="*/ 0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0" y="0"/>
                    </a:moveTo>
                    <a:lnTo>
                      <a:pt x="13" y="78"/>
                    </a:lnTo>
                    <a:lnTo>
                      <a:pt x="49" y="79"/>
                    </a:lnTo>
                    <a:lnTo>
                      <a:pt x="96" y="65"/>
                    </a:lnTo>
                    <a:lnTo>
                      <a:pt x="43" y="53"/>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80" name="Freeform 469"/>
              <p:cNvSpPr>
                <a:spLocks/>
              </p:cNvSpPr>
              <p:nvPr/>
            </p:nvSpPr>
            <p:spPr bwMode="auto">
              <a:xfrm>
                <a:off x="2068" y="3507"/>
                <a:ext cx="83" cy="96"/>
              </a:xfrm>
              <a:custGeom>
                <a:avLst/>
                <a:gdLst>
                  <a:gd name="T0" fmla="*/ 49 w 141"/>
                  <a:gd name="T1" fmla="*/ 37 h 183"/>
                  <a:gd name="T2" fmla="*/ 42 w 141"/>
                  <a:gd name="T3" fmla="*/ 26 h 183"/>
                  <a:gd name="T4" fmla="*/ 18 w 141"/>
                  <a:gd name="T5" fmla="*/ 10 h 183"/>
                  <a:gd name="T6" fmla="*/ 6 w 141"/>
                  <a:gd name="T7" fmla="*/ 0 h 183"/>
                  <a:gd name="T8" fmla="*/ 1 w 141"/>
                  <a:gd name="T9" fmla="*/ 6 h 183"/>
                  <a:gd name="T10" fmla="*/ 0 w 141"/>
                  <a:gd name="T11" fmla="*/ 47 h 183"/>
                  <a:gd name="T12" fmla="*/ 32 w 141"/>
                  <a:gd name="T13" fmla="*/ 50 h 183"/>
                  <a:gd name="T14" fmla="*/ 45 w 141"/>
                  <a:gd name="T15" fmla="*/ 46 h 183"/>
                  <a:gd name="T16" fmla="*/ 49 w 141"/>
                  <a:gd name="T17" fmla="*/ 3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83"/>
                  <a:gd name="T29" fmla="*/ 141 w 141"/>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83">
                    <a:moveTo>
                      <a:pt x="141" y="135"/>
                    </a:moveTo>
                    <a:lnTo>
                      <a:pt x="120" y="96"/>
                    </a:lnTo>
                    <a:lnTo>
                      <a:pt x="51" y="36"/>
                    </a:lnTo>
                    <a:lnTo>
                      <a:pt x="18" y="0"/>
                    </a:lnTo>
                    <a:lnTo>
                      <a:pt x="4" y="22"/>
                    </a:lnTo>
                    <a:lnTo>
                      <a:pt x="0" y="170"/>
                    </a:lnTo>
                    <a:lnTo>
                      <a:pt x="92" y="183"/>
                    </a:lnTo>
                    <a:lnTo>
                      <a:pt x="131" y="168"/>
                    </a:lnTo>
                    <a:lnTo>
                      <a:pt x="141" y="135"/>
                    </a:lnTo>
                    <a:close/>
                  </a:path>
                </a:pathLst>
              </a:custGeom>
              <a:solidFill>
                <a:schemeClr val="bg1"/>
              </a:solidFill>
              <a:ln w="0">
                <a:solidFill>
                  <a:srgbClr val="000000"/>
                </a:solidFill>
                <a:prstDash val="solid"/>
                <a:round/>
                <a:headEnd/>
                <a:tailEnd/>
              </a:ln>
            </p:spPr>
            <p:txBody>
              <a:bodyPr/>
              <a:lstStyle/>
              <a:p>
                <a:endParaRPr lang="en-US"/>
              </a:p>
            </p:txBody>
          </p:sp>
          <p:sp>
            <p:nvSpPr>
              <p:cNvPr id="81" name="Freeform 470"/>
              <p:cNvSpPr>
                <a:spLocks/>
              </p:cNvSpPr>
              <p:nvPr/>
            </p:nvSpPr>
            <p:spPr bwMode="auto">
              <a:xfrm>
                <a:off x="2109" y="3920"/>
                <a:ext cx="19" cy="18"/>
              </a:xfrm>
              <a:custGeom>
                <a:avLst/>
                <a:gdLst>
                  <a:gd name="T0" fmla="*/ 7 w 34"/>
                  <a:gd name="T1" fmla="*/ 0 h 34"/>
                  <a:gd name="T2" fmla="*/ 3 w 34"/>
                  <a:gd name="T3" fmla="*/ 0 h 34"/>
                  <a:gd name="T4" fmla="*/ 0 w 34"/>
                  <a:gd name="T5" fmla="*/ 10 h 34"/>
                  <a:gd name="T6" fmla="*/ 4 w 34"/>
                  <a:gd name="T7" fmla="*/ 9 h 34"/>
                  <a:gd name="T8" fmla="*/ 4 w 34"/>
                  <a:gd name="T9" fmla="*/ 5 h 34"/>
                  <a:gd name="T10" fmla="*/ 11 w 34"/>
                  <a:gd name="T11" fmla="*/ 4 h 34"/>
                  <a:gd name="T12" fmla="*/ 7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4" y="0"/>
                    </a:moveTo>
                    <a:lnTo>
                      <a:pt x="9" y="0"/>
                    </a:lnTo>
                    <a:lnTo>
                      <a:pt x="0" y="34"/>
                    </a:lnTo>
                    <a:lnTo>
                      <a:pt x="14" y="32"/>
                    </a:lnTo>
                    <a:lnTo>
                      <a:pt x="15" y="17"/>
                    </a:lnTo>
                    <a:lnTo>
                      <a:pt x="34" y="15"/>
                    </a:lnTo>
                    <a:lnTo>
                      <a:pt x="24" y="0"/>
                    </a:lnTo>
                    <a:close/>
                  </a:path>
                </a:pathLst>
              </a:custGeom>
              <a:solidFill>
                <a:schemeClr val="bg1"/>
              </a:solidFill>
              <a:ln w="0">
                <a:solidFill>
                  <a:srgbClr val="000000"/>
                </a:solidFill>
                <a:prstDash val="solid"/>
                <a:round/>
                <a:headEnd/>
                <a:tailEnd/>
              </a:ln>
            </p:spPr>
            <p:txBody>
              <a:bodyPr/>
              <a:lstStyle/>
              <a:p>
                <a:endParaRPr lang="en-US"/>
              </a:p>
            </p:txBody>
          </p:sp>
          <p:sp>
            <p:nvSpPr>
              <p:cNvPr id="82" name="Freeform 471"/>
              <p:cNvSpPr>
                <a:spLocks/>
              </p:cNvSpPr>
              <p:nvPr/>
            </p:nvSpPr>
            <p:spPr bwMode="auto">
              <a:xfrm>
                <a:off x="2085" y="3920"/>
                <a:ext cx="16" cy="13"/>
              </a:xfrm>
              <a:custGeom>
                <a:avLst/>
                <a:gdLst>
                  <a:gd name="T0" fmla="*/ 9 w 29"/>
                  <a:gd name="T1" fmla="*/ 0 h 22"/>
                  <a:gd name="T2" fmla="*/ 3 w 29"/>
                  <a:gd name="T3" fmla="*/ 1 h 22"/>
                  <a:gd name="T4" fmla="*/ 4 w 29"/>
                  <a:gd name="T5" fmla="*/ 4 h 22"/>
                  <a:gd name="T6" fmla="*/ 0 w 29"/>
                  <a:gd name="T7" fmla="*/ 8 h 22"/>
                  <a:gd name="T8" fmla="*/ 8 w 29"/>
                  <a:gd name="T9" fmla="*/ 7 h 22"/>
                  <a:gd name="T10" fmla="*/ 9 w 29"/>
                  <a:gd name="T11" fmla="*/ 0 h 22"/>
                  <a:gd name="T12" fmla="*/ 0 60000 65536"/>
                  <a:gd name="T13" fmla="*/ 0 60000 65536"/>
                  <a:gd name="T14" fmla="*/ 0 60000 65536"/>
                  <a:gd name="T15" fmla="*/ 0 60000 65536"/>
                  <a:gd name="T16" fmla="*/ 0 60000 65536"/>
                  <a:gd name="T17" fmla="*/ 0 60000 65536"/>
                  <a:gd name="T18" fmla="*/ 0 w 29"/>
                  <a:gd name="T19" fmla="*/ 0 h 22"/>
                  <a:gd name="T20" fmla="*/ 29 w 2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9" h="22">
                    <a:moveTo>
                      <a:pt x="29" y="0"/>
                    </a:moveTo>
                    <a:lnTo>
                      <a:pt x="11" y="2"/>
                    </a:lnTo>
                    <a:lnTo>
                      <a:pt x="13" y="12"/>
                    </a:lnTo>
                    <a:lnTo>
                      <a:pt x="0" y="22"/>
                    </a:lnTo>
                    <a:lnTo>
                      <a:pt x="28" y="21"/>
                    </a:lnTo>
                    <a:lnTo>
                      <a:pt x="29" y="0"/>
                    </a:lnTo>
                    <a:close/>
                  </a:path>
                </a:pathLst>
              </a:custGeom>
              <a:solidFill>
                <a:schemeClr val="bg1"/>
              </a:solidFill>
              <a:ln w="0">
                <a:solidFill>
                  <a:srgbClr val="000000"/>
                </a:solidFill>
                <a:prstDash val="solid"/>
                <a:round/>
                <a:headEnd/>
                <a:tailEnd/>
              </a:ln>
            </p:spPr>
            <p:txBody>
              <a:bodyPr/>
              <a:lstStyle/>
              <a:p>
                <a:endParaRPr lang="en-US"/>
              </a:p>
            </p:txBody>
          </p:sp>
          <p:sp>
            <p:nvSpPr>
              <p:cNvPr id="83" name="Freeform 472"/>
              <p:cNvSpPr>
                <a:spLocks/>
              </p:cNvSpPr>
              <p:nvPr/>
            </p:nvSpPr>
            <p:spPr bwMode="auto">
              <a:xfrm>
                <a:off x="1837" y="3794"/>
                <a:ext cx="14" cy="27"/>
              </a:xfrm>
              <a:custGeom>
                <a:avLst/>
                <a:gdLst>
                  <a:gd name="T0" fmla="*/ 0 w 23"/>
                  <a:gd name="T1" fmla="*/ 1 h 48"/>
                  <a:gd name="T2" fmla="*/ 6 w 23"/>
                  <a:gd name="T3" fmla="*/ 0 h 48"/>
                  <a:gd name="T4" fmla="*/ 9 w 23"/>
                  <a:gd name="T5" fmla="*/ 14 h 48"/>
                  <a:gd name="T6" fmla="*/ 4 w 23"/>
                  <a:gd name="T7" fmla="*/ 15 h 48"/>
                  <a:gd name="T8" fmla="*/ 0 w 23"/>
                  <a:gd name="T9" fmla="*/ 1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0" y="4"/>
                    </a:moveTo>
                    <a:lnTo>
                      <a:pt x="16" y="0"/>
                    </a:lnTo>
                    <a:lnTo>
                      <a:pt x="23" y="44"/>
                    </a:lnTo>
                    <a:lnTo>
                      <a:pt x="12" y="48"/>
                    </a:lnTo>
                    <a:lnTo>
                      <a:pt x="0" y="4"/>
                    </a:lnTo>
                    <a:close/>
                  </a:path>
                </a:pathLst>
              </a:custGeom>
              <a:solidFill>
                <a:srgbClr val="FAE4C6"/>
              </a:solidFill>
              <a:ln w="0">
                <a:solidFill>
                  <a:srgbClr val="000000"/>
                </a:solidFill>
                <a:prstDash val="solid"/>
                <a:round/>
                <a:headEnd/>
                <a:tailEnd/>
              </a:ln>
            </p:spPr>
            <p:txBody>
              <a:bodyPr/>
              <a:lstStyle/>
              <a:p>
                <a:endParaRPr lang="en-US"/>
              </a:p>
            </p:txBody>
          </p:sp>
          <p:sp>
            <p:nvSpPr>
              <p:cNvPr id="84" name="Freeform 473"/>
              <p:cNvSpPr>
                <a:spLocks/>
              </p:cNvSpPr>
              <p:nvPr/>
            </p:nvSpPr>
            <p:spPr bwMode="auto">
              <a:xfrm>
                <a:off x="1838" y="3881"/>
                <a:ext cx="18" cy="22"/>
              </a:xfrm>
              <a:custGeom>
                <a:avLst/>
                <a:gdLst>
                  <a:gd name="T0" fmla="*/ 0 w 28"/>
                  <a:gd name="T1" fmla="*/ 1 h 44"/>
                  <a:gd name="T2" fmla="*/ 8 w 28"/>
                  <a:gd name="T3" fmla="*/ 0 h 44"/>
                  <a:gd name="T4" fmla="*/ 12 w 28"/>
                  <a:gd name="T5" fmla="*/ 9 h 44"/>
                  <a:gd name="T6" fmla="*/ 5 w 28"/>
                  <a:gd name="T7" fmla="*/ 11 h 44"/>
                  <a:gd name="T8" fmla="*/ 0 w 28"/>
                  <a:gd name="T9" fmla="*/ 1 h 44"/>
                  <a:gd name="T10" fmla="*/ 0 60000 65536"/>
                  <a:gd name="T11" fmla="*/ 0 60000 65536"/>
                  <a:gd name="T12" fmla="*/ 0 60000 65536"/>
                  <a:gd name="T13" fmla="*/ 0 60000 65536"/>
                  <a:gd name="T14" fmla="*/ 0 60000 65536"/>
                  <a:gd name="T15" fmla="*/ 0 w 28"/>
                  <a:gd name="T16" fmla="*/ 0 h 44"/>
                  <a:gd name="T17" fmla="*/ 28 w 28"/>
                  <a:gd name="T18" fmla="*/ 44 h 44"/>
                </a:gdLst>
                <a:ahLst/>
                <a:cxnLst>
                  <a:cxn ang="T10">
                    <a:pos x="T0" y="T1"/>
                  </a:cxn>
                  <a:cxn ang="T11">
                    <a:pos x="T2" y="T3"/>
                  </a:cxn>
                  <a:cxn ang="T12">
                    <a:pos x="T4" y="T5"/>
                  </a:cxn>
                  <a:cxn ang="T13">
                    <a:pos x="T6" y="T7"/>
                  </a:cxn>
                  <a:cxn ang="T14">
                    <a:pos x="T8" y="T9"/>
                  </a:cxn>
                </a:cxnLst>
                <a:rect l="T15" t="T16" r="T17" b="T18"/>
                <a:pathLst>
                  <a:path w="28" h="44">
                    <a:moveTo>
                      <a:pt x="0" y="6"/>
                    </a:moveTo>
                    <a:lnTo>
                      <a:pt x="18" y="0"/>
                    </a:lnTo>
                    <a:lnTo>
                      <a:pt x="28" y="35"/>
                    </a:lnTo>
                    <a:lnTo>
                      <a:pt x="11" y="44"/>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85" name="Freeform 474"/>
              <p:cNvSpPr>
                <a:spLocks/>
              </p:cNvSpPr>
              <p:nvPr/>
            </p:nvSpPr>
            <p:spPr bwMode="auto">
              <a:xfrm>
                <a:off x="1918" y="4004"/>
                <a:ext cx="35" cy="30"/>
              </a:xfrm>
              <a:custGeom>
                <a:avLst/>
                <a:gdLst>
                  <a:gd name="T0" fmla="*/ 16 w 61"/>
                  <a:gd name="T1" fmla="*/ 0 h 58"/>
                  <a:gd name="T2" fmla="*/ 11 w 61"/>
                  <a:gd name="T3" fmla="*/ 1 h 58"/>
                  <a:gd name="T4" fmla="*/ 0 w 61"/>
                  <a:gd name="T5" fmla="*/ 1 h 58"/>
                  <a:gd name="T6" fmla="*/ 10 w 61"/>
                  <a:gd name="T7" fmla="*/ 16 h 58"/>
                  <a:gd name="T8" fmla="*/ 20 w 61"/>
                  <a:gd name="T9" fmla="*/ 15 h 58"/>
                  <a:gd name="T10" fmla="*/ 19 w 61"/>
                  <a:gd name="T11" fmla="*/ 10 h 58"/>
                  <a:gd name="T12" fmla="*/ 19 w 61"/>
                  <a:gd name="T13" fmla="*/ 5 h 58"/>
                  <a:gd name="T14" fmla="*/ 16 w 61"/>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8"/>
                  <a:gd name="T26" fmla="*/ 61 w 61"/>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8">
                    <a:moveTo>
                      <a:pt x="49" y="0"/>
                    </a:moveTo>
                    <a:lnTo>
                      <a:pt x="35" y="1"/>
                    </a:lnTo>
                    <a:lnTo>
                      <a:pt x="0" y="4"/>
                    </a:lnTo>
                    <a:lnTo>
                      <a:pt x="31" y="58"/>
                    </a:lnTo>
                    <a:lnTo>
                      <a:pt x="61" y="56"/>
                    </a:lnTo>
                    <a:lnTo>
                      <a:pt x="58" y="37"/>
                    </a:lnTo>
                    <a:lnTo>
                      <a:pt x="58" y="19"/>
                    </a:lnTo>
                    <a:lnTo>
                      <a:pt x="49" y="0"/>
                    </a:lnTo>
                    <a:close/>
                  </a:path>
                </a:pathLst>
              </a:custGeom>
              <a:solidFill>
                <a:schemeClr val="bg1"/>
              </a:solidFill>
              <a:ln w="0">
                <a:solidFill>
                  <a:srgbClr val="000000"/>
                </a:solidFill>
                <a:prstDash val="solid"/>
                <a:round/>
                <a:headEnd/>
                <a:tailEnd/>
              </a:ln>
            </p:spPr>
            <p:txBody>
              <a:bodyPr/>
              <a:lstStyle/>
              <a:p>
                <a:endParaRPr lang="en-US"/>
              </a:p>
            </p:txBody>
          </p:sp>
          <p:sp>
            <p:nvSpPr>
              <p:cNvPr id="86" name="Freeform 475"/>
              <p:cNvSpPr>
                <a:spLocks/>
              </p:cNvSpPr>
              <p:nvPr/>
            </p:nvSpPr>
            <p:spPr bwMode="auto">
              <a:xfrm>
                <a:off x="1878" y="3967"/>
                <a:ext cx="17" cy="16"/>
              </a:xfrm>
              <a:custGeom>
                <a:avLst/>
                <a:gdLst>
                  <a:gd name="T0" fmla="*/ 0 w 26"/>
                  <a:gd name="T1" fmla="*/ 0 h 30"/>
                  <a:gd name="T2" fmla="*/ 5 w 26"/>
                  <a:gd name="T3" fmla="*/ 9 h 30"/>
                  <a:gd name="T4" fmla="*/ 11 w 26"/>
                  <a:gd name="T5" fmla="*/ 4 h 30"/>
                  <a:gd name="T6" fmla="*/ 0 w 26"/>
                  <a:gd name="T7" fmla="*/ 0 h 30"/>
                  <a:gd name="T8" fmla="*/ 0 60000 65536"/>
                  <a:gd name="T9" fmla="*/ 0 60000 65536"/>
                  <a:gd name="T10" fmla="*/ 0 60000 65536"/>
                  <a:gd name="T11" fmla="*/ 0 60000 65536"/>
                  <a:gd name="T12" fmla="*/ 0 w 26"/>
                  <a:gd name="T13" fmla="*/ 0 h 30"/>
                  <a:gd name="T14" fmla="*/ 26 w 26"/>
                  <a:gd name="T15" fmla="*/ 30 h 30"/>
                </a:gdLst>
                <a:ahLst/>
                <a:cxnLst>
                  <a:cxn ang="T8">
                    <a:pos x="T0" y="T1"/>
                  </a:cxn>
                  <a:cxn ang="T9">
                    <a:pos x="T2" y="T3"/>
                  </a:cxn>
                  <a:cxn ang="T10">
                    <a:pos x="T4" y="T5"/>
                  </a:cxn>
                  <a:cxn ang="T11">
                    <a:pos x="T6" y="T7"/>
                  </a:cxn>
                </a:cxnLst>
                <a:rect l="T12" t="T13" r="T14" b="T15"/>
                <a:pathLst>
                  <a:path w="26" h="30">
                    <a:moveTo>
                      <a:pt x="0" y="0"/>
                    </a:moveTo>
                    <a:lnTo>
                      <a:pt x="12" y="30"/>
                    </a:lnTo>
                    <a:lnTo>
                      <a:pt x="26" y="14"/>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87" name="Line 476"/>
              <p:cNvSpPr>
                <a:spLocks noChangeShapeType="1"/>
              </p:cNvSpPr>
              <p:nvPr/>
            </p:nvSpPr>
            <p:spPr bwMode="auto">
              <a:xfrm flipH="1">
                <a:off x="1968" y="2721"/>
                <a:ext cx="41" cy="35"/>
              </a:xfrm>
              <a:prstGeom prst="line">
                <a:avLst/>
              </a:prstGeom>
              <a:noFill/>
              <a:ln w="0">
                <a:solidFill>
                  <a:srgbClr val="FFFFFF"/>
                </a:solidFill>
                <a:round/>
                <a:headEnd/>
                <a:tailEnd/>
              </a:ln>
            </p:spPr>
            <p:txBody>
              <a:bodyPr/>
              <a:lstStyle/>
              <a:p>
                <a:endParaRPr lang="en-US"/>
              </a:p>
            </p:txBody>
          </p:sp>
          <p:sp>
            <p:nvSpPr>
              <p:cNvPr id="88" name="Freeform 477"/>
              <p:cNvSpPr>
                <a:spLocks/>
              </p:cNvSpPr>
              <p:nvPr/>
            </p:nvSpPr>
            <p:spPr bwMode="auto">
              <a:xfrm>
                <a:off x="1971" y="2780"/>
                <a:ext cx="5" cy="8"/>
              </a:xfrm>
              <a:custGeom>
                <a:avLst/>
                <a:gdLst>
                  <a:gd name="T0" fmla="*/ 0 w 9"/>
                  <a:gd name="T1" fmla="*/ 1 h 15"/>
                  <a:gd name="T2" fmla="*/ 3 w 9"/>
                  <a:gd name="T3" fmla="*/ 0 h 15"/>
                  <a:gd name="T4" fmla="*/ 2 w 9"/>
                  <a:gd name="T5" fmla="*/ 4 h 15"/>
                  <a:gd name="T6" fmla="*/ 0 w 9"/>
                  <a:gd name="T7" fmla="*/ 1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0" y="4"/>
                    </a:moveTo>
                    <a:lnTo>
                      <a:pt x="9" y="0"/>
                    </a:lnTo>
                    <a:lnTo>
                      <a:pt x="8" y="15"/>
                    </a:lnTo>
                    <a:lnTo>
                      <a:pt x="0" y="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89" name="Freeform 478"/>
              <p:cNvSpPr>
                <a:spLocks/>
              </p:cNvSpPr>
              <p:nvPr/>
            </p:nvSpPr>
            <p:spPr bwMode="auto">
              <a:xfrm>
                <a:off x="1974" y="2764"/>
                <a:ext cx="9" cy="11"/>
              </a:xfrm>
              <a:custGeom>
                <a:avLst/>
                <a:gdLst>
                  <a:gd name="T0" fmla="*/ 2 w 14"/>
                  <a:gd name="T1" fmla="*/ 0 h 21"/>
                  <a:gd name="T2" fmla="*/ 6 w 14"/>
                  <a:gd name="T3" fmla="*/ 2 h 21"/>
                  <a:gd name="T4" fmla="*/ 3 w 14"/>
                  <a:gd name="T5" fmla="*/ 5 h 21"/>
                  <a:gd name="T6" fmla="*/ 0 w 14"/>
                  <a:gd name="T7" fmla="*/ 6 h 21"/>
                  <a:gd name="T8" fmla="*/ 2 w 14"/>
                  <a:gd name="T9" fmla="*/ 0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5" y="0"/>
                    </a:moveTo>
                    <a:lnTo>
                      <a:pt x="14" y="5"/>
                    </a:lnTo>
                    <a:lnTo>
                      <a:pt x="8" y="18"/>
                    </a:lnTo>
                    <a:lnTo>
                      <a:pt x="0" y="21"/>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0" name="Freeform 479"/>
              <p:cNvSpPr>
                <a:spLocks/>
              </p:cNvSpPr>
              <p:nvPr/>
            </p:nvSpPr>
            <p:spPr bwMode="auto">
              <a:xfrm>
                <a:off x="1962" y="2752"/>
                <a:ext cx="6" cy="9"/>
              </a:xfrm>
              <a:custGeom>
                <a:avLst/>
                <a:gdLst>
                  <a:gd name="T0" fmla="*/ 2 w 9"/>
                  <a:gd name="T1" fmla="*/ 0 h 14"/>
                  <a:gd name="T2" fmla="*/ 4 w 9"/>
                  <a:gd name="T3" fmla="*/ 1 h 14"/>
                  <a:gd name="T4" fmla="*/ 1 w 9"/>
                  <a:gd name="T5" fmla="*/ 6 h 14"/>
                  <a:gd name="T6" fmla="*/ 0 w 9"/>
                  <a:gd name="T7" fmla="*/ 6 h 14"/>
                  <a:gd name="T8" fmla="*/ 2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5" y="0"/>
                    </a:moveTo>
                    <a:lnTo>
                      <a:pt x="9" y="3"/>
                    </a:lnTo>
                    <a:lnTo>
                      <a:pt x="3" y="14"/>
                    </a:lnTo>
                    <a:lnTo>
                      <a:pt x="0" y="14"/>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1" name="Freeform 480"/>
              <p:cNvSpPr>
                <a:spLocks/>
              </p:cNvSpPr>
              <p:nvPr/>
            </p:nvSpPr>
            <p:spPr bwMode="auto">
              <a:xfrm>
                <a:off x="1955" y="2743"/>
                <a:ext cx="7" cy="8"/>
              </a:xfrm>
              <a:custGeom>
                <a:avLst/>
                <a:gdLst>
                  <a:gd name="T0" fmla="*/ 0 w 12"/>
                  <a:gd name="T1" fmla="*/ 0 h 16"/>
                  <a:gd name="T2" fmla="*/ 4 w 12"/>
                  <a:gd name="T3" fmla="*/ 1 h 16"/>
                  <a:gd name="T4" fmla="*/ 2 w 12"/>
                  <a:gd name="T5" fmla="*/ 4 h 16"/>
                  <a:gd name="T6" fmla="*/ 0 w 12"/>
                  <a:gd name="T7" fmla="*/ 0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0" y="0"/>
                    </a:moveTo>
                    <a:lnTo>
                      <a:pt x="12" y="6"/>
                    </a:lnTo>
                    <a:lnTo>
                      <a:pt x="6" y="16"/>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92" name="Line 481"/>
              <p:cNvSpPr>
                <a:spLocks noChangeShapeType="1"/>
              </p:cNvSpPr>
              <p:nvPr/>
            </p:nvSpPr>
            <p:spPr bwMode="auto">
              <a:xfrm flipH="1">
                <a:off x="1976" y="2772"/>
                <a:ext cx="38" cy="11"/>
              </a:xfrm>
              <a:prstGeom prst="line">
                <a:avLst/>
              </a:prstGeom>
              <a:noFill/>
              <a:ln w="0">
                <a:solidFill>
                  <a:srgbClr val="FFFFFF"/>
                </a:solidFill>
                <a:round/>
                <a:headEnd/>
                <a:tailEnd/>
              </a:ln>
            </p:spPr>
            <p:txBody>
              <a:bodyPr/>
              <a:lstStyle/>
              <a:p>
                <a:endParaRPr lang="en-US"/>
              </a:p>
            </p:txBody>
          </p:sp>
          <p:sp>
            <p:nvSpPr>
              <p:cNvPr id="93" name="Line 482"/>
              <p:cNvSpPr>
                <a:spLocks noChangeShapeType="1"/>
              </p:cNvSpPr>
              <p:nvPr/>
            </p:nvSpPr>
            <p:spPr bwMode="auto">
              <a:xfrm flipH="1">
                <a:off x="1983" y="2745"/>
                <a:ext cx="31" cy="22"/>
              </a:xfrm>
              <a:prstGeom prst="line">
                <a:avLst/>
              </a:prstGeom>
              <a:noFill/>
              <a:ln w="0">
                <a:solidFill>
                  <a:srgbClr val="FFFFFF"/>
                </a:solidFill>
                <a:round/>
                <a:headEnd/>
                <a:tailEnd/>
              </a:ln>
            </p:spPr>
            <p:txBody>
              <a:bodyPr/>
              <a:lstStyle/>
              <a:p>
                <a:endParaRPr lang="en-US"/>
              </a:p>
            </p:txBody>
          </p:sp>
          <p:sp>
            <p:nvSpPr>
              <p:cNvPr id="94" name="Line 483"/>
              <p:cNvSpPr>
                <a:spLocks noChangeShapeType="1"/>
              </p:cNvSpPr>
              <p:nvPr/>
            </p:nvSpPr>
            <p:spPr bwMode="auto">
              <a:xfrm flipH="1">
                <a:off x="1962" y="2698"/>
                <a:ext cx="40" cy="47"/>
              </a:xfrm>
              <a:prstGeom prst="line">
                <a:avLst/>
              </a:prstGeom>
              <a:noFill/>
              <a:ln w="0">
                <a:solidFill>
                  <a:srgbClr val="FFFFFF"/>
                </a:solidFill>
                <a:round/>
                <a:headEnd/>
                <a:tailEnd/>
              </a:ln>
            </p:spPr>
            <p:txBody>
              <a:bodyPr/>
              <a:lstStyle/>
              <a:p>
                <a:endParaRPr lang="en-US"/>
              </a:p>
            </p:txBody>
          </p:sp>
          <p:sp>
            <p:nvSpPr>
              <p:cNvPr id="95" name="Line 484"/>
              <p:cNvSpPr>
                <a:spLocks noChangeShapeType="1"/>
              </p:cNvSpPr>
              <p:nvPr/>
            </p:nvSpPr>
            <p:spPr bwMode="auto">
              <a:xfrm flipH="1">
                <a:off x="1951" y="2676"/>
                <a:ext cx="38" cy="56"/>
              </a:xfrm>
              <a:prstGeom prst="line">
                <a:avLst/>
              </a:prstGeom>
              <a:noFill/>
              <a:ln w="0">
                <a:solidFill>
                  <a:srgbClr val="FFFFFF"/>
                </a:solidFill>
                <a:round/>
                <a:headEnd/>
                <a:tailEnd/>
              </a:ln>
            </p:spPr>
            <p:txBody>
              <a:bodyPr/>
              <a:lstStyle/>
              <a:p>
                <a:endParaRPr lang="en-US"/>
              </a:p>
            </p:txBody>
          </p:sp>
          <p:sp>
            <p:nvSpPr>
              <p:cNvPr id="96" name="Line 485"/>
              <p:cNvSpPr>
                <a:spLocks noChangeShapeType="1"/>
              </p:cNvSpPr>
              <p:nvPr/>
            </p:nvSpPr>
            <p:spPr bwMode="auto">
              <a:xfrm flipH="1">
                <a:off x="1946" y="2662"/>
                <a:ext cx="25" cy="56"/>
              </a:xfrm>
              <a:prstGeom prst="line">
                <a:avLst/>
              </a:prstGeom>
              <a:noFill/>
              <a:ln w="0">
                <a:solidFill>
                  <a:srgbClr val="FFFFFF"/>
                </a:solidFill>
                <a:round/>
                <a:headEnd/>
                <a:tailEnd/>
              </a:ln>
            </p:spPr>
            <p:txBody>
              <a:bodyPr/>
              <a:lstStyle/>
              <a:p>
                <a:endParaRPr lang="en-US"/>
              </a:p>
            </p:txBody>
          </p:sp>
          <p:sp>
            <p:nvSpPr>
              <p:cNvPr id="97" name="Freeform 486"/>
              <p:cNvSpPr>
                <a:spLocks/>
              </p:cNvSpPr>
              <p:nvPr/>
            </p:nvSpPr>
            <p:spPr bwMode="auto">
              <a:xfrm>
                <a:off x="2092" y="2922"/>
                <a:ext cx="52" cy="54"/>
              </a:xfrm>
              <a:custGeom>
                <a:avLst/>
                <a:gdLst>
                  <a:gd name="T0" fmla="*/ 5 w 86"/>
                  <a:gd name="T1" fmla="*/ 0 h 108"/>
                  <a:gd name="T2" fmla="*/ 0 w 86"/>
                  <a:gd name="T3" fmla="*/ 6 h 108"/>
                  <a:gd name="T4" fmla="*/ 5 w 86"/>
                  <a:gd name="T5" fmla="*/ 15 h 108"/>
                  <a:gd name="T6" fmla="*/ 4 w 86"/>
                  <a:gd name="T7" fmla="*/ 26 h 108"/>
                  <a:gd name="T8" fmla="*/ 9 w 86"/>
                  <a:gd name="T9" fmla="*/ 27 h 108"/>
                  <a:gd name="T10" fmla="*/ 18 w 86"/>
                  <a:gd name="T11" fmla="*/ 25 h 108"/>
                  <a:gd name="T12" fmla="*/ 31 w 86"/>
                  <a:gd name="T13" fmla="*/ 10 h 108"/>
                  <a:gd name="T14" fmla="*/ 18 w 86"/>
                  <a:gd name="T15" fmla="*/ 1 h 108"/>
                  <a:gd name="T16" fmla="*/ 5 w 8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08"/>
                  <a:gd name="T29" fmla="*/ 86 w 8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08">
                    <a:moveTo>
                      <a:pt x="13" y="0"/>
                    </a:moveTo>
                    <a:lnTo>
                      <a:pt x="0" y="21"/>
                    </a:lnTo>
                    <a:lnTo>
                      <a:pt x="15" y="61"/>
                    </a:lnTo>
                    <a:lnTo>
                      <a:pt x="11" y="102"/>
                    </a:lnTo>
                    <a:lnTo>
                      <a:pt x="24" y="108"/>
                    </a:lnTo>
                    <a:lnTo>
                      <a:pt x="49" y="99"/>
                    </a:lnTo>
                    <a:lnTo>
                      <a:pt x="86" y="38"/>
                    </a:lnTo>
                    <a:lnTo>
                      <a:pt x="49" y="1"/>
                    </a:lnTo>
                    <a:lnTo>
                      <a:pt x="13" y="0"/>
                    </a:lnTo>
                    <a:close/>
                  </a:path>
                </a:pathLst>
              </a:custGeom>
              <a:solidFill>
                <a:srgbClr val="990000"/>
              </a:solidFill>
              <a:ln w="0">
                <a:solidFill>
                  <a:srgbClr val="000000"/>
                </a:solidFill>
                <a:prstDash val="solid"/>
                <a:round/>
                <a:headEnd/>
                <a:tailEnd/>
              </a:ln>
            </p:spPr>
            <p:txBody>
              <a:bodyPr/>
              <a:lstStyle/>
              <a:p>
                <a:endParaRPr lang="en-US"/>
              </a:p>
            </p:txBody>
          </p:sp>
          <p:sp>
            <p:nvSpPr>
              <p:cNvPr id="98" name="Freeform 487"/>
              <p:cNvSpPr>
                <a:spLocks/>
              </p:cNvSpPr>
              <p:nvPr/>
            </p:nvSpPr>
            <p:spPr bwMode="auto">
              <a:xfrm>
                <a:off x="1960" y="3337"/>
                <a:ext cx="152" cy="130"/>
              </a:xfrm>
              <a:custGeom>
                <a:avLst/>
                <a:gdLst>
                  <a:gd name="T0" fmla="*/ 47 w 257"/>
                  <a:gd name="T1" fmla="*/ 2 h 249"/>
                  <a:gd name="T2" fmla="*/ 40 w 257"/>
                  <a:gd name="T3" fmla="*/ 0 h 249"/>
                  <a:gd name="T4" fmla="*/ 12 w 257"/>
                  <a:gd name="T5" fmla="*/ 3 h 249"/>
                  <a:gd name="T6" fmla="*/ 0 w 257"/>
                  <a:gd name="T7" fmla="*/ 23 h 249"/>
                  <a:gd name="T8" fmla="*/ 17 w 257"/>
                  <a:gd name="T9" fmla="*/ 34 h 249"/>
                  <a:gd name="T10" fmla="*/ 20 w 257"/>
                  <a:gd name="T11" fmla="*/ 31 h 249"/>
                  <a:gd name="T12" fmla="*/ 55 w 257"/>
                  <a:gd name="T13" fmla="*/ 54 h 249"/>
                  <a:gd name="T14" fmla="*/ 49 w 257"/>
                  <a:gd name="T15" fmla="*/ 65 h 249"/>
                  <a:gd name="T16" fmla="*/ 64 w 257"/>
                  <a:gd name="T17" fmla="*/ 68 h 249"/>
                  <a:gd name="T18" fmla="*/ 87 w 257"/>
                  <a:gd name="T19" fmla="*/ 63 h 249"/>
                  <a:gd name="T20" fmla="*/ 87 w 257"/>
                  <a:gd name="T21" fmla="*/ 51 h 249"/>
                  <a:gd name="T22" fmla="*/ 90 w 257"/>
                  <a:gd name="T23" fmla="*/ 38 h 249"/>
                  <a:gd name="T24" fmla="*/ 76 w 257"/>
                  <a:gd name="T25" fmla="*/ 34 h 249"/>
                  <a:gd name="T26" fmla="*/ 77 w 257"/>
                  <a:gd name="T27" fmla="*/ 26 h 249"/>
                  <a:gd name="T28" fmla="*/ 72 w 257"/>
                  <a:gd name="T29" fmla="*/ 20 h 249"/>
                  <a:gd name="T30" fmla="*/ 67 w 257"/>
                  <a:gd name="T31" fmla="*/ 22 h 249"/>
                  <a:gd name="T32" fmla="*/ 49 w 257"/>
                  <a:gd name="T33" fmla="*/ 21 h 249"/>
                  <a:gd name="T34" fmla="*/ 47 w 257"/>
                  <a:gd name="T35" fmla="*/ 2 h 2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7"/>
                  <a:gd name="T55" fmla="*/ 0 h 249"/>
                  <a:gd name="T56" fmla="*/ 257 w 257"/>
                  <a:gd name="T57" fmla="*/ 249 h 2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7" h="249">
                    <a:moveTo>
                      <a:pt x="133" y="6"/>
                    </a:moveTo>
                    <a:lnTo>
                      <a:pt x="114" y="0"/>
                    </a:lnTo>
                    <a:lnTo>
                      <a:pt x="33" y="12"/>
                    </a:lnTo>
                    <a:lnTo>
                      <a:pt x="0" y="85"/>
                    </a:lnTo>
                    <a:lnTo>
                      <a:pt x="47" y="125"/>
                    </a:lnTo>
                    <a:lnTo>
                      <a:pt x="58" y="113"/>
                    </a:lnTo>
                    <a:lnTo>
                      <a:pt x="158" y="197"/>
                    </a:lnTo>
                    <a:lnTo>
                      <a:pt x="141" y="239"/>
                    </a:lnTo>
                    <a:lnTo>
                      <a:pt x="185" y="249"/>
                    </a:lnTo>
                    <a:lnTo>
                      <a:pt x="249" y="229"/>
                    </a:lnTo>
                    <a:lnTo>
                      <a:pt x="249" y="188"/>
                    </a:lnTo>
                    <a:lnTo>
                      <a:pt x="257" y="137"/>
                    </a:lnTo>
                    <a:lnTo>
                      <a:pt x="218" y="125"/>
                    </a:lnTo>
                    <a:lnTo>
                      <a:pt x="222" y="93"/>
                    </a:lnTo>
                    <a:lnTo>
                      <a:pt x="204" y="72"/>
                    </a:lnTo>
                    <a:lnTo>
                      <a:pt x="191" y="82"/>
                    </a:lnTo>
                    <a:lnTo>
                      <a:pt x="141" y="76"/>
                    </a:lnTo>
                    <a:lnTo>
                      <a:pt x="133" y="6"/>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99" name="Freeform 488"/>
              <p:cNvSpPr>
                <a:spLocks/>
              </p:cNvSpPr>
              <p:nvPr/>
            </p:nvSpPr>
            <p:spPr bwMode="auto">
              <a:xfrm>
                <a:off x="1751" y="2923"/>
                <a:ext cx="684" cy="655"/>
              </a:xfrm>
              <a:custGeom>
                <a:avLst/>
                <a:gdLst>
                  <a:gd name="T0" fmla="*/ 273 w 1154"/>
                  <a:gd name="T1" fmla="*/ 265 h 1262"/>
                  <a:gd name="T2" fmla="*/ 289 w 1154"/>
                  <a:gd name="T3" fmla="*/ 251 h 1262"/>
                  <a:gd name="T4" fmla="*/ 340 w 1154"/>
                  <a:gd name="T5" fmla="*/ 238 h 1262"/>
                  <a:gd name="T6" fmla="*/ 355 w 1154"/>
                  <a:gd name="T7" fmla="*/ 217 h 1262"/>
                  <a:gd name="T8" fmla="*/ 362 w 1154"/>
                  <a:gd name="T9" fmla="*/ 204 h 1262"/>
                  <a:gd name="T10" fmla="*/ 363 w 1154"/>
                  <a:gd name="T11" fmla="*/ 195 h 1262"/>
                  <a:gd name="T12" fmla="*/ 387 w 1154"/>
                  <a:gd name="T13" fmla="*/ 133 h 1262"/>
                  <a:gd name="T14" fmla="*/ 405 w 1154"/>
                  <a:gd name="T15" fmla="*/ 101 h 1262"/>
                  <a:gd name="T16" fmla="*/ 362 w 1154"/>
                  <a:gd name="T17" fmla="*/ 75 h 1262"/>
                  <a:gd name="T18" fmla="*/ 344 w 1154"/>
                  <a:gd name="T19" fmla="*/ 69 h 1262"/>
                  <a:gd name="T20" fmla="*/ 314 w 1154"/>
                  <a:gd name="T21" fmla="*/ 65 h 1262"/>
                  <a:gd name="T22" fmla="*/ 305 w 1154"/>
                  <a:gd name="T23" fmla="*/ 61 h 1262"/>
                  <a:gd name="T24" fmla="*/ 271 w 1154"/>
                  <a:gd name="T25" fmla="*/ 51 h 1262"/>
                  <a:gd name="T26" fmla="*/ 247 w 1154"/>
                  <a:gd name="T27" fmla="*/ 61 h 1262"/>
                  <a:gd name="T28" fmla="*/ 258 w 1154"/>
                  <a:gd name="T29" fmla="*/ 48 h 1262"/>
                  <a:gd name="T30" fmla="*/ 236 w 1154"/>
                  <a:gd name="T31" fmla="*/ 53 h 1262"/>
                  <a:gd name="T32" fmla="*/ 232 w 1154"/>
                  <a:gd name="T33" fmla="*/ 44 h 1262"/>
                  <a:gd name="T34" fmla="*/ 238 w 1154"/>
                  <a:gd name="T35" fmla="*/ 25 h 1262"/>
                  <a:gd name="T36" fmla="*/ 219 w 1154"/>
                  <a:gd name="T37" fmla="*/ 26 h 1262"/>
                  <a:gd name="T38" fmla="*/ 206 w 1154"/>
                  <a:gd name="T39" fmla="*/ 26 h 1262"/>
                  <a:gd name="T40" fmla="*/ 181 w 1154"/>
                  <a:gd name="T41" fmla="*/ 26 h 1262"/>
                  <a:gd name="T42" fmla="*/ 155 w 1154"/>
                  <a:gd name="T43" fmla="*/ 36 h 1262"/>
                  <a:gd name="T44" fmla="*/ 145 w 1154"/>
                  <a:gd name="T45" fmla="*/ 20 h 1262"/>
                  <a:gd name="T46" fmla="*/ 134 w 1154"/>
                  <a:gd name="T47" fmla="*/ 9 h 1262"/>
                  <a:gd name="T48" fmla="*/ 93 w 1154"/>
                  <a:gd name="T49" fmla="*/ 7 h 1262"/>
                  <a:gd name="T50" fmla="*/ 104 w 1154"/>
                  <a:gd name="T51" fmla="*/ 23 h 1262"/>
                  <a:gd name="T52" fmla="*/ 78 w 1154"/>
                  <a:gd name="T53" fmla="*/ 34 h 1262"/>
                  <a:gd name="T54" fmla="*/ 65 w 1154"/>
                  <a:gd name="T55" fmla="*/ 29 h 1262"/>
                  <a:gd name="T56" fmla="*/ 53 w 1154"/>
                  <a:gd name="T57" fmla="*/ 34 h 1262"/>
                  <a:gd name="T58" fmla="*/ 39 w 1154"/>
                  <a:gd name="T59" fmla="*/ 40 h 1262"/>
                  <a:gd name="T60" fmla="*/ 43 w 1154"/>
                  <a:gd name="T61" fmla="*/ 45 h 1262"/>
                  <a:gd name="T62" fmla="*/ 42 w 1154"/>
                  <a:gd name="T63" fmla="*/ 62 h 1262"/>
                  <a:gd name="T64" fmla="*/ 26 w 1154"/>
                  <a:gd name="T65" fmla="*/ 81 h 1262"/>
                  <a:gd name="T66" fmla="*/ 0 w 1154"/>
                  <a:gd name="T67" fmla="*/ 109 h 1262"/>
                  <a:gd name="T68" fmla="*/ 21 w 1154"/>
                  <a:gd name="T69" fmla="*/ 132 h 1262"/>
                  <a:gd name="T70" fmla="*/ 31 w 1154"/>
                  <a:gd name="T71" fmla="*/ 139 h 1262"/>
                  <a:gd name="T72" fmla="*/ 53 w 1154"/>
                  <a:gd name="T73" fmla="*/ 140 h 1262"/>
                  <a:gd name="T74" fmla="*/ 71 w 1154"/>
                  <a:gd name="T75" fmla="*/ 140 h 1262"/>
                  <a:gd name="T76" fmla="*/ 90 w 1154"/>
                  <a:gd name="T77" fmla="*/ 131 h 1262"/>
                  <a:gd name="T78" fmla="*/ 102 w 1154"/>
                  <a:gd name="T79" fmla="*/ 155 h 1262"/>
                  <a:gd name="T80" fmla="*/ 134 w 1154"/>
                  <a:gd name="T81" fmla="*/ 164 h 1262"/>
                  <a:gd name="T82" fmla="*/ 161 w 1154"/>
                  <a:gd name="T83" fmla="*/ 188 h 1262"/>
                  <a:gd name="T84" fmla="*/ 171 w 1154"/>
                  <a:gd name="T85" fmla="*/ 216 h 1262"/>
                  <a:gd name="T86" fmla="*/ 191 w 1154"/>
                  <a:gd name="T87" fmla="*/ 237 h 1262"/>
                  <a:gd name="T88" fmla="*/ 202 w 1154"/>
                  <a:gd name="T89" fmla="*/ 240 h 1262"/>
                  <a:gd name="T90" fmla="*/ 215 w 1154"/>
                  <a:gd name="T91" fmla="*/ 252 h 1262"/>
                  <a:gd name="T92" fmla="*/ 219 w 1154"/>
                  <a:gd name="T93" fmla="*/ 268 h 1262"/>
                  <a:gd name="T94" fmla="*/ 194 w 1154"/>
                  <a:gd name="T95" fmla="*/ 304 h 1262"/>
                  <a:gd name="T96" fmla="*/ 229 w 1154"/>
                  <a:gd name="T97" fmla="*/ 330 h 1262"/>
                  <a:gd name="T98" fmla="*/ 273 w 1154"/>
                  <a:gd name="T99" fmla="*/ 291 h 12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4"/>
                  <a:gd name="T151" fmla="*/ 0 h 1262"/>
                  <a:gd name="T152" fmla="*/ 1154 w 1154"/>
                  <a:gd name="T153" fmla="*/ 1262 h 12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4" h="1262">
                    <a:moveTo>
                      <a:pt x="778" y="1081"/>
                    </a:moveTo>
                    <a:lnTo>
                      <a:pt x="776" y="982"/>
                    </a:lnTo>
                    <a:lnTo>
                      <a:pt x="793" y="974"/>
                    </a:lnTo>
                    <a:lnTo>
                      <a:pt x="824" y="930"/>
                    </a:lnTo>
                    <a:lnTo>
                      <a:pt x="883" y="894"/>
                    </a:lnTo>
                    <a:lnTo>
                      <a:pt x="966" y="884"/>
                    </a:lnTo>
                    <a:lnTo>
                      <a:pt x="988" y="859"/>
                    </a:lnTo>
                    <a:lnTo>
                      <a:pt x="1011" y="807"/>
                    </a:lnTo>
                    <a:lnTo>
                      <a:pt x="1009" y="798"/>
                    </a:lnTo>
                    <a:lnTo>
                      <a:pt x="1030" y="757"/>
                    </a:lnTo>
                    <a:lnTo>
                      <a:pt x="1029" y="739"/>
                    </a:lnTo>
                    <a:lnTo>
                      <a:pt x="1034" y="722"/>
                    </a:lnTo>
                    <a:lnTo>
                      <a:pt x="1034" y="587"/>
                    </a:lnTo>
                    <a:lnTo>
                      <a:pt x="1102" y="495"/>
                    </a:lnTo>
                    <a:lnTo>
                      <a:pt x="1149" y="424"/>
                    </a:lnTo>
                    <a:lnTo>
                      <a:pt x="1154" y="375"/>
                    </a:lnTo>
                    <a:lnTo>
                      <a:pt x="1124" y="334"/>
                    </a:lnTo>
                    <a:lnTo>
                      <a:pt x="1029" y="278"/>
                    </a:lnTo>
                    <a:lnTo>
                      <a:pt x="1029" y="264"/>
                    </a:lnTo>
                    <a:lnTo>
                      <a:pt x="981" y="254"/>
                    </a:lnTo>
                    <a:lnTo>
                      <a:pt x="970" y="264"/>
                    </a:lnTo>
                    <a:lnTo>
                      <a:pt x="892" y="242"/>
                    </a:lnTo>
                    <a:lnTo>
                      <a:pt x="874" y="258"/>
                    </a:lnTo>
                    <a:lnTo>
                      <a:pt x="867" y="225"/>
                    </a:lnTo>
                    <a:lnTo>
                      <a:pt x="854" y="210"/>
                    </a:lnTo>
                    <a:lnTo>
                      <a:pt x="773" y="191"/>
                    </a:lnTo>
                    <a:lnTo>
                      <a:pt x="722" y="225"/>
                    </a:lnTo>
                    <a:lnTo>
                      <a:pt x="703" y="225"/>
                    </a:lnTo>
                    <a:lnTo>
                      <a:pt x="735" y="193"/>
                    </a:lnTo>
                    <a:lnTo>
                      <a:pt x="735" y="177"/>
                    </a:lnTo>
                    <a:lnTo>
                      <a:pt x="687" y="188"/>
                    </a:lnTo>
                    <a:lnTo>
                      <a:pt x="673" y="197"/>
                    </a:lnTo>
                    <a:lnTo>
                      <a:pt x="660" y="185"/>
                    </a:lnTo>
                    <a:lnTo>
                      <a:pt x="662" y="163"/>
                    </a:lnTo>
                    <a:lnTo>
                      <a:pt x="699" y="117"/>
                    </a:lnTo>
                    <a:lnTo>
                      <a:pt x="678" y="94"/>
                    </a:lnTo>
                    <a:lnTo>
                      <a:pt x="662" y="35"/>
                    </a:lnTo>
                    <a:lnTo>
                      <a:pt x="625" y="96"/>
                    </a:lnTo>
                    <a:lnTo>
                      <a:pt x="600" y="105"/>
                    </a:lnTo>
                    <a:lnTo>
                      <a:pt x="587" y="99"/>
                    </a:lnTo>
                    <a:lnTo>
                      <a:pt x="533" y="78"/>
                    </a:lnTo>
                    <a:lnTo>
                      <a:pt x="515" y="99"/>
                    </a:lnTo>
                    <a:lnTo>
                      <a:pt x="490" y="108"/>
                    </a:lnTo>
                    <a:lnTo>
                      <a:pt x="442" y="135"/>
                    </a:lnTo>
                    <a:lnTo>
                      <a:pt x="413" y="112"/>
                    </a:lnTo>
                    <a:lnTo>
                      <a:pt x="413" y="73"/>
                    </a:lnTo>
                    <a:lnTo>
                      <a:pt x="392" y="0"/>
                    </a:lnTo>
                    <a:lnTo>
                      <a:pt x="381" y="34"/>
                    </a:lnTo>
                    <a:lnTo>
                      <a:pt x="335" y="41"/>
                    </a:lnTo>
                    <a:lnTo>
                      <a:pt x="265" y="27"/>
                    </a:lnTo>
                    <a:lnTo>
                      <a:pt x="259" y="44"/>
                    </a:lnTo>
                    <a:lnTo>
                      <a:pt x="295" y="87"/>
                    </a:lnTo>
                    <a:lnTo>
                      <a:pt x="276" y="120"/>
                    </a:lnTo>
                    <a:lnTo>
                      <a:pt x="223" y="128"/>
                    </a:lnTo>
                    <a:lnTo>
                      <a:pt x="210" y="117"/>
                    </a:lnTo>
                    <a:lnTo>
                      <a:pt x="185" y="108"/>
                    </a:lnTo>
                    <a:lnTo>
                      <a:pt x="151" y="112"/>
                    </a:lnTo>
                    <a:lnTo>
                      <a:pt x="150" y="125"/>
                    </a:lnTo>
                    <a:lnTo>
                      <a:pt x="111" y="125"/>
                    </a:lnTo>
                    <a:lnTo>
                      <a:pt x="112" y="150"/>
                    </a:lnTo>
                    <a:lnTo>
                      <a:pt x="146" y="148"/>
                    </a:lnTo>
                    <a:lnTo>
                      <a:pt x="122" y="167"/>
                    </a:lnTo>
                    <a:lnTo>
                      <a:pt x="134" y="193"/>
                    </a:lnTo>
                    <a:lnTo>
                      <a:pt x="119" y="229"/>
                    </a:lnTo>
                    <a:lnTo>
                      <a:pt x="119" y="302"/>
                    </a:lnTo>
                    <a:lnTo>
                      <a:pt x="75" y="301"/>
                    </a:lnTo>
                    <a:lnTo>
                      <a:pt x="25" y="347"/>
                    </a:lnTo>
                    <a:lnTo>
                      <a:pt x="0" y="404"/>
                    </a:lnTo>
                    <a:lnTo>
                      <a:pt x="2" y="454"/>
                    </a:lnTo>
                    <a:lnTo>
                      <a:pt x="59" y="489"/>
                    </a:lnTo>
                    <a:lnTo>
                      <a:pt x="75" y="482"/>
                    </a:lnTo>
                    <a:lnTo>
                      <a:pt x="87" y="515"/>
                    </a:lnTo>
                    <a:lnTo>
                      <a:pt x="138" y="523"/>
                    </a:lnTo>
                    <a:lnTo>
                      <a:pt x="151" y="518"/>
                    </a:lnTo>
                    <a:lnTo>
                      <a:pt x="171" y="531"/>
                    </a:lnTo>
                    <a:lnTo>
                      <a:pt x="202" y="518"/>
                    </a:lnTo>
                    <a:lnTo>
                      <a:pt x="225" y="486"/>
                    </a:lnTo>
                    <a:lnTo>
                      <a:pt x="255" y="488"/>
                    </a:lnTo>
                    <a:lnTo>
                      <a:pt x="255" y="546"/>
                    </a:lnTo>
                    <a:lnTo>
                      <a:pt x="291" y="574"/>
                    </a:lnTo>
                    <a:lnTo>
                      <a:pt x="322" y="576"/>
                    </a:lnTo>
                    <a:lnTo>
                      <a:pt x="382" y="609"/>
                    </a:lnTo>
                    <a:lnTo>
                      <a:pt x="418" y="682"/>
                    </a:lnTo>
                    <a:lnTo>
                      <a:pt x="459" y="699"/>
                    </a:lnTo>
                    <a:lnTo>
                      <a:pt x="493" y="746"/>
                    </a:lnTo>
                    <a:lnTo>
                      <a:pt x="486" y="804"/>
                    </a:lnTo>
                    <a:lnTo>
                      <a:pt x="494" y="874"/>
                    </a:lnTo>
                    <a:lnTo>
                      <a:pt x="544" y="880"/>
                    </a:lnTo>
                    <a:lnTo>
                      <a:pt x="557" y="870"/>
                    </a:lnTo>
                    <a:lnTo>
                      <a:pt x="575" y="891"/>
                    </a:lnTo>
                    <a:lnTo>
                      <a:pt x="571" y="923"/>
                    </a:lnTo>
                    <a:lnTo>
                      <a:pt x="610" y="935"/>
                    </a:lnTo>
                    <a:lnTo>
                      <a:pt x="602" y="986"/>
                    </a:lnTo>
                    <a:lnTo>
                      <a:pt x="625" y="996"/>
                    </a:lnTo>
                    <a:lnTo>
                      <a:pt x="632" y="1037"/>
                    </a:lnTo>
                    <a:lnTo>
                      <a:pt x="551" y="1127"/>
                    </a:lnTo>
                    <a:lnTo>
                      <a:pt x="584" y="1163"/>
                    </a:lnTo>
                    <a:lnTo>
                      <a:pt x="653" y="1223"/>
                    </a:lnTo>
                    <a:lnTo>
                      <a:pt x="674" y="1262"/>
                    </a:lnTo>
                    <a:lnTo>
                      <a:pt x="778" y="1081"/>
                    </a:lnTo>
                    <a:close/>
                  </a:path>
                </a:pathLst>
              </a:custGeom>
              <a:solidFill>
                <a:srgbClr val="990000"/>
              </a:solidFill>
              <a:ln w="0">
                <a:solidFill>
                  <a:srgbClr val="000000"/>
                </a:solidFill>
                <a:prstDash val="solid"/>
                <a:round/>
                <a:headEnd/>
                <a:tailEnd/>
              </a:ln>
            </p:spPr>
            <p:txBody>
              <a:bodyPr/>
              <a:lstStyle/>
              <a:p>
                <a:endParaRPr lang="en-US"/>
              </a:p>
            </p:txBody>
          </p:sp>
          <p:sp>
            <p:nvSpPr>
              <p:cNvPr id="100" name="Freeform 489"/>
              <p:cNvSpPr>
                <a:spLocks/>
              </p:cNvSpPr>
              <p:nvPr/>
            </p:nvSpPr>
            <p:spPr bwMode="auto">
              <a:xfrm>
                <a:off x="1971" y="2866"/>
                <a:ext cx="85" cy="127"/>
              </a:xfrm>
              <a:custGeom>
                <a:avLst/>
                <a:gdLst>
                  <a:gd name="T0" fmla="*/ 26 w 145"/>
                  <a:gd name="T1" fmla="*/ 13 h 242"/>
                  <a:gd name="T2" fmla="*/ 25 w 145"/>
                  <a:gd name="T3" fmla="*/ 12 h 242"/>
                  <a:gd name="T4" fmla="*/ 25 w 145"/>
                  <a:gd name="T5" fmla="*/ 4 h 242"/>
                  <a:gd name="T6" fmla="*/ 14 w 145"/>
                  <a:gd name="T7" fmla="*/ 0 h 242"/>
                  <a:gd name="T8" fmla="*/ 5 w 145"/>
                  <a:gd name="T9" fmla="*/ 8 h 242"/>
                  <a:gd name="T10" fmla="*/ 8 w 145"/>
                  <a:gd name="T11" fmla="*/ 9 h 242"/>
                  <a:gd name="T12" fmla="*/ 0 w 145"/>
                  <a:gd name="T13" fmla="*/ 23 h 242"/>
                  <a:gd name="T14" fmla="*/ 8 w 145"/>
                  <a:gd name="T15" fmla="*/ 29 h 242"/>
                  <a:gd name="T16" fmla="*/ 15 w 145"/>
                  <a:gd name="T17" fmla="*/ 49 h 242"/>
                  <a:gd name="T18" fmla="*/ 15 w 145"/>
                  <a:gd name="T19" fmla="*/ 60 h 242"/>
                  <a:gd name="T20" fmla="*/ 25 w 145"/>
                  <a:gd name="T21" fmla="*/ 67 h 242"/>
                  <a:gd name="T22" fmla="*/ 41 w 145"/>
                  <a:gd name="T23" fmla="*/ 59 h 242"/>
                  <a:gd name="T24" fmla="*/ 50 w 145"/>
                  <a:gd name="T25" fmla="*/ 57 h 242"/>
                  <a:gd name="T26" fmla="*/ 37 w 145"/>
                  <a:gd name="T27" fmla="*/ 50 h 242"/>
                  <a:gd name="T28" fmla="*/ 32 w 145"/>
                  <a:gd name="T29" fmla="*/ 35 h 242"/>
                  <a:gd name="T30" fmla="*/ 43 w 145"/>
                  <a:gd name="T31" fmla="*/ 29 h 242"/>
                  <a:gd name="T32" fmla="*/ 43 w 145"/>
                  <a:gd name="T33" fmla="*/ 22 h 242"/>
                  <a:gd name="T34" fmla="*/ 31 w 145"/>
                  <a:gd name="T35" fmla="*/ 14 h 242"/>
                  <a:gd name="T36" fmla="*/ 26 w 145"/>
                  <a:gd name="T37" fmla="*/ 13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242"/>
                  <a:gd name="T59" fmla="*/ 145 w 145"/>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242">
                    <a:moveTo>
                      <a:pt x="75" y="48"/>
                    </a:moveTo>
                    <a:lnTo>
                      <a:pt x="72" y="43"/>
                    </a:lnTo>
                    <a:lnTo>
                      <a:pt x="71" y="14"/>
                    </a:lnTo>
                    <a:lnTo>
                      <a:pt x="41" y="0"/>
                    </a:lnTo>
                    <a:lnTo>
                      <a:pt x="13" y="28"/>
                    </a:lnTo>
                    <a:lnTo>
                      <a:pt x="24" y="34"/>
                    </a:lnTo>
                    <a:lnTo>
                      <a:pt x="0" y="83"/>
                    </a:lnTo>
                    <a:lnTo>
                      <a:pt x="22" y="107"/>
                    </a:lnTo>
                    <a:lnTo>
                      <a:pt x="43" y="180"/>
                    </a:lnTo>
                    <a:lnTo>
                      <a:pt x="43" y="219"/>
                    </a:lnTo>
                    <a:lnTo>
                      <a:pt x="72" y="242"/>
                    </a:lnTo>
                    <a:lnTo>
                      <a:pt x="120" y="215"/>
                    </a:lnTo>
                    <a:lnTo>
                      <a:pt x="145" y="206"/>
                    </a:lnTo>
                    <a:lnTo>
                      <a:pt x="108" y="182"/>
                    </a:lnTo>
                    <a:lnTo>
                      <a:pt x="93" y="128"/>
                    </a:lnTo>
                    <a:lnTo>
                      <a:pt x="124" y="104"/>
                    </a:lnTo>
                    <a:lnTo>
                      <a:pt x="127" y="78"/>
                    </a:lnTo>
                    <a:lnTo>
                      <a:pt x="91" y="52"/>
                    </a:lnTo>
                    <a:lnTo>
                      <a:pt x="75" y="48"/>
                    </a:lnTo>
                    <a:close/>
                  </a:path>
                </a:pathLst>
              </a:custGeom>
              <a:solidFill>
                <a:srgbClr val="990000"/>
              </a:solidFill>
              <a:ln w="0">
                <a:solidFill>
                  <a:srgbClr val="000000"/>
                </a:solidFill>
                <a:prstDash val="solid"/>
                <a:round/>
                <a:headEnd/>
                <a:tailEnd/>
              </a:ln>
            </p:spPr>
            <p:txBody>
              <a:bodyPr/>
              <a:lstStyle/>
              <a:p>
                <a:endParaRPr lang="en-US"/>
              </a:p>
            </p:txBody>
          </p:sp>
          <p:sp>
            <p:nvSpPr>
              <p:cNvPr id="101" name="Freeform 490"/>
              <p:cNvSpPr>
                <a:spLocks/>
              </p:cNvSpPr>
              <p:nvPr/>
            </p:nvSpPr>
            <p:spPr bwMode="auto">
              <a:xfrm>
                <a:off x="2024" y="2907"/>
                <a:ext cx="76" cy="66"/>
              </a:xfrm>
              <a:custGeom>
                <a:avLst/>
                <a:gdLst>
                  <a:gd name="T0" fmla="*/ 12 w 128"/>
                  <a:gd name="T1" fmla="*/ 0 h 128"/>
                  <a:gd name="T2" fmla="*/ 11 w 128"/>
                  <a:gd name="T3" fmla="*/ 7 h 128"/>
                  <a:gd name="T4" fmla="*/ 0 w 128"/>
                  <a:gd name="T5" fmla="*/ 13 h 128"/>
                  <a:gd name="T6" fmla="*/ 5 w 128"/>
                  <a:gd name="T7" fmla="*/ 28 h 128"/>
                  <a:gd name="T8" fmla="*/ 18 w 128"/>
                  <a:gd name="T9" fmla="*/ 34 h 128"/>
                  <a:gd name="T10" fmla="*/ 25 w 128"/>
                  <a:gd name="T11" fmla="*/ 28 h 128"/>
                  <a:gd name="T12" fmla="*/ 44 w 128"/>
                  <a:gd name="T13" fmla="*/ 34 h 128"/>
                  <a:gd name="T14" fmla="*/ 45 w 128"/>
                  <a:gd name="T15" fmla="*/ 23 h 128"/>
                  <a:gd name="T16" fmla="*/ 40 w 128"/>
                  <a:gd name="T17" fmla="*/ 12 h 128"/>
                  <a:gd name="T18" fmla="*/ 45 w 128"/>
                  <a:gd name="T19" fmla="*/ 7 h 128"/>
                  <a:gd name="T20" fmla="*/ 12 w 128"/>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8"/>
                  <a:gd name="T35" fmla="*/ 128 w 128"/>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8">
                    <a:moveTo>
                      <a:pt x="34" y="0"/>
                    </a:moveTo>
                    <a:lnTo>
                      <a:pt x="31" y="26"/>
                    </a:lnTo>
                    <a:lnTo>
                      <a:pt x="0" y="50"/>
                    </a:lnTo>
                    <a:lnTo>
                      <a:pt x="15" y="104"/>
                    </a:lnTo>
                    <a:lnTo>
                      <a:pt x="52" y="128"/>
                    </a:lnTo>
                    <a:lnTo>
                      <a:pt x="70" y="107"/>
                    </a:lnTo>
                    <a:lnTo>
                      <a:pt x="124" y="128"/>
                    </a:lnTo>
                    <a:lnTo>
                      <a:pt x="128" y="87"/>
                    </a:lnTo>
                    <a:lnTo>
                      <a:pt x="113" y="47"/>
                    </a:lnTo>
                    <a:lnTo>
                      <a:pt x="126" y="26"/>
                    </a:lnTo>
                    <a:lnTo>
                      <a:pt x="34" y="0"/>
                    </a:lnTo>
                    <a:close/>
                  </a:path>
                </a:pathLst>
              </a:custGeom>
              <a:solidFill>
                <a:srgbClr val="990000"/>
              </a:solidFill>
              <a:ln w="0">
                <a:solidFill>
                  <a:srgbClr val="000000"/>
                </a:solidFill>
                <a:prstDash val="solid"/>
                <a:round/>
                <a:headEnd/>
                <a:tailEnd/>
              </a:ln>
            </p:spPr>
            <p:txBody>
              <a:bodyPr/>
              <a:lstStyle/>
              <a:p>
                <a:endParaRPr lang="en-US"/>
              </a:p>
            </p:txBody>
          </p:sp>
          <p:sp>
            <p:nvSpPr>
              <p:cNvPr id="102" name="Freeform 491"/>
              <p:cNvSpPr>
                <a:spLocks/>
              </p:cNvSpPr>
              <p:nvPr/>
            </p:nvSpPr>
            <p:spPr bwMode="auto">
              <a:xfrm>
                <a:off x="2156" y="3002"/>
                <a:ext cx="23" cy="10"/>
              </a:xfrm>
              <a:custGeom>
                <a:avLst/>
                <a:gdLst>
                  <a:gd name="T0" fmla="*/ 10 w 38"/>
                  <a:gd name="T1" fmla="*/ 0 h 22"/>
                  <a:gd name="T2" fmla="*/ 6 w 38"/>
                  <a:gd name="T3" fmla="*/ 1 h 22"/>
                  <a:gd name="T4" fmla="*/ 0 w 38"/>
                  <a:gd name="T5" fmla="*/ 4 h 22"/>
                  <a:gd name="T6" fmla="*/ 6 w 38"/>
                  <a:gd name="T7" fmla="*/ 5 h 22"/>
                  <a:gd name="T8" fmla="*/ 12 w 38"/>
                  <a:gd name="T9" fmla="*/ 2 h 22"/>
                  <a:gd name="T10" fmla="*/ 14 w 38"/>
                  <a:gd name="T11" fmla="*/ 0 h 22"/>
                  <a:gd name="T12" fmla="*/ 10 w 38"/>
                  <a:gd name="T13" fmla="*/ 0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28" y="0"/>
                    </a:moveTo>
                    <a:lnTo>
                      <a:pt x="16" y="6"/>
                    </a:lnTo>
                    <a:lnTo>
                      <a:pt x="0" y="20"/>
                    </a:lnTo>
                    <a:lnTo>
                      <a:pt x="17" y="22"/>
                    </a:lnTo>
                    <a:lnTo>
                      <a:pt x="33" y="12"/>
                    </a:lnTo>
                    <a:lnTo>
                      <a:pt x="38" y="0"/>
                    </a:lnTo>
                    <a:lnTo>
                      <a:pt x="28" y="0"/>
                    </a:lnTo>
                    <a:close/>
                  </a:path>
                </a:pathLst>
              </a:custGeom>
              <a:solidFill>
                <a:srgbClr val="990000"/>
              </a:solidFill>
              <a:ln w="0">
                <a:solidFill>
                  <a:srgbClr val="000000"/>
                </a:solidFill>
                <a:prstDash val="solid"/>
                <a:round/>
                <a:headEnd/>
                <a:tailEnd/>
              </a:ln>
            </p:spPr>
            <p:txBody>
              <a:bodyPr/>
              <a:lstStyle/>
              <a:p>
                <a:endParaRPr lang="en-US"/>
              </a:p>
            </p:txBody>
          </p:sp>
          <p:sp>
            <p:nvSpPr>
              <p:cNvPr id="103" name="Freeform 492"/>
              <p:cNvSpPr>
                <a:spLocks/>
              </p:cNvSpPr>
              <p:nvPr/>
            </p:nvSpPr>
            <p:spPr bwMode="auto">
              <a:xfrm>
                <a:off x="2290" y="1289"/>
                <a:ext cx="682" cy="667"/>
              </a:xfrm>
              <a:custGeom>
                <a:avLst/>
                <a:gdLst>
                  <a:gd name="T0" fmla="*/ 69 w 1149"/>
                  <a:gd name="T1" fmla="*/ 335 h 1280"/>
                  <a:gd name="T2" fmla="*/ 99 w 1149"/>
                  <a:gd name="T3" fmla="*/ 348 h 1280"/>
                  <a:gd name="T4" fmla="*/ 115 w 1149"/>
                  <a:gd name="T5" fmla="*/ 316 h 1280"/>
                  <a:gd name="T6" fmla="*/ 170 w 1149"/>
                  <a:gd name="T7" fmla="*/ 258 h 1280"/>
                  <a:gd name="T8" fmla="*/ 278 w 1149"/>
                  <a:gd name="T9" fmla="*/ 249 h 1280"/>
                  <a:gd name="T10" fmla="*/ 237 w 1149"/>
                  <a:gd name="T11" fmla="*/ 223 h 1280"/>
                  <a:gd name="T12" fmla="*/ 323 w 1149"/>
                  <a:gd name="T13" fmla="*/ 221 h 1280"/>
                  <a:gd name="T14" fmla="*/ 259 w 1149"/>
                  <a:gd name="T15" fmla="*/ 208 h 1280"/>
                  <a:gd name="T16" fmla="*/ 323 w 1149"/>
                  <a:gd name="T17" fmla="*/ 189 h 1280"/>
                  <a:gd name="T18" fmla="*/ 306 w 1149"/>
                  <a:gd name="T19" fmla="*/ 158 h 1280"/>
                  <a:gd name="T20" fmla="*/ 346 w 1149"/>
                  <a:gd name="T21" fmla="*/ 135 h 1280"/>
                  <a:gd name="T22" fmla="*/ 313 w 1149"/>
                  <a:gd name="T23" fmla="*/ 107 h 1280"/>
                  <a:gd name="T24" fmla="*/ 369 w 1149"/>
                  <a:gd name="T25" fmla="*/ 83 h 1280"/>
                  <a:gd name="T26" fmla="*/ 372 w 1149"/>
                  <a:gd name="T27" fmla="*/ 63 h 1280"/>
                  <a:gd name="T28" fmla="*/ 405 w 1149"/>
                  <a:gd name="T29" fmla="*/ 61 h 1280"/>
                  <a:gd name="T30" fmla="*/ 310 w 1149"/>
                  <a:gd name="T31" fmla="*/ 66 h 1280"/>
                  <a:gd name="T32" fmla="*/ 326 w 1149"/>
                  <a:gd name="T33" fmla="*/ 44 h 1280"/>
                  <a:gd name="T34" fmla="*/ 354 w 1149"/>
                  <a:gd name="T35" fmla="*/ 24 h 1280"/>
                  <a:gd name="T36" fmla="*/ 219 w 1149"/>
                  <a:gd name="T37" fmla="*/ 2 h 1280"/>
                  <a:gd name="T38" fmla="*/ 97 w 1149"/>
                  <a:gd name="T39" fmla="*/ 55 h 1280"/>
                  <a:gd name="T40" fmla="*/ 37 w 1149"/>
                  <a:gd name="T41" fmla="*/ 76 h 1280"/>
                  <a:gd name="T42" fmla="*/ 5 w 1149"/>
                  <a:gd name="T43" fmla="*/ 91 h 1280"/>
                  <a:gd name="T44" fmla="*/ 33 w 1149"/>
                  <a:gd name="T45" fmla="*/ 102 h 1280"/>
                  <a:gd name="T46" fmla="*/ 13 w 1149"/>
                  <a:gd name="T47" fmla="*/ 107 h 1280"/>
                  <a:gd name="T48" fmla="*/ 26 w 1149"/>
                  <a:gd name="T49" fmla="*/ 119 h 1280"/>
                  <a:gd name="T50" fmla="*/ 53 w 1149"/>
                  <a:gd name="T51" fmla="*/ 135 h 1280"/>
                  <a:gd name="T52" fmla="*/ 59 w 1149"/>
                  <a:gd name="T53" fmla="*/ 169 h 1280"/>
                  <a:gd name="T54" fmla="*/ 51 w 1149"/>
                  <a:gd name="T55" fmla="*/ 172 h 1280"/>
                  <a:gd name="T56" fmla="*/ 55 w 1149"/>
                  <a:gd name="T57" fmla="*/ 196 h 1280"/>
                  <a:gd name="T58" fmla="*/ 18 w 1149"/>
                  <a:gd name="T59" fmla="*/ 199 h 1280"/>
                  <a:gd name="T60" fmla="*/ 44 w 1149"/>
                  <a:gd name="T61" fmla="*/ 206 h 1280"/>
                  <a:gd name="T62" fmla="*/ 27 w 1149"/>
                  <a:gd name="T63" fmla="*/ 221 h 1280"/>
                  <a:gd name="T64" fmla="*/ 23 w 1149"/>
                  <a:gd name="T65" fmla="*/ 288 h 1280"/>
                  <a:gd name="T66" fmla="*/ 43 w 1149"/>
                  <a:gd name="T67" fmla="*/ 301 h 1280"/>
                  <a:gd name="T68" fmla="*/ 37 w 1149"/>
                  <a:gd name="T69" fmla="*/ 319 h 1280"/>
                  <a:gd name="T70" fmla="*/ 57 w 1149"/>
                  <a:gd name="T71" fmla="*/ 336 h 1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9"/>
                  <a:gd name="T109" fmla="*/ 0 h 1280"/>
                  <a:gd name="T110" fmla="*/ 1149 w 1149"/>
                  <a:gd name="T111" fmla="*/ 1280 h 12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9" h="1280">
                    <a:moveTo>
                      <a:pt x="161" y="1236"/>
                    </a:moveTo>
                    <a:lnTo>
                      <a:pt x="196" y="1233"/>
                    </a:lnTo>
                    <a:lnTo>
                      <a:pt x="239" y="1280"/>
                    </a:lnTo>
                    <a:lnTo>
                      <a:pt x="282" y="1280"/>
                    </a:lnTo>
                    <a:lnTo>
                      <a:pt x="296" y="1274"/>
                    </a:lnTo>
                    <a:lnTo>
                      <a:pt x="325" y="1164"/>
                    </a:lnTo>
                    <a:lnTo>
                      <a:pt x="384" y="1053"/>
                    </a:lnTo>
                    <a:lnTo>
                      <a:pt x="484" y="952"/>
                    </a:lnTo>
                    <a:lnTo>
                      <a:pt x="557" y="979"/>
                    </a:lnTo>
                    <a:lnTo>
                      <a:pt x="788" y="916"/>
                    </a:lnTo>
                    <a:lnTo>
                      <a:pt x="635" y="882"/>
                    </a:lnTo>
                    <a:lnTo>
                      <a:pt x="672" y="821"/>
                    </a:lnTo>
                    <a:lnTo>
                      <a:pt x="874" y="897"/>
                    </a:lnTo>
                    <a:lnTo>
                      <a:pt x="917" y="815"/>
                    </a:lnTo>
                    <a:lnTo>
                      <a:pt x="794" y="752"/>
                    </a:lnTo>
                    <a:lnTo>
                      <a:pt x="737" y="766"/>
                    </a:lnTo>
                    <a:lnTo>
                      <a:pt x="730" y="705"/>
                    </a:lnTo>
                    <a:lnTo>
                      <a:pt x="917" y="697"/>
                    </a:lnTo>
                    <a:lnTo>
                      <a:pt x="968" y="554"/>
                    </a:lnTo>
                    <a:lnTo>
                      <a:pt x="867" y="581"/>
                    </a:lnTo>
                    <a:lnTo>
                      <a:pt x="874" y="472"/>
                    </a:lnTo>
                    <a:lnTo>
                      <a:pt x="982" y="499"/>
                    </a:lnTo>
                    <a:lnTo>
                      <a:pt x="961" y="389"/>
                    </a:lnTo>
                    <a:lnTo>
                      <a:pt x="888" y="396"/>
                    </a:lnTo>
                    <a:lnTo>
                      <a:pt x="903" y="349"/>
                    </a:lnTo>
                    <a:lnTo>
                      <a:pt x="1047" y="307"/>
                    </a:lnTo>
                    <a:lnTo>
                      <a:pt x="1026" y="267"/>
                    </a:lnTo>
                    <a:lnTo>
                      <a:pt x="1055" y="232"/>
                    </a:lnTo>
                    <a:lnTo>
                      <a:pt x="1098" y="267"/>
                    </a:lnTo>
                    <a:lnTo>
                      <a:pt x="1149" y="225"/>
                    </a:lnTo>
                    <a:lnTo>
                      <a:pt x="1062" y="143"/>
                    </a:lnTo>
                    <a:lnTo>
                      <a:pt x="880" y="241"/>
                    </a:lnTo>
                    <a:lnTo>
                      <a:pt x="845" y="204"/>
                    </a:lnTo>
                    <a:lnTo>
                      <a:pt x="925" y="164"/>
                    </a:lnTo>
                    <a:lnTo>
                      <a:pt x="780" y="130"/>
                    </a:lnTo>
                    <a:lnTo>
                      <a:pt x="1004" y="88"/>
                    </a:lnTo>
                    <a:lnTo>
                      <a:pt x="1004" y="27"/>
                    </a:lnTo>
                    <a:lnTo>
                      <a:pt x="621" y="6"/>
                    </a:lnTo>
                    <a:lnTo>
                      <a:pt x="390" y="0"/>
                    </a:lnTo>
                    <a:lnTo>
                      <a:pt x="275" y="204"/>
                    </a:lnTo>
                    <a:lnTo>
                      <a:pt x="224" y="185"/>
                    </a:lnTo>
                    <a:lnTo>
                      <a:pt x="104" y="279"/>
                    </a:lnTo>
                    <a:lnTo>
                      <a:pt x="0" y="294"/>
                    </a:lnTo>
                    <a:lnTo>
                      <a:pt x="14" y="335"/>
                    </a:lnTo>
                    <a:lnTo>
                      <a:pt x="94" y="335"/>
                    </a:lnTo>
                    <a:lnTo>
                      <a:pt x="94" y="376"/>
                    </a:lnTo>
                    <a:lnTo>
                      <a:pt x="8" y="389"/>
                    </a:lnTo>
                    <a:lnTo>
                      <a:pt x="37" y="396"/>
                    </a:lnTo>
                    <a:lnTo>
                      <a:pt x="22" y="431"/>
                    </a:lnTo>
                    <a:lnTo>
                      <a:pt x="72" y="438"/>
                    </a:lnTo>
                    <a:lnTo>
                      <a:pt x="123" y="444"/>
                    </a:lnTo>
                    <a:lnTo>
                      <a:pt x="151" y="499"/>
                    </a:lnTo>
                    <a:lnTo>
                      <a:pt x="123" y="568"/>
                    </a:lnTo>
                    <a:lnTo>
                      <a:pt x="166" y="623"/>
                    </a:lnTo>
                    <a:lnTo>
                      <a:pt x="131" y="609"/>
                    </a:lnTo>
                    <a:lnTo>
                      <a:pt x="145" y="636"/>
                    </a:lnTo>
                    <a:lnTo>
                      <a:pt x="124" y="641"/>
                    </a:lnTo>
                    <a:lnTo>
                      <a:pt x="155" y="722"/>
                    </a:lnTo>
                    <a:lnTo>
                      <a:pt x="107" y="696"/>
                    </a:lnTo>
                    <a:lnTo>
                      <a:pt x="50" y="731"/>
                    </a:lnTo>
                    <a:lnTo>
                      <a:pt x="74" y="777"/>
                    </a:lnTo>
                    <a:lnTo>
                      <a:pt x="124" y="760"/>
                    </a:lnTo>
                    <a:lnTo>
                      <a:pt x="99" y="816"/>
                    </a:lnTo>
                    <a:lnTo>
                      <a:pt x="77" y="816"/>
                    </a:lnTo>
                    <a:lnTo>
                      <a:pt x="38" y="984"/>
                    </a:lnTo>
                    <a:lnTo>
                      <a:pt x="65" y="1059"/>
                    </a:lnTo>
                    <a:lnTo>
                      <a:pt x="108" y="1061"/>
                    </a:lnTo>
                    <a:lnTo>
                      <a:pt x="123" y="1108"/>
                    </a:lnTo>
                    <a:lnTo>
                      <a:pt x="94" y="1135"/>
                    </a:lnTo>
                    <a:lnTo>
                      <a:pt x="104" y="1175"/>
                    </a:lnTo>
                    <a:lnTo>
                      <a:pt x="123" y="1189"/>
                    </a:lnTo>
                    <a:lnTo>
                      <a:pt x="161" y="1236"/>
                    </a:lnTo>
                    <a:close/>
                  </a:path>
                </a:pathLst>
              </a:custGeom>
              <a:solidFill>
                <a:schemeClr val="bg1"/>
              </a:solidFill>
              <a:ln w="0">
                <a:solidFill>
                  <a:srgbClr val="000000"/>
                </a:solidFill>
                <a:prstDash val="solid"/>
                <a:round/>
                <a:headEnd/>
                <a:tailEnd/>
              </a:ln>
            </p:spPr>
            <p:txBody>
              <a:bodyPr/>
              <a:lstStyle/>
              <a:p>
                <a:endParaRPr lang="en-US"/>
              </a:p>
            </p:txBody>
          </p:sp>
          <p:sp>
            <p:nvSpPr>
              <p:cNvPr id="104" name="Freeform 493"/>
              <p:cNvSpPr>
                <a:spLocks/>
              </p:cNvSpPr>
              <p:nvPr/>
            </p:nvSpPr>
            <p:spPr bwMode="auto">
              <a:xfrm>
                <a:off x="2093" y="1300"/>
                <a:ext cx="300" cy="172"/>
              </a:xfrm>
              <a:custGeom>
                <a:avLst/>
                <a:gdLst>
                  <a:gd name="T0" fmla="*/ 11 w 507"/>
                  <a:gd name="T1" fmla="*/ 70 h 331"/>
                  <a:gd name="T2" fmla="*/ 0 w 507"/>
                  <a:gd name="T3" fmla="*/ 77 h 331"/>
                  <a:gd name="T4" fmla="*/ 2 w 507"/>
                  <a:gd name="T5" fmla="*/ 84 h 331"/>
                  <a:gd name="T6" fmla="*/ 8 w 507"/>
                  <a:gd name="T7" fmla="*/ 82 h 331"/>
                  <a:gd name="T8" fmla="*/ 23 w 507"/>
                  <a:gd name="T9" fmla="*/ 80 h 331"/>
                  <a:gd name="T10" fmla="*/ 35 w 507"/>
                  <a:gd name="T11" fmla="*/ 89 h 331"/>
                  <a:gd name="T12" fmla="*/ 55 w 507"/>
                  <a:gd name="T13" fmla="*/ 70 h 331"/>
                  <a:gd name="T14" fmla="*/ 73 w 507"/>
                  <a:gd name="T15" fmla="*/ 70 h 331"/>
                  <a:gd name="T16" fmla="*/ 75 w 507"/>
                  <a:gd name="T17" fmla="*/ 59 h 331"/>
                  <a:gd name="T18" fmla="*/ 91 w 507"/>
                  <a:gd name="T19" fmla="*/ 55 h 331"/>
                  <a:gd name="T20" fmla="*/ 102 w 507"/>
                  <a:gd name="T21" fmla="*/ 59 h 331"/>
                  <a:gd name="T22" fmla="*/ 156 w 507"/>
                  <a:gd name="T23" fmla="*/ 38 h 331"/>
                  <a:gd name="T24" fmla="*/ 178 w 507"/>
                  <a:gd name="T25" fmla="*/ 6 h 331"/>
                  <a:gd name="T26" fmla="*/ 44 w 507"/>
                  <a:gd name="T27" fmla="*/ 0 h 331"/>
                  <a:gd name="T28" fmla="*/ 40 w 507"/>
                  <a:gd name="T29" fmla="*/ 18 h 331"/>
                  <a:gd name="T30" fmla="*/ 55 w 507"/>
                  <a:gd name="T31" fmla="*/ 24 h 331"/>
                  <a:gd name="T32" fmla="*/ 83 w 507"/>
                  <a:gd name="T33" fmla="*/ 24 h 331"/>
                  <a:gd name="T34" fmla="*/ 72 w 507"/>
                  <a:gd name="T35" fmla="*/ 38 h 331"/>
                  <a:gd name="T36" fmla="*/ 46 w 507"/>
                  <a:gd name="T37" fmla="*/ 34 h 331"/>
                  <a:gd name="T38" fmla="*/ 35 w 507"/>
                  <a:gd name="T39" fmla="*/ 25 h 331"/>
                  <a:gd name="T40" fmla="*/ 17 w 507"/>
                  <a:gd name="T41" fmla="*/ 56 h 331"/>
                  <a:gd name="T42" fmla="*/ 27 w 507"/>
                  <a:gd name="T43" fmla="*/ 61 h 331"/>
                  <a:gd name="T44" fmla="*/ 26 w 507"/>
                  <a:gd name="T45" fmla="*/ 65 h 331"/>
                  <a:gd name="T46" fmla="*/ 22 w 507"/>
                  <a:gd name="T47" fmla="*/ 66 h 331"/>
                  <a:gd name="T48" fmla="*/ 11 w 507"/>
                  <a:gd name="T49" fmla="*/ 70 h 3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7"/>
                  <a:gd name="T76" fmla="*/ 0 h 331"/>
                  <a:gd name="T77" fmla="*/ 507 w 507"/>
                  <a:gd name="T78" fmla="*/ 331 h 3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7" h="331">
                    <a:moveTo>
                      <a:pt x="31" y="260"/>
                    </a:moveTo>
                    <a:lnTo>
                      <a:pt x="0" y="286"/>
                    </a:lnTo>
                    <a:lnTo>
                      <a:pt x="7" y="309"/>
                    </a:lnTo>
                    <a:lnTo>
                      <a:pt x="23" y="305"/>
                    </a:lnTo>
                    <a:lnTo>
                      <a:pt x="66" y="294"/>
                    </a:lnTo>
                    <a:lnTo>
                      <a:pt x="99" y="331"/>
                    </a:lnTo>
                    <a:lnTo>
                      <a:pt x="157" y="260"/>
                    </a:lnTo>
                    <a:lnTo>
                      <a:pt x="210" y="260"/>
                    </a:lnTo>
                    <a:lnTo>
                      <a:pt x="213" y="218"/>
                    </a:lnTo>
                    <a:lnTo>
                      <a:pt x="260" y="202"/>
                    </a:lnTo>
                    <a:lnTo>
                      <a:pt x="293" y="218"/>
                    </a:lnTo>
                    <a:lnTo>
                      <a:pt x="447" y="141"/>
                    </a:lnTo>
                    <a:lnTo>
                      <a:pt x="507" y="24"/>
                    </a:lnTo>
                    <a:lnTo>
                      <a:pt x="126" y="0"/>
                    </a:lnTo>
                    <a:lnTo>
                      <a:pt x="114" y="65"/>
                    </a:lnTo>
                    <a:lnTo>
                      <a:pt x="157" y="91"/>
                    </a:lnTo>
                    <a:lnTo>
                      <a:pt x="237" y="91"/>
                    </a:lnTo>
                    <a:lnTo>
                      <a:pt x="206" y="141"/>
                    </a:lnTo>
                    <a:lnTo>
                      <a:pt x="130" y="125"/>
                    </a:lnTo>
                    <a:lnTo>
                      <a:pt x="99" y="95"/>
                    </a:lnTo>
                    <a:lnTo>
                      <a:pt x="47" y="206"/>
                    </a:lnTo>
                    <a:lnTo>
                      <a:pt x="78" y="228"/>
                    </a:lnTo>
                    <a:lnTo>
                      <a:pt x="74" y="240"/>
                    </a:lnTo>
                    <a:lnTo>
                      <a:pt x="62" y="244"/>
                    </a:lnTo>
                    <a:lnTo>
                      <a:pt x="31" y="260"/>
                    </a:lnTo>
                    <a:close/>
                  </a:path>
                </a:pathLst>
              </a:custGeom>
              <a:solidFill>
                <a:schemeClr val="bg1"/>
              </a:solidFill>
              <a:ln w="0">
                <a:solidFill>
                  <a:srgbClr val="000000"/>
                </a:solidFill>
                <a:prstDash val="solid"/>
                <a:round/>
                <a:headEnd/>
                <a:tailEnd/>
              </a:ln>
            </p:spPr>
            <p:txBody>
              <a:bodyPr/>
              <a:lstStyle/>
              <a:p>
                <a:endParaRPr lang="en-US"/>
              </a:p>
            </p:txBody>
          </p:sp>
          <p:sp>
            <p:nvSpPr>
              <p:cNvPr id="105" name="Freeform 494"/>
              <p:cNvSpPr>
                <a:spLocks/>
              </p:cNvSpPr>
              <p:nvPr/>
            </p:nvSpPr>
            <p:spPr bwMode="auto">
              <a:xfrm>
                <a:off x="4216" y="2341"/>
                <a:ext cx="477" cy="529"/>
              </a:xfrm>
              <a:custGeom>
                <a:avLst/>
                <a:gdLst>
                  <a:gd name="T0" fmla="*/ 93 w 804"/>
                  <a:gd name="T1" fmla="*/ 21 h 1019"/>
                  <a:gd name="T2" fmla="*/ 63 w 804"/>
                  <a:gd name="T3" fmla="*/ 31 h 1019"/>
                  <a:gd name="T4" fmla="*/ 58 w 804"/>
                  <a:gd name="T5" fmla="*/ 48 h 1019"/>
                  <a:gd name="T6" fmla="*/ 52 w 804"/>
                  <a:gd name="T7" fmla="*/ 64 h 1019"/>
                  <a:gd name="T8" fmla="*/ 31 w 804"/>
                  <a:gd name="T9" fmla="*/ 89 h 1019"/>
                  <a:gd name="T10" fmla="*/ 25 w 804"/>
                  <a:gd name="T11" fmla="*/ 99 h 1019"/>
                  <a:gd name="T12" fmla="*/ 10 w 804"/>
                  <a:gd name="T13" fmla="*/ 103 h 1019"/>
                  <a:gd name="T14" fmla="*/ 23 w 804"/>
                  <a:gd name="T15" fmla="*/ 125 h 1019"/>
                  <a:gd name="T16" fmla="*/ 15 w 804"/>
                  <a:gd name="T17" fmla="*/ 144 h 1019"/>
                  <a:gd name="T18" fmla="*/ 24 w 804"/>
                  <a:gd name="T19" fmla="*/ 162 h 1019"/>
                  <a:gd name="T20" fmla="*/ 42 w 804"/>
                  <a:gd name="T21" fmla="*/ 159 h 1019"/>
                  <a:gd name="T22" fmla="*/ 48 w 804"/>
                  <a:gd name="T23" fmla="*/ 147 h 1019"/>
                  <a:gd name="T24" fmla="*/ 52 w 804"/>
                  <a:gd name="T25" fmla="*/ 171 h 1019"/>
                  <a:gd name="T26" fmla="*/ 78 w 804"/>
                  <a:gd name="T27" fmla="*/ 221 h 1019"/>
                  <a:gd name="T28" fmla="*/ 98 w 804"/>
                  <a:gd name="T29" fmla="*/ 259 h 1019"/>
                  <a:gd name="T30" fmla="*/ 118 w 804"/>
                  <a:gd name="T31" fmla="*/ 267 h 1019"/>
                  <a:gd name="T32" fmla="*/ 129 w 804"/>
                  <a:gd name="T33" fmla="*/ 255 h 1019"/>
                  <a:gd name="T34" fmla="*/ 132 w 804"/>
                  <a:gd name="T35" fmla="*/ 242 h 1019"/>
                  <a:gd name="T36" fmla="*/ 133 w 804"/>
                  <a:gd name="T37" fmla="*/ 206 h 1019"/>
                  <a:gd name="T38" fmla="*/ 147 w 804"/>
                  <a:gd name="T39" fmla="*/ 198 h 1019"/>
                  <a:gd name="T40" fmla="*/ 170 w 804"/>
                  <a:gd name="T41" fmla="*/ 177 h 1019"/>
                  <a:gd name="T42" fmla="*/ 191 w 804"/>
                  <a:gd name="T43" fmla="*/ 152 h 1019"/>
                  <a:gd name="T44" fmla="*/ 218 w 804"/>
                  <a:gd name="T45" fmla="*/ 146 h 1019"/>
                  <a:gd name="T46" fmla="*/ 205 w 804"/>
                  <a:gd name="T47" fmla="*/ 111 h 1019"/>
                  <a:gd name="T48" fmla="*/ 218 w 804"/>
                  <a:gd name="T49" fmla="*/ 105 h 1019"/>
                  <a:gd name="T50" fmla="*/ 241 w 804"/>
                  <a:gd name="T51" fmla="*/ 112 h 1019"/>
                  <a:gd name="T52" fmla="*/ 237 w 804"/>
                  <a:gd name="T53" fmla="*/ 125 h 1019"/>
                  <a:gd name="T54" fmla="*/ 246 w 804"/>
                  <a:gd name="T55" fmla="*/ 130 h 1019"/>
                  <a:gd name="T56" fmla="*/ 256 w 804"/>
                  <a:gd name="T57" fmla="*/ 143 h 1019"/>
                  <a:gd name="T58" fmla="*/ 262 w 804"/>
                  <a:gd name="T59" fmla="*/ 123 h 1019"/>
                  <a:gd name="T60" fmla="*/ 269 w 804"/>
                  <a:gd name="T61" fmla="*/ 98 h 1019"/>
                  <a:gd name="T62" fmla="*/ 278 w 804"/>
                  <a:gd name="T63" fmla="*/ 73 h 1019"/>
                  <a:gd name="T64" fmla="*/ 260 w 804"/>
                  <a:gd name="T65" fmla="*/ 76 h 1019"/>
                  <a:gd name="T66" fmla="*/ 228 w 804"/>
                  <a:gd name="T67" fmla="*/ 85 h 1019"/>
                  <a:gd name="T68" fmla="*/ 225 w 804"/>
                  <a:gd name="T69" fmla="*/ 100 h 1019"/>
                  <a:gd name="T70" fmla="*/ 202 w 804"/>
                  <a:gd name="T71" fmla="*/ 92 h 1019"/>
                  <a:gd name="T72" fmla="*/ 191 w 804"/>
                  <a:gd name="T73" fmla="*/ 88 h 1019"/>
                  <a:gd name="T74" fmla="*/ 165 w 804"/>
                  <a:gd name="T75" fmla="*/ 101 h 1019"/>
                  <a:gd name="T76" fmla="*/ 116 w 804"/>
                  <a:gd name="T77" fmla="*/ 87 h 1019"/>
                  <a:gd name="T78" fmla="*/ 97 w 804"/>
                  <a:gd name="T79" fmla="*/ 62 h 1019"/>
                  <a:gd name="T80" fmla="*/ 93 w 804"/>
                  <a:gd name="T81" fmla="*/ 44 h 10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04"/>
                  <a:gd name="T124" fmla="*/ 0 h 1019"/>
                  <a:gd name="T125" fmla="*/ 804 w 804"/>
                  <a:gd name="T126" fmla="*/ 1019 h 10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04" h="1019">
                    <a:moveTo>
                      <a:pt x="263" y="163"/>
                    </a:moveTo>
                    <a:lnTo>
                      <a:pt x="263" y="78"/>
                    </a:lnTo>
                    <a:lnTo>
                      <a:pt x="109" y="0"/>
                    </a:lnTo>
                    <a:lnTo>
                      <a:pt x="181" y="115"/>
                    </a:lnTo>
                    <a:lnTo>
                      <a:pt x="140" y="166"/>
                    </a:lnTo>
                    <a:lnTo>
                      <a:pt x="163" y="180"/>
                    </a:lnTo>
                    <a:lnTo>
                      <a:pt x="147" y="203"/>
                    </a:lnTo>
                    <a:lnTo>
                      <a:pt x="146" y="237"/>
                    </a:lnTo>
                    <a:lnTo>
                      <a:pt x="120" y="303"/>
                    </a:lnTo>
                    <a:lnTo>
                      <a:pt x="90" y="329"/>
                    </a:lnTo>
                    <a:lnTo>
                      <a:pt x="87" y="361"/>
                    </a:lnTo>
                    <a:lnTo>
                      <a:pt x="71" y="368"/>
                    </a:lnTo>
                    <a:lnTo>
                      <a:pt x="47" y="364"/>
                    </a:lnTo>
                    <a:lnTo>
                      <a:pt x="28" y="383"/>
                    </a:lnTo>
                    <a:lnTo>
                      <a:pt x="40" y="419"/>
                    </a:lnTo>
                    <a:lnTo>
                      <a:pt x="66" y="464"/>
                    </a:lnTo>
                    <a:lnTo>
                      <a:pt x="0" y="509"/>
                    </a:lnTo>
                    <a:lnTo>
                      <a:pt x="44" y="536"/>
                    </a:lnTo>
                    <a:lnTo>
                      <a:pt x="27" y="550"/>
                    </a:lnTo>
                    <a:lnTo>
                      <a:pt x="69" y="603"/>
                    </a:lnTo>
                    <a:lnTo>
                      <a:pt x="100" y="604"/>
                    </a:lnTo>
                    <a:lnTo>
                      <a:pt x="120" y="592"/>
                    </a:lnTo>
                    <a:lnTo>
                      <a:pt x="120" y="563"/>
                    </a:lnTo>
                    <a:lnTo>
                      <a:pt x="137" y="548"/>
                    </a:lnTo>
                    <a:lnTo>
                      <a:pt x="155" y="618"/>
                    </a:lnTo>
                    <a:lnTo>
                      <a:pt x="146" y="634"/>
                    </a:lnTo>
                    <a:lnTo>
                      <a:pt x="176" y="738"/>
                    </a:lnTo>
                    <a:lnTo>
                      <a:pt x="220" y="820"/>
                    </a:lnTo>
                    <a:lnTo>
                      <a:pt x="247" y="887"/>
                    </a:lnTo>
                    <a:lnTo>
                      <a:pt x="279" y="960"/>
                    </a:lnTo>
                    <a:lnTo>
                      <a:pt x="311" y="1019"/>
                    </a:lnTo>
                    <a:lnTo>
                      <a:pt x="336" y="991"/>
                    </a:lnTo>
                    <a:lnTo>
                      <a:pt x="352" y="991"/>
                    </a:lnTo>
                    <a:lnTo>
                      <a:pt x="366" y="947"/>
                    </a:lnTo>
                    <a:lnTo>
                      <a:pt x="373" y="942"/>
                    </a:lnTo>
                    <a:lnTo>
                      <a:pt x="374" y="897"/>
                    </a:lnTo>
                    <a:lnTo>
                      <a:pt x="390" y="852"/>
                    </a:lnTo>
                    <a:lnTo>
                      <a:pt x="380" y="762"/>
                    </a:lnTo>
                    <a:lnTo>
                      <a:pt x="399" y="762"/>
                    </a:lnTo>
                    <a:lnTo>
                      <a:pt x="418" y="733"/>
                    </a:lnTo>
                    <a:lnTo>
                      <a:pt x="434" y="706"/>
                    </a:lnTo>
                    <a:lnTo>
                      <a:pt x="482" y="655"/>
                    </a:lnTo>
                    <a:lnTo>
                      <a:pt x="543" y="604"/>
                    </a:lnTo>
                    <a:lnTo>
                      <a:pt x="543" y="562"/>
                    </a:lnTo>
                    <a:lnTo>
                      <a:pt x="576" y="552"/>
                    </a:lnTo>
                    <a:lnTo>
                      <a:pt x="619" y="543"/>
                    </a:lnTo>
                    <a:lnTo>
                      <a:pt x="573" y="457"/>
                    </a:lnTo>
                    <a:lnTo>
                      <a:pt x="583" y="413"/>
                    </a:lnTo>
                    <a:lnTo>
                      <a:pt x="558" y="378"/>
                    </a:lnTo>
                    <a:lnTo>
                      <a:pt x="619" y="390"/>
                    </a:lnTo>
                    <a:lnTo>
                      <a:pt x="622" y="410"/>
                    </a:lnTo>
                    <a:lnTo>
                      <a:pt x="684" y="417"/>
                    </a:lnTo>
                    <a:lnTo>
                      <a:pt x="697" y="446"/>
                    </a:lnTo>
                    <a:lnTo>
                      <a:pt x="673" y="462"/>
                    </a:lnTo>
                    <a:lnTo>
                      <a:pt x="687" y="486"/>
                    </a:lnTo>
                    <a:lnTo>
                      <a:pt x="700" y="483"/>
                    </a:lnTo>
                    <a:lnTo>
                      <a:pt x="708" y="533"/>
                    </a:lnTo>
                    <a:lnTo>
                      <a:pt x="727" y="530"/>
                    </a:lnTo>
                    <a:lnTo>
                      <a:pt x="729" y="458"/>
                    </a:lnTo>
                    <a:lnTo>
                      <a:pt x="744" y="455"/>
                    </a:lnTo>
                    <a:lnTo>
                      <a:pt x="747" y="397"/>
                    </a:lnTo>
                    <a:lnTo>
                      <a:pt x="764" y="364"/>
                    </a:lnTo>
                    <a:lnTo>
                      <a:pt x="804" y="292"/>
                    </a:lnTo>
                    <a:lnTo>
                      <a:pt x="790" y="271"/>
                    </a:lnTo>
                    <a:lnTo>
                      <a:pt x="774" y="260"/>
                    </a:lnTo>
                    <a:lnTo>
                      <a:pt x="739" y="283"/>
                    </a:lnTo>
                    <a:lnTo>
                      <a:pt x="717" y="274"/>
                    </a:lnTo>
                    <a:lnTo>
                      <a:pt x="649" y="314"/>
                    </a:lnTo>
                    <a:lnTo>
                      <a:pt x="653" y="342"/>
                    </a:lnTo>
                    <a:lnTo>
                      <a:pt x="639" y="372"/>
                    </a:lnTo>
                    <a:lnTo>
                      <a:pt x="583" y="364"/>
                    </a:lnTo>
                    <a:lnTo>
                      <a:pt x="575" y="340"/>
                    </a:lnTo>
                    <a:lnTo>
                      <a:pt x="555" y="320"/>
                    </a:lnTo>
                    <a:lnTo>
                      <a:pt x="543" y="326"/>
                    </a:lnTo>
                    <a:lnTo>
                      <a:pt x="543" y="355"/>
                    </a:lnTo>
                    <a:lnTo>
                      <a:pt x="468" y="374"/>
                    </a:lnTo>
                    <a:lnTo>
                      <a:pt x="406" y="353"/>
                    </a:lnTo>
                    <a:lnTo>
                      <a:pt x="328" y="321"/>
                    </a:lnTo>
                    <a:lnTo>
                      <a:pt x="336" y="261"/>
                    </a:lnTo>
                    <a:lnTo>
                      <a:pt x="275" y="230"/>
                    </a:lnTo>
                    <a:lnTo>
                      <a:pt x="250" y="171"/>
                    </a:lnTo>
                    <a:lnTo>
                      <a:pt x="263" y="163"/>
                    </a:lnTo>
                    <a:close/>
                  </a:path>
                </a:pathLst>
              </a:custGeom>
              <a:solidFill>
                <a:srgbClr val="990000"/>
              </a:solidFill>
              <a:ln w="0">
                <a:solidFill>
                  <a:srgbClr val="000000"/>
                </a:solidFill>
                <a:prstDash val="solid"/>
                <a:round/>
                <a:headEnd/>
                <a:tailEnd/>
              </a:ln>
            </p:spPr>
            <p:txBody>
              <a:bodyPr/>
              <a:lstStyle/>
              <a:p>
                <a:endParaRPr lang="en-US"/>
              </a:p>
            </p:txBody>
          </p:sp>
          <p:sp>
            <p:nvSpPr>
              <p:cNvPr id="106" name="Freeform 495"/>
              <p:cNvSpPr>
                <a:spLocks/>
              </p:cNvSpPr>
              <p:nvPr/>
            </p:nvSpPr>
            <p:spPr bwMode="auto">
              <a:xfrm>
                <a:off x="3219" y="1738"/>
                <a:ext cx="172" cy="316"/>
              </a:xfrm>
              <a:custGeom>
                <a:avLst/>
                <a:gdLst>
                  <a:gd name="T0" fmla="*/ 1 w 289"/>
                  <a:gd name="T1" fmla="*/ 121 h 606"/>
                  <a:gd name="T2" fmla="*/ 1 w 289"/>
                  <a:gd name="T3" fmla="*/ 125 h 606"/>
                  <a:gd name="T4" fmla="*/ 21 w 289"/>
                  <a:gd name="T5" fmla="*/ 162 h 606"/>
                  <a:gd name="T6" fmla="*/ 27 w 289"/>
                  <a:gd name="T7" fmla="*/ 165 h 606"/>
                  <a:gd name="T8" fmla="*/ 34 w 289"/>
                  <a:gd name="T9" fmla="*/ 152 h 606"/>
                  <a:gd name="T10" fmla="*/ 48 w 289"/>
                  <a:gd name="T11" fmla="*/ 153 h 606"/>
                  <a:gd name="T12" fmla="*/ 53 w 289"/>
                  <a:gd name="T13" fmla="*/ 141 h 606"/>
                  <a:gd name="T14" fmla="*/ 55 w 289"/>
                  <a:gd name="T15" fmla="*/ 118 h 606"/>
                  <a:gd name="T16" fmla="*/ 62 w 289"/>
                  <a:gd name="T17" fmla="*/ 118 h 606"/>
                  <a:gd name="T18" fmla="*/ 64 w 289"/>
                  <a:gd name="T19" fmla="*/ 113 h 606"/>
                  <a:gd name="T20" fmla="*/ 49 w 289"/>
                  <a:gd name="T21" fmla="*/ 104 h 606"/>
                  <a:gd name="T22" fmla="*/ 49 w 289"/>
                  <a:gd name="T23" fmla="*/ 86 h 606"/>
                  <a:gd name="T24" fmla="*/ 55 w 289"/>
                  <a:gd name="T25" fmla="*/ 71 h 606"/>
                  <a:gd name="T26" fmla="*/ 74 w 289"/>
                  <a:gd name="T27" fmla="*/ 66 h 606"/>
                  <a:gd name="T28" fmla="*/ 81 w 289"/>
                  <a:gd name="T29" fmla="*/ 54 h 606"/>
                  <a:gd name="T30" fmla="*/ 82 w 289"/>
                  <a:gd name="T31" fmla="*/ 39 h 606"/>
                  <a:gd name="T32" fmla="*/ 102 w 289"/>
                  <a:gd name="T33" fmla="*/ 38 h 606"/>
                  <a:gd name="T34" fmla="*/ 98 w 289"/>
                  <a:gd name="T35" fmla="*/ 23 h 606"/>
                  <a:gd name="T36" fmla="*/ 83 w 289"/>
                  <a:gd name="T37" fmla="*/ 10 h 606"/>
                  <a:gd name="T38" fmla="*/ 81 w 289"/>
                  <a:gd name="T39" fmla="*/ 6 h 606"/>
                  <a:gd name="T40" fmla="*/ 67 w 289"/>
                  <a:gd name="T41" fmla="*/ 0 h 606"/>
                  <a:gd name="T42" fmla="*/ 65 w 289"/>
                  <a:gd name="T43" fmla="*/ 5 h 606"/>
                  <a:gd name="T44" fmla="*/ 53 w 289"/>
                  <a:gd name="T45" fmla="*/ 4 h 606"/>
                  <a:gd name="T46" fmla="*/ 26 w 289"/>
                  <a:gd name="T47" fmla="*/ 37 h 606"/>
                  <a:gd name="T48" fmla="*/ 0 w 289"/>
                  <a:gd name="T49" fmla="*/ 70 h 606"/>
                  <a:gd name="T50" fmla="*/ 8 w 289"/>
                  <a:gd name="T51" fmla="*/ 97 h 606"/>
                  <a:gd name="T52" fmla="*/ 1 w 289"/>
                  <a:gd name="T53" fmla="*/ 121 h 6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606"/>
                  <a:gd name="T83" fmla="*/ 289 w 289"/>
                  <a:gd name="T84" fmla="*/ 606 h 6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606">
                    <a:moveTo>
                      <a:pt x="1" y="447"/>
                    </a:moveTo>
                    <a:lnTo>
                      <a:pt x="1" y="460"/>
                    </a:lnTo>
                    <a:lnTo>
                      <a:pt x="60" y="596"/>
                    </a:lnTo>
                    <a:lnTo>
                      <a:pt x="78" y="606"/>
                    </a:lnTo>
                    <a:lnTo>
                      <a:pt x="95" y="560"/>
                    </a:lnTo>
                    <a:lnTo>
                      <a:pt x="135" y="562"/>
                    </a:lnTo>
                    <a:lnTo>
                      <a:pt x="150" y="517"/>
                    </a:lnTo>
                    <a:lnTo>
                      <a:pt x="156" y="434"/>
                    </a:lnTo>
                    <a:lnTo>
                      <a:pt x="177" y="436"/>
                    </a:lnTo>
                    <a:lnTo>
                      <a:pt x="181" y="417"/>
                    </a:lnTo>
                    <a:lnTo>
                      <a:pt x="140" y="383"/>
                    </a:lnTo>
                    <a:lnTo>
                      <a:pt x="137" y="317"/>
                    </a:lnTo>
                    <a:lnTo>
                      <a:pt x="157" y="262"/>
                    </a:lnTo>
                    <a:lnTo>
                      <a:pt x="210" y="243"/>
                    </a:lnTo>
                    <a:lnTo>
                      <a:pt x="229" y="197"/>
                    </a:lnTo>
                    <a:lnTo>
                      <a:pt x="230" y="144"/>
                    </a:lnTo>
                    <a:lnTo>
                      <a:pt x="289" y="138"/>
                    </a:lnTo>
                    <a:lnTo>
                      <a:pt x="276" y="87"/>
                    </a:lnTo>
                    <a:lnTo>
                      <a:pt x="234" y="36"/>
                    </a:lnTo>
                    <a:lnTo>
                      <a:pt x="228" y="22"/>
                    </a:lnTo>
                    <a:lnTo>
                      <a:pt x="189" y="0"/>
                    </a:lnTo>
                    <a:lnTo>
                      <a:pt x="184" y="19"/>
                    </a:lnTo>
                    <a:lnTo>
                      <a:pt x="150" y="14"/>
                    </a:lnTo>
                    <a:lnTo>
                      <a:pt x="73" y="135"/>
                    </a:lnTo>
                    <a:lnTo>
                      <a:pt x="0" y="258"/>
                    </a:lnTo>
                    <a:lnTo>
                      <a:pt x="24" y="357"/>
                    </a:lnTo>
                    <a:lnTo>
                      <a:pt x="1" y="447"/>
                    </a:lnTo>
                    <a:close/>
                  </a:path>
                </a:pathLst>
              </a:custGeom>
              <a:solidFill>
                <a:schemeClr val="bg1"/>
              </a:solidFill>
              <a:ln w="0">
                <a:solidFill>
                  <a:srgbClr val="000000"/>
                </a:solidFill>
                <a:prstDash val="solid"/>
                <a:round/>
                <a:headEnd/>
                <a:tailEnd/>
              </a:ln>
            </p:spPr>
            <p:txBody>
              <a:bodyPr/>
              <a:lstStyle/>
              <a:p>
                <a:endParaRPr lang="en-US"/>
              </a:p>
            </p:txBody>
          </p:sp>
          <p:sp>
            <p:nvSpPr>
              <p:cNvPr id="107" name="Freeform 496"/>
              <p:cNvSpPr>
                <a:spLocks/>
              </p:cNvSpPr>
              <p:nvPr/>
            </p:nvSpPr>
            <p:spPr bwMode="auto">
              <a:xfrm>
                <a:off x="3173" y="2021"/>
                <a:ext cx="39" cy="42"/>
              </a:xfrm>
              <a:custGeom>
                <a:avLst/>
                <a:gdLst>
                  <a:gd name="T0" fmla="*/ 7 w 67"/>
                  <a:gd name="T1" fmla="*/ 22 h 82"/>
                  <a:gd name="T2" fmla="*/ 17 w 67"/>
                  <a:gd name="T3" fmla="*/ 21 h 82"/>
                  <a:gd name="T4" fmla="*/ 16 w 67"/>
                  <a:gd name="T5" fmla="*/ 11 h 82"/>
                  <a:gd name="T6" fmla="*/ 23 w 67"/>
                  <a:gd name="T7" fmla="*/ 4 h 82"/>
                  <a:gd name="T8" fmla="*/ 16 w 67"/>
                  <a:gd name="T9" fmla="*/ 0 h 82"/>
                  <a:gd name="T10" fmla="*/ 5 w 67"/>
                  <a:gd name="T11" fmla="*/ 4 h 82"/>
                  <a:gd name="T12" fmla="*/ 0 w 67"/>
                  <a:gd name="T13" fmla="*/ 13 h 82"/>
                  <a:gd name="T14" fmla="*/ 7 w 67"/>
                  <a:gd name="T15" fmla="*/ 22 h 82"/>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82"/>
                  <a:gd name="T26" fmla="*/ 67 w 67"/>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82">
                    <a:moveTo>
                      <a:pt x="21" y="82"/>
                    </a:moveTo>
                    <a:lnTo>
                      <a:pt x="49" y="81"/>
                    </a:lnTo>
                    <a:lnTo>
                      <a:pt x="47" y="41"/>
                    </a:lnTo>
                    <a:lnTo>
                      <a:pt x="67" y="13"/>
                    </a:lnTo>
                    <a:lnTo>
                      <a:pt x="47" y="0"/>
                    </a:lnTo>
                    <a:lnTo>
                      <a:pt x="16" y="13"/>
                    </a:lnTo>
                    <a:lnTo>
                      <a:pt x="0" y="51"/>
                    </a:lnTo>
                    <a:lnTo>
                      <a:pt x="21" y="82"/>
                    </a:lnTo>
                    <a:close/>
                  </a:path>
                </a:pathLst>
              </a:custGeom>
              <a:solidFill>
                <a:schemeClr val="bg1"/>
              </a:solidFill>
              <a:ln w="0">
                <a:solidFill>
                  <a:srgbClr val="000000"/>
                </a:solidFill>
                <a:prstDash val="solid"/>
                <a:round/>
                <a:headEnd/>
                <a:tailEnd/>
              </a:ln>
            </p:spPr>
            <p:txBody>
              <a:bodyPr/>
              <a:lstStyle/>
              <a:p>
                <a:endParaRPr lang="en-US"/>
              </a:p>
            </p:txBody>
          </p:sp>
          <p:sp>
            <p:nvSpPr>
              <p:cNvPr id="108" name="Freeform 497"/>
              <p:cNvSpPr>
                <a:spLocks/>
              </p:cNvSpPr>
              <p:nvPr/>
            </p:nvSpPr>
            <p:spPr bwMode="auto">
              <a:xfrm>
                <a:off x="3181" y="2005"/>
                <a:ext cx="28" cy="10"/>
              </a:xfrm>
              <a:custGeom>
                <a:avLst/>
                <a:gdLst>
                  <a:gd name="T0" fmla="*/ 0 w 49"/>
                  <a:gd name="T1" fmla="*/ 5 h 20"/>
                  <a:gd name="T2" fmla="*/ 16 w 49"/>
                  <a:gd name="T3" fmla="*/ 3 h 20"/>
                  <a:gd name="T4" fmla="*/ 14 w 49"/>
                  <a:gd name="T5" fmla="*/ 0 h 20"/>
                  <a:gd name="T6" fmla="*/ 0 w 49"/>
                  <a:gd name="T7" fmla="*/ 5 h 20"/>
                  <a:gd name="T8" fmla="*/ 0 60000 65536"/>
                  <a:gd name="T9" fmla="*/ 0 60000 65536"/>
                  <a:gd name="T10" fmla="*/ 0 60000 65536"/>
                  <a:gd name="T11" fmla="*/ 0 60000 65536"/>
                  <a:gd name="T12" fmla="*/ 0 w 49"/>
                  <a:gd name="T13" fmla="*/ 0 h 20"/>
                  <a:gd name="T14" fmla="*/ 49 w 49"/>
                  <a:gd name="T15" fmla="*/ 20 h 20"/>
                </a:gdLst>
                <a:ahLst/>
                <a:cxnLst>
                  <a:cxn ang="T8">
                    <a:pos x="T0" y="T1"/>
                  </a:cxn>
                  <a:cxn ang="T9">
                    <a:pos x="T2" y="T3"/>
                  </a:cxn>
                  <a:cxn ang="T10">
                    <a:pos x="T4" y="T5"/>
                  </a:cxn>
                  <a:cxn ang="T11">
                    <a:pos x="T6" y="T7"/>
                  </a:cxn>
                </a:cxnLst>
                <a:rect l="T12" t="T13" r="T14" b="T15"/>
                <a:pathLst>
                  <a:path w="49" h="20">
                    <a:moveTo>
                      <a:pt x="0" y="20"/>
                    </a:moveTo>
                    <a:lnTo>
                      <a:pt x="49" y="15"/>
                    </a:lnTo>
                    <a:lnTo>
                      <a:pt x="43" y="0"/>
                    </a:lnTo>
                    <a:lnTo>
                      <a:pt x="0" y="20"/>
                    </a:lnTo>
                    <a:close/>
                  </a:path>
                </a:pathLst>
              </a:custGeom>
              <a:solidFill>
                <a:schemeClr val="bg1"/>
              </a:solidFill>
              <a:ln w="0">
                <a:solidFill>
                  <a:srgbClr val="000000"/>
                </a:solidFill>
                <a:prstDash val="solid"/>
                <a:round/>
                <a:headEnd/>
                <a:tailEnd/>
              </a:ln>
            </p:spPr>
            <p:txBody>
              <a:bodyPr/>
              <a:lstStyle/>
              <a:p>
                <a:endParaRPr lang="en-US"/>
              </a:p>
            </p:txBody>
          </p:sp>
          <p:sp>
            <p:nvSpPr>
              <p:cNvPr id="109" name="Freeform 498"/>
              <p:cNvSpPr>
                <a:spLocks/>
              </p:cNvSpPr>
              <p:nvPr/>
            </p:nvSpPr>
            <p:spPr bwMode="auto">
              <a:xfrm>
                <a:off x="3230" y="2037"/>
                <a:ext cx="9" cy="17"/>
              </a:xfrm>
              <a:custGeom>
                <a:avLst/>
                <a:gdLst>
                  <a:gd name="T0" fmla="*/ 0 w 16"/>
                  <a:gd name="T1" fmla="*/ 0 h 38"/>
                  <a:gd name="T2" fmla="*/ 1 w 16"/>
                  <a:gd name="T3" fmla="*/ 8 h 38"/>
                  <a:gd name="T4" fmla="*/ 5 w 16"/>
                  <a:gd name="T5" fmla="*/ 2 h 38"/>
                  <a:gd name="T6" fmla="*/ 0 w 16"/>
                  <a:gd name="T7" fmla="*/ 0 h 38"/>
                  <a:gd name="T8" fmla="*/ 0 60000 65536"/>
                  <a:gd name="T9" fmla="*/ 0 60000 65536"/>
                  <a:gd name="T10" fmla="*/ 0 60000 65536"/>
                  <a:gd name="T11" fmla="*/ 0 60000 65536"/>
                  <a:gd name="T12" fmla="*/ 0 w 16"/>
                  <a:gd name="T13" fmla="*/ 0 h 38"/>
                  <a:gd name="T14" fmla="*/ 16 w 16"/>
                  <a:gd name="T15" fmla="*/ 38 h 38"/>
                </a:gdLst>
                <a:ahLst/>
                <a:cxnLst>
                  <a:cxn ang="T8">
                    <a:pos x="T0" y="T1"/>
                  </a:cxn>
                  <a:cxn ang="T9">
                    <a:pos x="T2" y="T3"/>
                  </a:cxn>
                  <a:cxn ang="T10">
                    <a:pos x="T4" y="T5"/>
                  </a:cxn>
                  <a:cxn ang="T11">
                    <a:pos x="T6" y="T7"/>
                  </a:cxn>
                </a:cxnLst>
                <a:rect l="T12" t="T13" r="T14" b="T15"/>
                <a:pathLst>
                  <a:path w="16" h="38">
                    <a:moveTo>
                      <a:pt x="0" y="0"/>
                    </a:moveTo>
                    <a:lnTo>
                      <a:pt x="2" y="38"/>
                    </a:lnTo>
                    <a:lnTo>
                      <a:pt x="16" y="9"/>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10" name="Freeform 499"/>
              <p:cNvSpPr>
                <a:spLocks/>
              </p:cNvSpPr>
              <p:nvPr/>
            </p:nvSpPr>
            <p:spPr bwMode="auto">
              <a:xfrm>
                <a:off x="3210" y="2043"/>
                <a:ext cx="7" cy="9"/>
              </a:xfrm>
              <a:custGeom>
                <a:avLst/>
                <a:gdLst>
                  <a:gd name="T0" fmla="*/ 0 w 12"/>
                  <a:gd name="T1" fmla="*/ 2 h 15"/>
                  <a:gd name="T2" fmla="*/ 2 w 12"/>
                  <a:gd name="T3" fmla="*/ 5 h 15"/>
                  <a:gd name="T4" fmla="*/ 4 w 12"/>
                  <a:gd name="T5" fmla="*/ 0 h 15"/>
                  <a:gd name="T6" fmla="*/ 0 w 12"/>
                  <a:gd name="T7" fmla="*/ 2 h 15"/>
                  <a:gd name="T8" fmla="*/ 0 60000 65536"/>
                  <a:gd name="T9" fmla="*/ 0 60000 65536"/>
                  <a:gd name="T10" fmla="*/ 0 60000 65536"/>
                  <a:gd name="T11" fmla="*/ 0 60000 65536"/>
                  <a:gd name="T12" fmla="*/ 0 w 12"/>
                  <a:gd name="T13" fmla="*/ 0 h 15"/>
                  <a:gd name="T14" fmla="*/ 12 w 12"/>
                  <a:gd name="T15" fmla="*/ 15 h 15"/>
                </a:gdLst>
                <a:ahLst/>
                <a:cxnLst>
                  <a:cxn ang="T8">
                    <a:pos x="T0" y="T1"/>
                  </a:cxn>
                  <a:cxn ang="T9">
                    <a:pos x="T2" y="T3"/>
                  </a:cxn>
                  <a:cxn ang="T10">
                    <a:pos x="T4" y="T5"/>
                  </a:cxn>
                  <a:cxn ang="T11">
                    <a:pos x="T6" y="T7"/>
                  </a:cxn>
                </a:cxnLst>
                <a:rect l="T12" t="T13" r="T14" b="T15"/>
                <a:pathLst>
                  <a:path w="12" h="15">
                    <a:moveTo>
                      <a:pt x="0" y="6"/>
                    </a:moveTo>
                    <a:lnTo>
                      <a:pt x="5" y="15"/>
                    </a:lnTo>
                    <a:lnTo>
                      <a:pt x="12" y="0"/>
                    </a:lnTo>
                    <a:lnTo>
                      <a:pt x="0" y="6"/>
                    </a:lnTo>
                    <a:close/>
                  </a:path>
                </a:pathLst>
              </a:custGeom>
              <a:solidFill>
                <a:schemeClr val="bg1"/>
              </a:solidFill>
              <a:ln w="0">
                <a:solidFill>
                  <a:srgbClr val="000000"/>
                </a:solidFill>
                <a:prstDash val="solid"/>
                <a:round/>
                <a:headEnd/>
                <a:tailEnd/>
              </a:ln>
            </p:spPr>
            <p:txBody>
              <a:bodyPr/>
              <a:lstStyle/>
              <a:p>
                <a:endParaRPr lang="en-US"/>
              </a:p>
            </p:txBody>
          </p:sp>
          <p:sp>
            <p:nvSpPr>
              <p:cNvPr id="111" name="Freeform 500"/>
              <p:cNvSpPr>
                <a:spLocks/>
              </p:cNvSpPr>
              <p:nvPr/>
            </p:nvSpPr>
            <p:spPr bwMode="auto">
              <a:xfrm>
                <a:off x="3126" y="1677"/>
                <a:ext cx="325" cy="317"/>
              </a:xfrm>
              <a:custGeom>
                <a:avLst/>
                <a:gdLst>
                  <a:gd name="T0" fmla="*/ 56 w 548"/>
                  <a:gd name="T1" fmla="*/ 153 h 610"/>
                  <a:gd name="T2" fmla="*/ 64 w 548"/>
                  <a:gd name="T3" fmla="*/ 128 h 610"/>
                  <a:gd name="T4" fmla="*/ 56 w 548"/>
                  <a:gd name="T5" fmla="*/ 102 h 610"/>
                  <a:gd name="T6" fmla="*/ 81 w 548"/>
                  <a:gd name="T7" fmla="*/ 69 h 610"/>
                  <a:gd name="T8" fmla="*/ 109 w 548"/>
                  <a:gd name="T9" fmla="*/ 36 h 610"/>
                  <a:gd name="T10" fmla="*/ 120 w 548"/>
                  <a:gd name="T11" fmla="*/ 37 h 610"/>
                  <a:gd name="T12" fmla="*/ 122 w 548"/>
                  <a:gd name="T13" fmla="*/ 32 h 610"/>
                  <a:gd name="T14" fmla="*/ 128 w 548"/>
                  <a:gd name="T15" fmla="*/ 28 h 610"/>
                  <a:gd name="T16" fmla="*/ 152 w 548"/>
                  <a:gd name="T17" fmla="*/ 35 h 610"/>
                  <a:gd name="T18" fmla="*/ 164 w 548"/>
                  <a:gd name="T19" fmla="*/ 30 h 610"/>
                  <a:gd name="T20" fmla="*/ 165 w 548"/>
                  <a:gd name="T21" fmla="*/ 21 h 610"/>
                  <a:gd name="T22" fmla="*/ 177 w 548"/>
                  <a:gd name="T23" fmla="*/ 15 h 610"/>
                  <a:gd name="T24" fmla="*/ 190 w 548"/>
                  <a:gd name="T25" fmla="*/ 27 h 610"/>
                  <a:gd name="T26" fmla="*/ 192 w 548"/>
                  <a:gd name="T27" fmla="*/ 20 h 610"/>
                  <a:gd name="T28" fmla="*/ 190 w 548"/>
                  <a:gd name="T29" fmla="*/ 13 h 610"/>
                  <a:gd name="T30" fmla="*/ 193 w 548"/>
                  <a:gd name="T31" fmla="*/ 10 h 610"/>
                  <a:gd name="T32" fmla="*/ 183 w 548"/>
                  <a:gd name="T33" fmla="*/ 0 h 610"/>
                  <a:gd name="T34" fmla="*/ 164 w 548"/>
                  <a:gd name="T35" fmla="*/ 6 h 610"/>
                  <a:gd name="T36" fmla="*/ 164 w 548"/>
                  <a:gd name="T37" fmla="*/ 3 h 610"/>
                  <a:gd name="T38" fmla="*/ 145 w 548"/>
                  <a:gd name="T39" fmla="*/ 4 h 610"/>
                  <a:gd name="T40" fmla="*/ 138 w 548"/>
                  <a:gd name="T41" fmla="*/ 13 h 610"/>
                  <a:gd name="T42" fmla="*/ 95 w 548"/>
                  <a:gd name="T43" fmla="*/ 21 h 610"/>
                  <a:gd name="T44" fmla="*/ 88 w 548"/>
                  <a:gd name="T45" fmla="*/ 24 h 610"/>
                  <a:gd name="T46" fmla="*/ 90 w 548"/>
                  <a:gd name="T47" fmla="*/ 29 h 610"/>
                  <a:gd name="T48" fmla="*/ 43 w 548"/>
                  <a:gd name="T49" fmla="*/ 95 h 610"/>
                  <a:gd name="T50" fmla="*/ 20 w 548"/>
                  <a:gd name="T51" fmla="*/ 100 h 610"/>
                  <a:gd name="T52" fmla="*/ 16 w 548"/>
                  <a:gd name="T53" fmla="*/ 111 h 610"/>
                  <a:gd name="T54" fmla="*/ 0 w 548"/>
                  <a:gd name="T55" fmla="*/ 121 h 610"/>
                  <a:gd name="T56" fmla="*/ 6 w 548"/>
                  <a:gd name="T57" fmla="*/ 154 h 610"/>
                  <a:gd name="T58" fmla="*/ 1 w 548"/>
                  <a:gd name="T59" fmla="*/ 160 h 610"/>
                  <a:gd name="T60" fmla="*/ 17 w 548"/>
                  <a:gd name="T61" fmla="*/ 165 h 610"/>
                  <a:gd name="T62" fmla="*/ 28 w 548"/>
                  <a:gd name="T63" fmla="*/ 162 h 610"/>
                  <a:gd name="T64" fmla="*/ 50 w 548"/>
                  <a:gd name="T65" fmla="*/ 149 h 610"/>
                  <a:gd name="T66" fmla="*/ 56 w 548"/>
                  <a:gd name="T67" fmla="*/ 153 h 6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8"/>
                  <a:gd name="T103" fmla="*/ 0 h 610"/>
                  <a:gd name="T104" fmla="*/ 548 w 548"/>
                  <a:gd name="T105" fmla="*/ 610 h 6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8" h="610">
                    <a:moveTo>
                      <a:pt x="159" y="566"/>
                    </a:moveTo>
                    <a:lnTo>
                      <a:pt x="182" y="476"/>
                    </a:lnTo>
                    <a:lnTo>
                      <a:pt x="158" y="377"/>
                    </a:lnTo>
                    <a:lnTo>
                      <a:pt x="231" y="254"/>
                    </a:lnTo>
                    <a:lnTo>
                      <a:pt x="308" y="133"/>
                    </a:lnTo>
                    <a:lnTo>
                      <a:pt x="342" y="138"/>
                    </a:lnTo>
                    <a:lnTo>
                      <a:pt x="347" y="119"/>
                    </a:lnTo>
                    <a:lnTo>
                      <a:pt x="365" y="102"/>
                    </a:lnTo>
                    <a:lnTo>
                      <a:pt x="434" y="129"/>
                    </a:lnTo>
                    <a:lnTo>
                      <a:pt x="465" y="109"/>
                    </a:lnTo>
                    <a:lnTo>
                      <a:pt x="468" y="77"/>
                    </a:lnTo>
                    <a:lnTo>
                      <a:pt x="505" y="56"/>
                    </a:lnTo>
                    <a:lnTo>
                      <a:pt x="541" y="99"/>
                    </a:lnTo>
                    <a:lnTo>
                      <a:pt x="546" y="74"/>
                    </a:lnTo>
                    <a:lnTo>
                      <a:pt x="541" y="49"/>
                    </a:lnTo>
                    <a:lnTo>
                      <a:pt x="548" y="36"/>
                    </a:lnTo>
                    <a:lnTo>
                      <a:pt x="519" y="0"/>
                    </a:lnTo>
                    <a:lnTo>
                      <a:pt x="467" y="21"/>
                    </a:lnTo>
                    <a:lnTo>
                      <a:pt x="467" y="9"/>
                    </a:lnTo>
                    <a:lnTo>
                      <a:pt x="412" y="14"/>
                    </a:lnTo>
                    <a:lnTo>
                      <a:pt x="391" y="49"/>
                    </a:lnTo>
                    <a:lnTo>
                      <a:pt x="272" y="78"/>
                    </a:lnTo>
                    <a:lnTo>
                      <a:pt x="252" y="91"/>
                    </a:lnTo>
                    <a:lnTo>
                      <a:pt x="255" y="107"/>
                    </a:lnTo>
                    <a:lnTo>
                      <a:pt x="121" y="351"/>
                    </a:lnTo>
                    <a:lnTo>
                      <a:pt x="57" y="372"/>
                    </a:lnTo>
                    <a:lnTo>
                      <a:pt x="45" y="409"/>
                    </a:lnTo>
                    <a:lnTo>
                      <a:pt x="0" y="447"/>
                    </a:lnTo>
                    <a:lnTo>
                      <a:pt x="17" y="572"/>
                    </a:lnTo>
                    <a:lnTo>
                      <a:pt x="1" y="591"/>
                    </a:lnTo>
                    <a:lnTo>
                      <a:pt x="49" y="610"/>
                    </a:lnTo>
                    <a:lnTo>
                      <a:pt x="79" y="600"/>
                    </a:lnTo>
                    <a:lnTo>
                      <a:pt x="142" y="553"/>
                    </a:lnTo>
                    <a:lnTo>
                      <a:pt x="159" y="566"/>
                    </a:lnTo>
                    <a:close/>
                  </a:path>
                </a:pathLst>
              </a:custGeom>
              <a:solidFill>
                <a:schemeClr val="bg1"/>
              </a:solidFill>
              <a:ln w="0">
                <a:solidFill>
                  <a:srgbClr val="000000"/>
                </a:solidFill>
                <a:prstDash val="solid"/>
                <a:round/>
                <a:headEnd/>
                <a:tailEnd/>
              </a:ln>
            </p:spPr>
            <p:txBody>
              <a:bodyPr/>
              <a:lstStyle/>
              <a:p>
                <a:endParaRPr lang="en-US"/>
              </a:p>
            </p:txBody>
          </p:sp>
          <p:sp>
            <p:nvSpPr>
              <p:cNvPr id="112" name="Freeform 501"/>
              <p:cNvSpPr>
                <a:spLocks/>
              </p:cNvSpPr>
              <p:nvPr/>
            </p:nvSpPr>
            <p:spPr bwMode="auto">
              <a:xfrm>
                <a:off x="3331" y="1706"/>
                <a:ext cx="164" cy="245"/>
              </a:xfrm>
              <a:custGeom>
                <a:avLst/>
                <a:gdLst>
                  <a:gd name="T0" fmla="*/ 35 w 277"/>
                  <a:gd name="T1" fmla="*/ 54 h 475"/>
                  <a:gd name="T2" fmla="*/ 43 w 277"/>
                  <a:gd name="T3" fmla="*/ 53 h 475"/>
                  <a:gd name="T4" fmla="*/ 43 w 277"/>
                  <a:gd name="T5" fmla="*/ 63 h 475"/>
                  <a:gd name="T6" fmla="*/ 15 w 277"/>
                  <a:gd name="T7" fmla="*/ 95 h 475"/>
                  <a:gd name="T8" fmla="*/ 16 w 277"/>
                  <a:gd name="T9" fmla="*/ 115 h 475"/>
                  <a:gd name="T10" fmla="*/ 41 w 277"/>
                  <a:gd name="T11" fmla="*/ 126 h 475"/>
                  <a:gd name="T12" fmla="*/ 83 w 277"/>
                  <a:gd name="T13" fmla="*/ 117 h 475"/>
                  <a:gd name="T14" fmla="*/ 97 w 277"/>
                  <a:gd name="T15" fmla="*/ 89 h 475"/>
                  <a:gd name="T16" fmla="*/ 87 w 277"/>
                  <a:gd name="T17" fmla="*/ 77 h 475"/>
                  <a:gd name="T18" fmla="*/ 80 w 277"/>
                  <a:gd name="T19" fmla="*/ 56 h 475"/>
                  <a:gd name="T20" fmla="*/ 85 w 277"/>
                  <a:gd name="T21" fmla="*/ 48 h 475"/>
                  <a:gd name="T22" fmla="*/ 81 w 277"/>
                  <a:gd name="T23" fmla="*/ 31 h 475"/>
                  <a:gd name="T24" fmla="*/ 70 w 277"/>
                  <a:gd name="T25" fmla="*/ 26 h 475"/>
                  <a:gd name="T26" fmla="*/ 68 w 277"/>
                  <a:gd name="T27" fmla="*/ 11 h 475"/>
                  <a:gd name="T28" fmla="*/ 56 w 277"/>
                  <a:gd name="T29" fmla="*/ 0 h 475"/>
                  <a:gd name="T30" fmla="*/ 43 w 277"/>
                  <a:gd name="T31" fmla="*/ 6 h 475"/>
                  <a:gd name="T32" fmla="*/ 41 w 277"/>
                  <a:gd name="T33" fmla="*/ 14 h 475"/>
                  <a:gd name="T34" fmla="*/ 31 w 277"/>
                  <a:gd name="T35" fmla="*/ 20 h 475"/>
                  <a:gd name="T36" fmla="*/ 7 w 277"/>
                  <a:gd name="T37" fmla="*/ 12 h 475"/>
                  <a:gd name="T38" fmla="*/ 0 w 277"/>
                  <a:gd name="T39" fmla="*/ 17 h 475"/>
                  <a:gd name="T40" fmla="*/ 14 w 277"/>
                  <a:gd name="T41" fmla="*/ 23 h 475"/>
                  <a:gd name="T42" fmla="*/ 16 w 277"/>
                  <a:gd name="T43" fmla="*/ 26 h 475"/>
                  <a:gd name="T44" fmla="*/ 31 w 277"/>
                  <a:gd name="T45" fmla="*/ 40 h 475"/>
                  <a:gd name="T46" fmla="*/ 35 w 277"/>
                  <a:gd name="T47" fmla="*/ 54 h 4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7"/>
                  <a:gd name="T73" fmla="*/ 0 h 475"/>
                  <a:gd name="T74" fmla="*/ 277 w 277"/>
                  <a:gd name="T75" fmla="*/ 475 h 4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7" h="475">
                    <a:moveTo>
                      <a:pt x="100" y="201"/>
                    </a:moveTo>
                    <a:lnTo>
                      <a:pt x="121" y="200"/>
                    </a:lnTo>
                    <a:lnTo>
                      <a:pt x="122" y="237"/>
                    </a:lnTo>
                    <a:lnTo>
                      <a:pt x="43" y="356"/>
                    </a:lnTo>
                    <a:lnTo>
                      <a:pt x="45" y="433"/>
                    </a:lnTo>
                    <a:lnTo>
                      <a:pt x="118" y="475"/>
                    </a:lnTo>
                    <a:lnTo>
                      <a:pt x="238" y="441"/>
                    </a:lnTo>
                    <a:lnTo>
                      <a:pt x="277" y="335"/>
                    </a:lnTo>
                    <a:lnTo>
                      <a:pt x="248" y="288"/>
                    </a:lnTo>
                    <a:lnTo>
                      <a:pt x="228" y="211"/>
                    </a:lnTo>
                    <a:lnTo>
                      <a:pt x="242" y="181"/>
                    </a:lnTo>
                    <a:lnTo>
                      <a:pt x="232" y="117"/>
                    </a:lnTo>
                    <a:lnTo>
                      <a:pt x="199" y="99"/>
                    </a:lnTo>
                    <a:lnTo>
                      <a:pt x="194" y="43"/>
                    </a:lnTo>
                    <a:lnTo>
                      <a:pt x="158" y="0"/>
                    </a:lnTo>
                    <a:lnTo>
                      <a:pt x="121" y="21"/>
                    </a:lnTo>
                    <a:lnTo>
                      <a:pt x="118" y="53"/>
                    </a:lnTo>
                    <a:lnTo>
                      <a:pt x="87" y="73"/>
                    </a:lnTo>
                    <a:lnTo>
                      <a:pt x="18" y="46"/>
                    </a:lnTo>
                    <a:lnTo>
                      <a:pt x="0" y="63"/>
                    </a:lnTo>
                    <a:lnTo>
                      <a:pt x="39" y="85"/>
                    </a:lnTo>
                    <a:lnTo>
                      <a:pt x="45" y="99"/>
                    </a:lnTo>
                    <a:lnTo>
                      <a:pt x="87" y="150"/>
                    </a:lnTo>
                    <a:lnTo>
                      <a:pt x="100" y="201"/>
                    </a:lnTo>
                    <a:close/>
                  </a:path>
                </a:pathLst>
              </a:custGeom>
              <a:solidFill>
                <a:schemeClr val="bg1"/>
              </a:solidFill>
              <a:ln w="0">
                <a:solidFill>
                  <a:srgbClr val="000000"/>
                </a:solidFill>
                <a:prstDash val="solid"/>
                <a:round/>
                <a:headEnd/>
                <a:tailEnd/>
              </a:ln>
            </p:spPr>
            <p:txBody>
              <a:bodyPr/>
              <a:lstStyle/>
              <a:p>
                <a:endParaRPr lang="en-US"/>
              </a:p>
            </p:txBody>
          </p:sp>
          <p:sp>
            <p:nvSpPr>
              <p:cNvPr id="113" name="Freeform 502"/>
              <p:cNvSpPr>
                <a:spLocks/>
              </p:cNvSpPr>
              <p:nvPr/>
            </p:nvSpPr>
            <p:spPr bwMode="auto">
              <a:xfrm>
                <a:off x="2710" y="1802"/>
                <a:ext cx="148" cy="87"/>
              </a:xfrm>
              <a:custGeom>
                <a:avLst/>
                <a:gdLst>
                  <a:gd name="T0" fmla="*/ 68 w 249"/>
                  <a:gd name="T1" fmla="*/ 0 h 167"/>
                  <a:gd name="T2" fmla="*/ 67 w 249"/>
                  <a:gd name="T3" fmla="*/ 10 h 167"/>
                  <a:gd name="T4" fmla="*/ 40 w 249"/>
                  <a:gd name="T5" fmla="*/ 5 h 167"/>
                  <a:gd name="T6" fmla="*/ 29 w 249"/>
                  <a:gd name="T7" fmla="*/ 12 h 167"/>
                  <a:gd name="T8" fmla="*/ 27 w 249"/>
                  <a:gd name="T9" fmla="*/ 3 h 167"/>
                  <a:gd name="T10" fmla="*/ 12 w 249"/>
                  <a:gd name="T11" fmla="*/ 3 h 167"/>
                  <a:gd name="T12" fmla="*/ 0 w 249"/>
                  <a:gd name="T13" fmla="*/ 11 h 167"/>
                  <a:gd name="T14" fmla="*/ 14 w 249"/>
                  <a:gd name="T15" fmla="*/ 11 h 167"/>
                  <a:gd name="T16" fmla="*/ 18 w 249"/>
                  <a:gd name="T17" fmla="*/ 16 h 167"/>
                  <a:gd name="T18" fmla="*/ 14 w 249"/>
                  <a:gd name="T19" fmla="*/ 20 h 167"/>
                  <a:gd name="T20" fmla="*/ 5 w 249"/>
                  <a:gd name="T21" fmla="*/ 24 h 167"/>
                  <a:gd name="T22" fmla="*/ 18 w 249"/>
                  <a:gd name="T23" fmla="*/ 31 h 167"/>
                  <a:gd name="T24" fmla="*/ 12 w 249"/>
                  <a:gd name="T25" fmla="*/ 36 h 167"/>
                  <a:gd name="T26" fmla="*/ 32 w 249"/>
                  <a:gd name="T27" fmla="*/ 40 h 167"/>
                  <a:gd name="T28" fmla="*/ 45 w 249"/>
                  <a:gd name="T29" fmla="*/ 45 h 167"/>
                  <a:gd name="T30" fmla="*/ 59 w 249"/>
                  <a:gd name="T31" fmla="*/ 39 h 167"/>
                  <a:gd name="T32" fmla="*/ 80 w 249"/>
                  <a:gd name="T33" fmla="*/ 32 h 167"/>
                  <a:gd name="T34" fmla="*/ 88 w 249"/>
                  <a:gd name="T35" fmla="*/ 18 h 167"/>
                  <a:gd name="T36" fmla="*/ 85 w 249"/>
                  <a:gd name="T37" fmla="*/ 10 h 167"/>
                  <a:gd name="T38" fmla="*/ 81 w 249"/>
                  <a:gd name="T39" fmla="*/ 10 h 167"/>
                  <a:gd name="T40" fmla="*/ 68 w 249"/>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67"/>
                  <a:gd name="T65" fmla="*/ 249 w 249"/>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67">
                    <a:moveTo>
                      <a:pt x="192" y="0"/>
                    </a:moveTo>
                    <a:lnTo>
                      <a:pt x="189" y="38"/>
                    </a:lnTo>
                    <a:lnTo>
                      <a:pt x="115" y="17"/>
                    </a:lnTo>
                    <a:lnTo>
                      <a:pt x="80" y="44"/>
                    </a:lnTo>
                    <a:lnTo>
                      <a:pt x="76" y="12"/>
                    </a:lnTo>
                    <a:lnTo>
                      <a:pt x="35" y="11"/>
                    </a:lnTo>
                    <a:lnTo>
                      <a:pt x="0" y="41"/>
                    </a:lnTo>
                    <a:lnTo>
                      <a:pt x="38" y="40"/>
                    </a:lnTo>
                    <a:lnTo>
                      <a:pt x="51" y="57"/>
                    </a:lnTo>
                    <a:lnTo>
                      <a:pt x="38" y="74"/>
                    </a:lnTo>
                    <a:lnTo>
                      <a:pt x="15" y="88"/>
                    </a:lnTo>
                    <a:lnTo>
                      <a:pt x="51" y="114"/>
                    </a:lnTo>
                    <a:lnTo>
                      <a:pt x="34" y="135"/>
                    </a:lnTo>
                    <a:lnTo>
                      <a:pt x="90" y="147"/>
                    </a:lnTo>
                    <a:lnTo>
                      <a:pt x="128" y="167"/>
                    </a:lnTo>
                    <a:lnTo>
                      <a:pt x="166" y="144"/>
                    </a:lnTo>
                    <a:lnTo>
                      <a:pt x="225" y="119"/>
                    </a:lnTo>
                    <a:lnTo>
                      <a:pt x="249" y="67"/>
                    </a:lnTo>
                    <a:lnTo>
                      <a:pt x="241" y="38"/>
                    </a:lnTo>
                    <a:lnTo>
                      <a:pt x="230" y="38"/>
                    </a:lnTo>
                    <a:lnTo>
                      <a:pt x="192" y="0"/>
                    </a:lnTo>
                    <a:close/>
                  </a:path>
                </a:pathLst>
              </a:custGeom>
              <a:solidFill>
                <a:schemeClr val="bg1"/>
              </a:solidFill>
              <a:ln w="0">
                <a:solidFill>
                  <a:srgbClr val="000000"/>
                </a:solidFill>
                <a:prstDash val="solid"/>
                <a:round/>
                <a:headEnd/>
                <a:tailEnd/>
              </a:ln>
            </p:spPr>
            <p:txBody>
              <a:bodyPr/>
              <a:lstStyle/>
              <a:p>
                <a:endParaRPr lang="en-US"/>
              </a:p>
            </p:txBody>
          </p:sp>
          <p:sp>
            <p:nvSpPr>
              <p:cNvPr id="114" name="Freeform 503"/>
              <p:cNvSpPr>
                <a:spLocks/>
              </p:cNvSpPr>
              <p:nvPr/>
            </p:nvSpPr>
            <p:spPr bwMode="auto">
              <a:xfrm>
                <a:off x="3394" y="1947"/>
                <a:ext cx="114" cy="52"/>
              </a:xfrm>
              <a:custGeom>
                <a:avLst/>
                <a:gdLst>
                  <a:gd name="T0" fmla="*/ 51 w 195"/>
                  <a:gd name="T1" fmla="*/ 0 h 99"/>
                  <a:gd name="T2" fmla="*/ 51 w 195"/>
                  <a:gd name="T3" fmla="*/ 0 h 99"/>
                  <a:gd name="T4" fmla="*/ 58 w 195"/>
                  <a:gd name="T5" fmla="*/ 3 h 99"/>
                  <a:gd name="T6" fmla="*/ 63 w 195"/>
                  <a:gd name="T7" fmla="*/ 10 h 99"/>
                  <a:gd name="T8" fmla="*/ 67 w 195"/>
                  <a:gd name="T9" fmla="*/ 16 h 99"/>
                  <a:gd name="T10" fmla="*/ 63 w 195"/>
                  <a:gd name="T11" fmla="*/ 22 h 99"/>
                  <a:gd name="T12" fmla="*/ 48 w 195"/>
                  <a:gd name="T13" fmla="*/ 27 h 99"/>
                  <a:gd name="T14" fmla="*/ 33 w 195"/>
                  <a:gd name="T15" fmla="*/ 26 h 99"/>
                  <a:gd name="T16" fmla="*/ 23 w 195"/>
                  <a:gd name="T17" fmla="*/ 23 h 99"/>
                  <a:gd name="T18" fmla="*/ 12 w 195"/>
                  <a:gd name="T19" fmla="*/ 27 h 99"/>
                  <a:gd name="T20" fmla="*/ 0 w 195"/>
                  <a:gd name="T21" fmla="*/ 12 h 99"/>
                  <a:gd name="T22" fmla="*/ 18 w 195"/>
                  <a:gd name="T23" fmla="*/ 6 h 99"/>
                  <a:gd name="T24" fmla="*/ 35 w 195"/>
                  <a:gd name="T25" fmla="*/ 8 h 99"/>
                  <a:gd name="T26" fmla="*/ 51 w 195"/>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99"/>
                  <a:gd name="T44" fmla="*/ 195 w 19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99">
                    <a:moveTo>
                      <a:pt x="150" y="0"/>
                    </a:moveTo>
                    <a:lnTo>
                      <a:pt x="149" y="0"/>
                    </a:lnTo>
                    <a:lnTo>
                      <a:pt x="170" y="12"/>
                    </a:lnTo>
                    <a:lnTo>
                      <a:pt x="184" y="37"/>
                    </a:lnTo>
                    <a:lnTo>
                      <a:pt x="195" y="58"/>
                    </a:lnTo>
                    <a:lnTo>
                      <a:pt x="184" y="79"/>
                    </a:lnTo>
                    <a:lnTo>
                      <a:pt x="140" y="97"/>
                    </a:lnTo>
                    <a:lnTo>
                      <a:pt x="96" y="93"/>
                    </a:lnTo>
                    <a:lnTo>
                      <a:pt x="67" y="82"/>
                    </a:lnTo>
                    <a:lnTo>
                      <a:pt x="36" y="99"/>
                    </a:lnTo>
                    <a:lnTo>
                      <a:pt x="0" y="43"/>
                    </a:lnTo>
                    <a:lnTo>
                      <a:pt x="53" y="22"/>
                    </a:lnTo>
                    <a:lnTo>
                      <a:pt x="102" y="30"/>
                    </a:lnTo>
                    <a:lnTo>
                      <a:pt x="150" y="0"/>
                    </a:lnTo>
                    <a:close/>
                  </a:path>
                </a:pathLst>
              </a:custGeom>
              <a:solidFill>
                <a:schemeClr val="bg1"/>
              </a:solidFill>
              <a:ln w="0">
                <a:solidFill>
                  <a:srgbClr val="000000"/>
                </a:solidFill>
                <a:prstDash val="solid"/>
                <a:round/>
                <a:headEnd/>
                <a:tailEnd/>
              </a:ln>
            </p:spPr>
            <p:txBody>
              <a:bodyPr/>
              <a:lstStyle/>
              <a:p>
                <a:endParaRPr lang="en-US"/>
              </a:p>
            </p:txBody>
          </p:sp>
          <p:sp>
            <p:nvSpPr>
              <p:cNvPr id="115" name="Freeform 504"/>
              <p:cNvSpPr>
                <a:spLocks/>
              </p:cNvSpPr>
              <p:nvPr/>
            </p:nvSpPr>
            <p:spPr bwMode="auto">
              <a:xfrm>
                <a:off x="3370" y="1986"/>
                <a:ext cx="141" cy="49"/>
              </a:xfrm>
              <a:custGeom>
                <a:avLst/>
                <a:gdLst>
                  <a:gd name="T0" fmla="*/ 0 w 239"/>
                  <a:gd name="T1" fmla="*/ 21 h 90"/>
                  <a:gd name="T2" fmla="*/ 4 w 239"/>
                  <a:gd name="T3" fmla="*/ 14 h 90"/>
                  <a:gd name="T4" fmla="*/ 11 w 239"/>
                  <a:gd name="T5" fmla="*/ 16 h 90"/>
                  <a:gd name="T6" fmla="*/ 35 w 239"/>
                  <a:gd name="T7" fmla="*/ 19 h 90"/>
                  <a:gd name="T8" fmla="*/ 51 w 239"/>
                  <a:gd name="T9" fmla="*/ 21 h 90"/>
                  <a:gd name="T10" fmla="*/ 68 w 239"/>
                  <a:gd name="T11" fmla="*/ 27 h 90"/>
                  <a:gd name="T12" fmla="*/ 81 w 239"/>
                  <a:gd name="T13" fmla="*/ 21 h 90"/>
                  <a:gd name="T14" fmla="*/ 83 w 239"/>
                  <a:gd name="T15" fmla="*/ 10 h 90"/>
                  <a:gd name="T16" fmla="*/ 78 w 239"/>
                  <a:gd name="T17" fmla="*/ 0 h 90"/>
                  <a:gd name="T18" fmla="*/ 63 w 239"/>
                  <a:gd name="T19" fmla="*/ 5 h 90"/>
                  <a:gd name="T20" fmla="*/ 47 w 239"/>
                  <a:gd name="T21" fmla="*/ 4 h 90"/>
                  <a:gd name="T22" fmla="*/ 37 w 239"/>
                  <a:gd name="T23" fmla="*/ 1 h 90"/>
                  <a:gd name="T24" fmla="*/ 27 w 239"/>
                  <a:gd name="T25" fmla="*/ 6 h 90"/>
                  <a:gd name="T26" fmla="*/ 18 w 239"/>
                  <a:gd name="T27" fmla="*/ 13 h 90"/>
                  <a:gd name="T28" fmla="*/ 9 w 239"/>
                  <a:gd name="T29" fmla="*/ 5 h 90"/>
                  <a:gd name="T30" fmla="*/ 0 w 239"/>
                  <a:gd name="T31" fmla="*/ 21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90"/>
                  <a:gd name="T50" fmla="*/ 239 w 23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90">
                    <a:moveTo>
                      <a:pt x="0" y="70"/>
                    </a:moveTo>
                    <a:lnTo>
                      <a:pt x="12" y="46"/>
                    </a:lnTo>
                    <a:lnTo>
                      <a:pt x="30" y="56"/>
                    </a:lnTo>
                    <a:lnTo>
                      <a:pt x="100" y="65"/>
                    </a:lnTo>
                    <a:lnTo>
                      <a:pt x="146" y="70"/>
                    </a:lnTo>
                    <a:lnTo>
                      <a:pt x="197" y="90"/>
                    </a:lnTo>
                    <a:lnTo>
                      <a:pt x="233" y="70"/>
                    </a:lnTo>
                    <a:lnTo>
                      <a:pt x="239" y="35"/>
                    </a:lnTo>
                    <a:lnTo>
                      <a:pt x="224" y="0"/>
                    </a:lnTo>
                    <a:lnTo>
                      <a:pt x="180" y="18"/>
                    </a:lnTo>
                    <a:lnTo>
                      <a:pt x="136" y="14"/>
                    </a:lnTo>
                    <a:lnTo>
                      <a:pt x="107" y="3"/>
                    </a:lnTo>
                    <a:lnTo>
                      <a:pt x="76" y="20"/>
                    </a:lnTo>
                    <a:lnTo>
                      <a:pt x="52" y="44"/>
                    </a:lnTo>
                    <a:lnTo>
                      <a:pt x="25" y="19"/>
                    </a:lnTo>
                    <a:lnTo>
                      <a:pt x="0" y="70"/>
                    </a:lnTo>
                    <a:close/>
                  </a:path>
                </a:pathLst>
              </a:custGeom>
              <a:solidFill>
                <a:schemeClr val="bg1"/>
              </a:solidFill>
              <a:ln w="0">
                <a:solidFill>
                  <a:srgbClr val="000000"/>
                </a:solidFill>
                <a:prstDash val="solid"/>
                <a:round/>
                <a:headEnd/>
                <a:tailEnd/>
              </a:ln>
            </p:spPr>
            <p:txBody>
              <a:bodyPr/>
              <a:lstStyle/>
              <a:p>
                <a:endParaRPr lang="en-US"/>
              </a:p>
            </p:txBody>
          </p:sp>
          <p:sp>
            <p:nvSpPr>
              <p:cNvPr id="116" name="Freeform 505"/>
              <p:cNvSpPr>
                <a:spLocks/>
              </p:cNvSpPr>
              <p:nvPr/>
            </p:nvSpPr>
            <p:spPr bwMode="auto">
              <a:xfrm>
                <a:off x="3150" y="1450"/>
                <a:ext cx="107" cy="107"/>
              </a:xfrm>
              <a:custGeom>
                <a:avLst/>
                <a:gdLst>
                  <a:gd name="T0" fmla="*/ 41 w 181"/>
                  <a:gd name="T1" fmla="*/ 0 h 206"/>
                  <a:gd name="T2" fmla="*/ 30 w 181"/>
                  <a:gd name="T3" fmla="*/ 13 h 206"/>
                  <a:gd name="T4" fmla="*/ 5 w 181"/>
                  <a:gd name="T5" fmla="*/ 15 h 206"/>
                  <a:gd name="T6" fmla="*/ 0 w 181"/>
                  <a:gd name="T7" fmla="*/ 26 h 206"/>
                  <a:gd name="T8" fmla="*/ 10 w 181"/>
                  <a:gd name="T9" fmla="*/ 33 h 206"/>
                  <a:gd name="T10" fmla="*/ 22 w 181"/>
                  <a:gd name="T11" fmla="*/ 30 h 206"/>
                  <a:gd name="T12" fmla="*/ 33 w 181"/>
                  <a:gd name="T13" fmla="*/ 22 h 206"/>
                  <a:gd name="T14" fmla="*/ 35 w 181"/>
                  <a:gd name="T15" fmla="*/ 33 h 206"/>
                  <a:gd name="T16" fmla="*/ 25 w 181"/>
                  <a:gd name="T17" fmla="*/ 52 h 206"/>
                  <a:gd name="T18" fmla="*/ 43 w 181"/>
                  <a:gd name="T19" fmla="*/ 56 h 206"/>
                  <a:gd name="T20" fmla="*/ 50 w 181"/>
                  <a:gd name="T21" fmla="*/ 30 h 206"/>
                  <a:gd name="T22" fmla="*/ 63 w 181"/>
                  <a:gd name="T23" fmla="*/ 15 h 206"/>
                  <a:gd name="T24" fmla="*/ 41 w 181"/>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1"/>
                  <a:gd name="T40" fmla="*/ 0 h 206"/>
                  <a:gd name="T41" fmla="*/ 181 w 181"/>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1" h="206">
                    <a:moveTo>
                      <a:pt x="116" y="0"/>
                    </a:moveTo>
                    <a:lnTo>
                      <a:pt x="87" y="49"/>
                    </a:lnTo>
                    <a:lnTo>
                      <a:pt x="14" y="55"/>
                    </a:lnTo>
                    <a:lnTo>
                      <a:pt x="0" y="97"/>
                    </a:lnTo>
                    <a:lnTo>
                      <a:pt x="28" y="124"/>
                    </a:lnTo>
                    <a:lnTo>
                      <a:pt x="65" y="110"/>
                    </a:lnTo>
                    <a:lnTo>
                      <a:pt x="93" y="82"/>
                    </a:lnTo>
                    <a:lnTo>
                      <a:pt x="101" y="124"/>
                    </a:lnTo>
                    <a:lnTo>
                      <a:pt x="73" y="192"/>
                    </a:lnTo>
                    <a:lnTo>
                      <a:pt x="123" y="206"/>
                    </a:lnTo>
                    <a:lnTo>
                      <a:pt x="144" y="110"/>
                    </a:lnTo>
                    <a:lnTo>
                      <a:pt x="181" y="55"/>
                    </a:lnTo>
                    <a:lnTo>
                      <a:pt x="116" y="0"/>
                    </a:lnTo>
                    <a:close/>
                  </a:path>
                </a:pathLst>
              </a:custGeom>
              <a:solidFill>
                <a:schemeClr val="bg1"/>
              </a:solidFill>
              <a:ln w="0">
                <a:solidFill>
                  <a:srgbClr val="000000"/>
                </a:solidFill>
                <a:prstDash val="solid"/>
                <a:round/>
                <a:headEnd/>
                <a:tailEnd/>
              </a:ln>
            </p:spPr>
            <p:txBody>
              <a:bodyPr/>
              <a:lstStyle/>
              <a:p>
                <a:endParaRPr lang="en-US"/>
              </a:p>
            </p:txBody>
          </p:sp>
          <p:sp>
            <p:nvSpPr>
              <p:cNvPr id="117" name="Freeform 506"/>
              <p:cNvSpPr>
                <a:spLocks/>
              </p:cNvSpPr>
              <p:nvPr/>
            </p:nvSpPr>
            <p:spPr bwMode="auto">
              <a:xfrm>
                <a:off x="3236" y="1425"/>
                <a:ext cx="98" cy="39"/>
              </a:xfrm>
              <a:custGeom>
                <a:avLst/>
                <a:gdLst>
                  <a:gd name="T0" fmla="*/ 10 w 166"/>
                  <a:gd name="T1" fmla="*/ 4 h 76"/>
                  <a:gd name="T2" fmla="*/ 0 w 166"/>
                  <a:gd name="T3" fmla="*/ 9 h 76"/>
                  <a:gd name="T4" fmla="*/ 20 w 166"/>
                  <a:gd name="T5" fmla="*/ 20 h 76"/>
                  <a:gd name="T6" fmla="*/ 51 w 166"/>
                  <a:gd name="T7" fmla="*/ 20 h 76"/>
                  <a:gd name="T8" fmla="*/ 58 w 166"/>
                  <a:gd name="T9" fmla="*/ 6 h 76"/>
                  <a:gd name="T10" fmla="*/ 43 w 166"/>
                  <a:gd name="T11" fmla="*/ 0 h 76"/>
                  <a:gd name="T12" fmla="*/ 10 w 166"/>
                  <a:gd name="T13" fmla="*/ 4 h 76"/>
                  <a:gd name="T14" fmla="*/ 0 60000 65536"/>
                  <a:gd name="T15" fmla="*/ 0 60000 65536"/>
                  <a:gd name="T16" fmla="*/ 0 60000 65536"/>
                  <a:gd name="T17" fmla="*/ 0 60000 65536"/>
                  <a:gd name="T18" fmla="*/ 0 60000 65536"/>
                  <a:gd name="T19" fmla="*/ 0 60000 65536"/>
                  <a:gd name="T20" fmla="*/ 0 60000 65536"/>
                  <a:gd name="T21" fmla="*/ 0 w 166"/>
                  <a:gd name="T22" fmla="*/ 0 h 76"/>
                  <a:gd name="T23" fmla="*/ 166 w 166"/>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 h="76">
                    <a:moveTo>
                      <a:pt x="29" y="14"/>
                    </a:moveTo>
                    <a:lnTo>
                      <a:pt x="0" y="35"/>
                    </a:lnTo>
                    <a:lnTo>
                      <a:pt x="58" y="76"/>
                    </a:lnTo>
                    <a:lnTo>
                      <a:pt x="145" y="76"/>
                    </a:lnTo>
                    <a:lnTo>
                      <a:pt x="166" y="21"/>
                    </a:lnTo>
                    <a:lnTo>
                      <a:pt x="123" y="0"/>
                    </a:lnTo>
                    <a:lnTo>
                      <a:pt x="29" y="14"/>
                    </a:lnTo>
                    <a:close/>
                  </a:path>
                </a:pathLst>
              </a:custGeom>
              <a:solidFill>
                <a:schemeClr val="bg1"/>
              </a:solidFill>
              <a:ln w="0">
                <a:solidFill>
                  <a:srgbClr val="000000"/>
                </a:solidFill>
                <a:prstDash val="solid"/>
                <a:round/>
                <a:headEnd/>
                <a:tailEnd/>
              </a:ln>
            </p:spPr>
            <p:txBody>
              <a:bodyPr/>
              <a:lstStyle/>
              <a:p>
                <a:endParaRPr lang="en-US"/>
              </a:p>
            </p:txBody>
          </p:sp>
          <p:sp>
            <p:nvSpPr>
              <p:cNvPr id="118" name="Freeform 507"/>
              <p:cNvSpPr>
                <a:spLocks/>
              </p:cNvSpPr>
              <p:nvPr/>
            </p:nvSpPr>
            <p:spPr bwMode="auto">
              <a:xfrm>
                <a:off x="3288" y="1482"/>
                <a:ext cx="20" cy="14"/>
              </a:xfrm>
              <a:custGeom>
                <a:avLst/>
                <a:gdLst>
                  <a:gd name="T0" fmla="*/ 2 w 35"/>
                  <a:gd name="T1" fmla="*/ 0 h 27"/>
                  <a:gd name="T2" fmla="*/ 0 w 35"/>
                  <a:gd name="T3" fmla="*/ 7 h 27"/>
                  <a:gd name="T4" fmla="*/ 11 w 35"/>
                  <a:gd name="T5" fmla="*/ 7 h 27"/>
                  <a:gd name="T6" fmla="*/ 2 w 35"/>
                  <a:gd name="T7" fmla="*/ 0 h 27"/>
                  <a:gd name="T8" fmla="*/ 0 60000 65536"/>
                  <a:gd name="T9" fmla="*/ 0 60000 65536"/>
                  <a:gd name="T10" fmla="*/ 0 60000 65536"/>
                  <a:gd name="T11" fmla="*/ 0 60000 65536"/>
                  <a:gd name="T12" fmla="*/ 0 w 35"/>
                  <a:gd name="T13" fmla="*/ 0 h 27"/>
                  <a:gd name="T14" fmla="*/ 35 w 35"/>
                  <a:gd name="T15" fmla="*/ 27 h 27"/>
                </a:gdLst>
                <a:ahLst/>
                <a:cxnLst>
                  <a:cxn ang="T8">
                    <a:pos x="T0" y="T1"/>
                  </a:cxn>
                  <a:cxn ang="T9">
                    <a:pos x="T2" y="T3"/>
                  </a:cxn>
                  <a:cxn ang="T10">
                    <a:pos x="T4" y="T5"/>
                  </a:cxn>
                  <a:cxn ang="T11">
                    <a:pos x="T6" y="T7"/>
                  </a:cxn>
                </a:cxnLst>
                <a:rect l="T12" t="T13" r="T14" b="T15"/>
                <a:pathLst>
                  <a:path w="35" h="27">
                    <a:moveTo>
                      <a:pt x="6" y="0"/>
                    </a:moveTo>
                    <a:lnTo>
                      <a:pt x="0" y="27"/>
                    </a:lnTo>
                    <a:lnTo>
                      <a:pt x="35" y="27"/>
                    </a:lnTo>
                    <a:lnTo>
                      <a:pt x="6" y="0"/>
                    </a:lnTo>
                    <a:close/>
                  </a:path>
                </a:pathLst>
              </a:custGeom>
              <a:solidFill>
                <a:schemeClr val="bg1"/>
              </a:solidFill>
              <a:ln w="0">
                <a:solidFill>
                  <a:srgbClr val="000000"/>
                </a:solidFill>
                <a:prstDash val="solid"/>
                <a:round/>
                <a:headEnd/>
                <a:tailEnd/>
              </a:ln>
            </p:spPr>
            <p:txBody>
              <a:bodyPr/>
              <a:lstStyle/>
              <a:p>
                <a:endParaRPr lang="en-US"/>
              </a:p>
            </p:txBody>
          </p:sp>
          <p:sp>
            <p:nvSpPr>
              <p:cNvPr id="119" name="Freeform 508"/>
              <p:cNvSpPr>
                <a:spLocks/>
              </p:cNvSpPr>
              <p:nvPr/>
            </p:nvSpPr>
            <p:spPr bwMode="auto">
              <a:xfrm>
                <a:off x="2733" y="2750"/>
                <a:ext cx="105" cy="68"/>
              </a:xfrm>
              <a:custGeom>
                <a:avLst/>
                <a:gdLst>
                  <a:gd name="T0" fmla="*/ 5 w 176"/>
                  <a:gd name="T1" fmla="*/ 20 h 132"/>
                  <a:gd name="T2" fmla="*/ 21 w 176"/>
                  <a:gd name="T3" fmla="*/ 20 h 132"/>
                  <a:gd name="T4" fmla="*/ 33 w 176"/>
                  <a:gd name="T5" fmla="*/ 24 h 132"/>
                  <a:gd name="T6" fmla="*/ 8 w 176"/>
                  <a:gd name="T7" fmla="*/ 26 h 132"/>
                  <a:gd name="T8" fmla="*/ 8 w 176"/>
                  <a:gd name="T9" fmla="*/ 32 h 132"/>
                  <a:gd name="T10" fmla="*/ 25 w 176"/>
                  <a:gd name="T11" fmla="*/ 31 h 132"/>
                  <a:gd name="T12" fmla="*/ 41 w 176"/>
                  <a:gd name="T13" fmla="*/ 32 h 132"/>
                  <a:gd name="T14" fmla="*/ 63 w 176"/>
                  <a:gd name="T15" fmla="*/ 35 h 132"/>
                  <a:gd name="T16" fmla="*/ 57 w 176"/>
                  <a:gd name="T17" fmla="*/ 17 h 132"/>
                  <a:gd name="T18" fmla="*/ 45 w 176"/>
                  <a:gd name="T19" fmla="*/ 5 h 132"/>
                  <a:gd name="T20" fmla="*/ 31 w 176"/>
                  <a:gd name="T21" fmla="*/ 0 h 132"/>
                  <a:gd name="T22" fmla="*/ 13 w 176"/>
                  <a:gd name="T23" fmla="*/ 2 h 132"/>
                  <a:gd name="T24" fmla="*/ 0 w 176"/>
                  <a:gd name="T25" fmla="*/ 15 h 132"/>
                  <a:gd name="T26" fmla="*/ 5 w 176"/>
                  <a:gd name="T27" fmla="*/ 20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
                  <a:gd name="T43" fmla="*/ 0 h 132"/>
                  <a:gd name="T44" fmla="*/ 176 w 176"/>
                  <a:gd name="T45" fmla="*/ 132 h 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 h="132">
                    <a:moveTo>
                      <a:pt x="15" y="76"/>
                    </a:moveTo>
                    <a:lnTo>
                      <a:pt x="61" y="75"/>
                    </a:lnTo>
                    <a:lnTo>
                      <a:pt x="94" y="90"/>
                    </a:lnTo>
                    <a:lnTo>
                      <a:pt x="21" y="98"/>
                    </a:lnTo>
                    <a:lnTo>
                      <a:pt x="24" y="120"/>
                    </a:lnTo>
                    <a:lnTo>
                      <a:pt x="71" y="119"/>
                    </a:lnTo>
                    <a:lnTo>
                      <a:pt x="114" y="120"/>
                    </a:lnTo>
                    <a:lnTo>
                      <a:pt x="176" y="132"/>
                    </a:lnTo>
                    <a:lnTo>
                      <a:pt x="161" y="64"/>
                    </a:lnTo>
                    <a:lnTo>
                      <a:pt x="127" y="20"/>
                    </a:lnTo>
                    <a:lnTo>
                      <a:pt x="87" y="0"/>
                    </a:lnTo>
                    <a:lnTo>
                      <a:pt x="35" y="8"/>
                    </a:lnTo>
                    <a:lnTo>
                      <a:pt x="0" y="58"/>
                    </a:lnTo>
                    <a:lnTo>
                      <a:pt x="15" y="76"/>
                    </a:lnTo>
                    <a:close/>
                  </a:path>
                </a:pathLst>
              </a:custGeom>
              <a:solidFill>
                <a:srgbClr val="990000"/>
              </a:solidFill>
              <a:ln w="0">
                <a:solidFill>
                  <a:srgbClr val="000000"/>
                </a:solidFill>
                <a:prstDash val="solid"/>
                <a:round/>
                <a:headEnd/>
                <a:tailEnd/>
              </a:ln>
            </p:spPr>
            <p:txBody>
              <a:bodyPr/>
              <a:lstStyle/>
              <a:p>
                <a:endParaRPr lang="en-US"/>
              </a:p>
            </p:txBody>
          </p:sp>
          <p:sp>
            <p:nvSpPr>
              <p:cNvPr id="120" name="Freeform 509"/>
              <p:cNvSpPr>
                <a:spLocks/>
              </p:cNvSpPr>
              <p:nvPr/>
            </p:nvSpPr>
            <p:spPr bwMode="auto">
              <a:xfrm>
                <a:off x="2842" y="2879"/>
                <a:ext cx="64" cy="65"/>
              </a:xfrm>
              <a:custGeom>
                <a:avLst/>
                <a:gdLst>
                  <a:gd name="T0" fmla="*/ 38 w 109"/>
                  <a:gd name="T1" fmla="*/ 34 h 125"/>
                  <a:gd name="T2" fmla="*/ 38 w 109"/>
                  <a:gd name="T3" fmla="*/ 19 h 125"/>
                  <a:gd name="T4" fmla="*/ 31 w 109"/>
                  <a:gd name="T5" fmla="*/ 16 h 125"/>
                  <a:gd name="T6" fmla="*/ 33 w 109"/>
                  <a:gd name="T7" fmla="*/ 6 h 125"/>
                  <a:gd name="T8" fmla="*/ 23 w 109"/>
                  <a:gd name="T9" fmla="*/ 9 h 125"/>
                  <a:gd name="T10" fmla="*/ 18 w 109"/>
                  <a:gd name="T11" fmla="*/ 1 h 125"/>
                  <a:gd name="T12" fmla="*/ 12 w 109"/>
                  <a:gd name="T13" fmla="*/ 0 h 125"/>
                  <a:gd name="T14" fmla="*/ 0 w 109"/>
                  <a:gd name="T15" fmla="*/ 16 h 125"/>
                  <a:gd name="T16" fmla="*/ 31 w 109"/>
                  <a:gd name="T17" fmla="*/ 34 h 125"/>
                  <a:gd name="T18" fmla="*/ 38 w 109"/>
                  <a:gd name="T19" fmla="*/ 34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25"/>
                  <a:gd name="T32" fmla="*/ 109 w 109"/>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25">
                    <a:moveTo>
                      <a:pt x="109" y="125"/>
                    </a:moveTo>
                    <a:lnTo>
                      <a:pt x="109" y="72"/>
                    </a:lnTo>
                    <a:lnTo>
                      <a:pt x="89" y="60"/>
                    </a:lnTo>
                    <a:lnTo>
                      <a:pt x="96" y="22"/>
                    </a:lnTo>
                    <a:lnTo>
                      <a:pt x="68" y="35"/>
                    </a:lnTo>
                    <a:lnTo>
                      <a:pt x="53" y="2"/>
                    </a:lnTo>
                    <a:lnTo>
                      <a:pt x="34" y="0"/>
                    </a:lnTo>
                    <a:lnTo>
                      <a:pt x="0" y="60"/>
                    </a:lnTo>
                    <a:lnTo>
                      <a:pt x="91" y="125"/>
                    </a:lnTo>
                    <a:lnTo>
                      <a:pt x="109" y="125"/>
                    </a:lnTo>
                    <a:close/>
                  </a:path>
                </a:pathLst>
              </a:custGeom>
              <a:solidFill>
                <a:srgbClr val="990000"/>
              </a:solidFill>
              <a:ln w="0">
                <a:solidFill>
                  <a:srgbClr val="000000"/>
                </a:solidFill>
                <a:prstDash val="solid"/>
                <a:round/>
                <a:headEnd/>
                <a:tailEnd/>
              </a:ln>
            </p:spPr>
            <p:txBody>
              <a:bodyPr/>
              <a:lstStyle/>
              <a:p>
                <a:endParaRPr lang="en-US"/>
              </a:p>
            </p:txBody>
          </p:sp>
          <p:sp>
            <p:nvSpPr>
              <p:cNvPr id="121" name="Freeform 510"/>
              <p:cNvSpPr>
                <a:spLocks/>
              </p:cNvSpPr>
              <p:nvPr/>
            </p:nvSpPr>
            <p:spPr bwMode="auto">
              <a:xfrm>
                <a:off x="2893" y="2838"/>
                <a:ext cx="100" cy="106"/>
              </a:xfrm>
              <a:custGeom>
                <a:avLst/>
                <a:gdLst>
                  <a:gd name="T0" fmla="*/ 59 w 167"/>
                  <a:gd name="T1" fmla="*/ 49 h 202"/>
                  <a:gd name="T2" fmla="*/ 56 w 167"/>
                  <a:gd name="T3" fmla="*/ 38 h 202"/>
                  <a:gd name="T4" fmla="*/ 60 w 167"/>
                  <a:gd name="T5" fmla="*/ 16 h 202"/>
                  <a:gd name="T6" fmla="*/ 44 w 167"/>
                  <a:gd name="T7" fmla="*/ 15 h 202"/>
                  <a:gd name="T8" fmla="*/ 33 w 167"/>
                  <a:gd name="T9" fmla="*/ 3 h 202"/>
                  <a:gd name="T10" fmla="*/ 17 w 167"/>
                  <a:gd name="T11" fmla="*/ 0 h 202"/>
                  <a:gd name="T12" fmla="*/ 2 w 167"/>
                  <a:gd name="T13" fmla="*/ 7 h 202"/>
                  <a:gd name="T14" fmla="*/ 7 w 167"/>
                  <a:gd name="T15" fmla="*/ 23 h 202"/>
                  <a:gd name="T16" fmla="*/ 2 w 167"/>
                  <a:gd name="T17" fmla="*/ 27 h 202"/>
                  <a:gd name="T18" fmla="*/ 0 w 167"/>
                  <a:gd name="T19" fmla="*/ 38 h 202"/>
                  <a:gd name="T20" fmla="*/ 7 w 167"/>
                  <a:gd name="T21" fmla="*/ 41 h 202"/>
                  <a:gd name="T22" fmla="*/ 7 w 167"/>
                  <a:gd name="T23" fmla="*/ 56 h 202"/>
                  <a:gd name="T24" fmla="*/ 46 w 167"/>
                  <a:gd name="T25" fmla="*/ 46 h 202"/>
                  <a:gd name="T26" fmla="*/ 59 w 167"/>
                  <a:gd name="T27" fmla="*/ 49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202"/>
                  <a:gd name="T44" fmla="*/ 167 w 167"/>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202">
                    <a:moveTo>
                      <a:pt x="165" y="178"/>
                    </a:moveTo>
                    <a:lnTo>
                      <a:pt x="155" y="137"/>
                    </a:lnTo>
                    <a:lnTo>
                      <a:pt x="167" y="60"/>
                    </a:lnTo>
                    <a:lnTo>
                      <a:pt x="122" y="56"/>
                    </a:lnTo>
                    <a:lnTo>
                      <a:pt x="92" y="12"/>
                    </a:lnTo>
                    <a:lnTo>
                      <a:pt x="49" y="0"/>
                    </a:lnTo>
                    <a:lnTo>
                      <a:pt x="7" y="25"/>
                    </a:lnTo>
                    <a:lnTo>
                      <a:pt x="20" y="84"/>
                    </a:lnTo>
                    <a:lnTo>
                      <a:pt x="7" y="99"/>
                    </a:lnTo>
                    <a:lnTo>
                      <a:pt x="0" y="137"/>
                    </a:lnTo>
                    <a:lnTo>
                      <a:pt x="20" y="149"/>
                    </a:lnTo>
                    <a:lnTo>
                      <a:pt x="20" y="202"/>
                    </a:lnTo>
                    <a:lnTo>
                      <a:pt x="127" y="167"/>
                    </a:lnTo>
                    <a:lnTo>
                      <a:pt x="165" y="178"/>
                    </a:lnTo>
                    <a:close/>
                  </a:path>
                </a:pathLst>
              </a:custGeom>
              <a:solidFill>
                <a:srgbClr val="990000"/>
              </a:solidFill>
              <a:ln w="0">
                <a:solidFill>
                  <a:srgbClr val="000000"/>
                </a:solidFill>
                <a:prstDash val="solid"/>
                <a:round/>
                <a:headEnd/>
                <a:tailEnd/>
              </a:ln>
            </p:spPr>
            <p:txBody>
              <a:bodyPr/>
              <a:lstStyle/>
              <a:p>
                <a:endParaRPr lang="en-US"/>
              </a:p>
            </p:txBody>
          </p:sp>
          <p:sp>
            <p:nvSpPr>
              <p:cNvPr id="122" name="Freeform 511"/>
              <p:cNvSpPr>
                <a:spLocks/>
              </p:cNvSpPr>
              <p:nvPr/>
            </p:nvSpPr>
            <p:spPr bwMode="auto">
              <a:xfrm>
                <a:off x="2808" y="2855"/>
                <a:ext cx="54" cy="55"/>
              </a:xfrm>
              <a:custGeom>
                <a:avLst/>
                <a:gdLst>
                  <a:gd name="T0" fmla="*/ 20 w 90"/>
                  <a:gd name="T1" fmla="*/ 29 h 104"/>
                  <a:gd name="T2" fmla="*/ 32 w 90"/>
                  <a:gd name="T3" fmla="*/ 12 h 104"/>
                  <a:gd name="T4" fmla="*/ 19 w 90"/>
                  <a:gd name="T5" fmla="*/ 0 h 104"/>
                  <a:gd name="T6" fmla="*/ 7 w 90"/>
                  <a:gd name="T7" fmla="*/ 2 h 104"/>
                  <a:gd name="T8" fmla="*/ 0 w 90"/>
                  <a:gd name="T9" fmla="*/ 9 h 104"/>
                  <a:gd name="T10" fmla="*/ 7 w 90"/>
                  <a:gd name="T11" fmla="*/ 23 h 104"/>
                  <a:gd name="T12" fmla="*/ 20 w 90"/>
                  <a:gd name="T13" fmla="*/ 29 h 104"/>
                  <a:gd name="T14" fmla="*/ 0 60000 65536"/>
                  <a:gd name="T15" fmla="*/ 0 60000 65536"/>
                  <a:gd name="T16" fmla="*/ 0 60000 65536"/>
                  <a:gd name="T17" fmla="*/ 0 60000 65536"/>
                  <a:gd name="T18" fmla="*/ 0 60000 65536"/>
                  <a:gd name="T19" fmla="*/ 0 60000 65536"/>
                  <a:gd name="T20" fmla="*/ 0 60000 65536"/>
                  <a:gd name="T21" fmla="*/ 0 w 90"/>
                  <a:gd name="T22" fmla="*/ 0 h 104"/>
                  <a:gd name="T23" fmla="*/ 90 w 90"/>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104">
                    <a:moveTo>
                      <a:pt x="56" y="104"/>
                    </a:moveTo>
                    <a:lnTo>
                      <a:pt x="90" y="44"/>
                    </a:lnTo>
                    <a:lnTo>
                      <a:pt x="51" y="0"/>
                    </a:lnTo>
                    <a:lnTo>
                      <a:pt x="19" y="5"/>
                    </a:lnTo>
                    <a:lnTo>
                      <a:pt x="0" y="33"/>
                    </a:lnTo>
                    <a:lnTo>
                      <a:pt x="18" y="82"/>
                    </a:lnTo>
                    <a:lnTo>
                      <a:pt x="56" y="104"/>
                    </a:lnTo>
                    <a:close/>
                  </a:path>
                </a:pathLst>
              </a:custGeom>
              <a:solidFill>
                <a:srgbClr val="990000"/>
              </a:solidFill>
              <a:ln w="0">
                <a:solidFill>
                  <a:srgbClr val="000000"/>
                </a:solidFill>
                <a:prstDash val="solid"/>
                <a:round/>
                <a:headEnd/>
                <a:tailEnd/>
              </a:ln>
            </p:spPr>
            <p:txBody>
              <a:bodyPr/>
              <a:lstStyle/>
              <a:p>
                <a:endParaRPr lang="en-US"/>
              </a:p>
            </p:txBody>
          </p:sp>
          <p:sp>
            <p:nvSpPr>
              <p:cNvPr id="123" name="Freeform 512"/>
              <p:cNvSpPr>
                <a:spLocks/>
              </p:cNvSpPr>
              <p:nvPr/>
            </p:nvSpPr>
            <p:spPr bwMode="auto">
              <a:xfrm>
                <a:off x="2776" y="2811"/>
                <a:ext cx="130" cy="87"/>
              </a:xfrm>
              <a:custGeom>
                <a:avLst/>
                <a:gdLst>
                  <a:gd name="T0" fmla="*/ 19 w 219"/>
                  <a:gd name="T1" fmla="*/ 33 h 164"/>
                  <a:gd name="T2" fmla="*/ 26 w 219"/>
                  <a:gd name="T3" fmla="*/ 25 h 164"/>
                  <a:gd name="T4" fmla="*/ 37 w 219"/>
                  <a:gd name="T5" fmla="*/ 24 h 164"/>
                  <a:gd name="T6" fmla="*/ 50 w 219"/>
                  <a:gd name="T7" fmla="*/ 36 h 164"/>
                  <a:gd name="T8" fmla="*/ 58 w 219"/>
                  <a:gd name="T9" fmla="*/ 37 h 164"/>
                  <a:gd name="T10" fmla="*/ 63 w 219"/>
                  <a:gd name="T11" fmla="*/ 46 h 164"/>
                  <a:gd name="T12" fmla="*/ 72 w 219"/>
                  <a:gd name="T13" fmla="*/ 42 h 164"/>
                  <a:gd name="T14" fmla="*/ 77 w 219"/>
                  <a:gd name="T15" fmla="*/ 38 h 164"/>
                  <a:gd name="T16" fmla="*/ 72 w 219"/>
                  <a:gd name="T17" fmla="*/ 22 h 164"/>
                  <a:gd name="T18" fmla="*/ 59 w 219"/>
                  <a:gd name="T19" fmla="*/ 4 h 164"/>
                  <a:gd name="T20" fmla="*/ 37 w 219"/>
                  <a:gd name="T21" fmla="*/ 3 h 164"/>
                  <a:gd name="T22" fmla="*/ 15 w 219"/>
                  <a:gd name="T23" fmla="*/ 0 h 164"/>
                  <a:gd name="T24" fmla="*/ 14 w 219"/>
                  <a:gd name="T25" fmla="*/ 8 h 164"/>
                  <a:gd name="T26" fmla="*/ 0 w 219"/>
                  <a:gd name="T27" fmla="*/ 15 h 164"/>
                  <a:gd name="T28" fmla="*/ 19 w 219"/>
                  <a:gd name="T29" fmla="*/ 33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9"/>
                  <a:gd name="T46" fmla="*/ 0 h 164"/>
                  <a:gd name="T47" fmla="*/ 219 w 219"/>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9" h="164">
                    <a:moveTo>
                      <a:pt x="54" y="118"/>
                    </a:moveTo>
                    <a:lnTo>
                      <a:pt x="73" y="90"/>
                    </a:lnTo>
                    <a:lnTo>
                      <a:pt x="105" y="85"/>
                    </a:lnTo>
                    <a:lnTo>
                      <a:pt x="144" y="129"/>
                    </a:lnTo>
                    <a:lnTo>
                      <a:pt x="163" y="131"/>
                    </a:lnTo>
                    <a:lnTo>
                      <a:pt x="178" y="164"/>
                    </a:lnTo>
                    <a:lnTo>
                      <a:pt x="206" y="151"/>
                    </a:lnTo>
                    <a:lnTo>
                      <a:pt x="219" y="136"/>
                    </a:lnTo>
                    <a:lnTo>
                      <a:pt x="206" y="77"/>
                    </a:lnTo>
                    <a:lnTo>
                      <a:pt x="166" y="13"/>
                    </a:lnTo>
                    <a:lnTo>
                      <a:pt x="105" y="12"/>
                    </a:lnTo>
                    <a:lnTo>
                      <a:pt x="43" y="0"/>
                    </a:lnTo>
                    <a:lnTo>
                      <a:pt x="41" y="29"/>
                    </a:lnTo>
                    <a:lnTo>
                      <a:pt x="0" y="55"/>
                    </a:lnTo>
                    <a:lnTo>
                      <a:pt x="54" y="118"/>
                    </a:lnTo>
                    <a:close/>
                  </a:path>
                </a:pathLst>
              </a:custGeom>
              <a:solidFill>
                <a:srgbClr val="990000"/>
              </a:solidFill>
              <a:ln w="0">
                <a:solidFill>
                  <a:srgbClr val="000000"/>
                </a:solidFill>
                <a:prstDash val="solid"/>
                <a:round/>
                <a:headEnd/>
                <a:tailEnd/>
              </a:ln>
            </p:spPr>
            <p:txBody>
              <a:bodyPr/>
              <a:lstStyle/>
              <a:p>
                <a:endParaRPr lang="en-US"/>
              </a:p>
            </p:txBody>
          </p:sp>
          <p:sp>
            <p:nvSpPr>
              <p:cNvPr id="124" name="Freeform 513"/>
              <p:cNvSpPr>
                <a:spLocks/>
              </p:cNvSpPr>
              <p:nvPr/>
            </p:nvSpPr>
            <p:spPr bwMode="auto">
              <a:xfrm>
                <a:off x="2749" y="2811"/>
                <a:ext cx="53" cy="29"/>
              </a:xfrm>
              <a:custGeom>
                <a:avLst/>
                <a:gdLst>
                  <a:gd name="T0" fmla="*/ 16 w 90"/>
                  <a:gd name="T1" fmla="*/ 15 h 56"/>
                  <a:gd name="T2" fmla="*/ 31 w 90"/>
                  <a:gd name="T3" fmla="*/ 8 h 56"/>
                  <a:gd name="T4" fmla="*/ 31 w 90"/>
                  <a:gd name="T5" fmla="*/ 1 h 56"/>
                  <a:gd name="T6" fmla="*/ 16 w 90"/>
                  <a:gd name="T7" fmla="*/ 0 h 56"/>
                  <a:gd name="T8" fmla="*/ 0 w 90"/>
                  <a:gd name="T9" fmla="*/ 1 h 56"/>
                  <a:gd name="T10" fmla="*/ 4 w 90"/>
                  <a:gd name="T11" fmla="*/ 9 h 56"/>
                  <a:gd name="T12" fmla="*/ 16 w 90"/>
                  <a:gd name="T13" fmla="*/ 15 h 56"/>
                  <a:gd name="T14" fmla="*/ 0 60000 65536"/>
                  <a:gd name="T15" fmla="*/ 0 60000 65536"/>
                  <a:gd name="T16" fmla="*/ 0 60000 65536"/>
                  <a:gd name="T17" fmla="*/ 0 60000 65536"/>
                  <a:gd name="T18" fmla="*/ 0 60000 65536"/>
                  <a:gd name="T19" fmla="*/ 0 60000 65536"/>
                  <a:gd name="T20" fmla="*/ 0 60000 65536"/>
                  <a:gd name="T21" fmla="*/ 0 w 90"/>
                  <a:gd name="T22" fmla="*/ 0 h 56"/>
                  <a:gd name="T23" fmla="*/ 90 w 90"/>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6">
                    <a:moveTo>
                      <a:pt x="47" y="56"/>
                    </a:moveTo>
                    <a:lnTo>
                      <a:pt x="88" y="30"/>
                    </a:lnTo>
                    <a:lnTo>
                      <a:pt x="90" y="1"/>
                    </a:lnTo>
                    <a:lnTo>
                      <a:pt x="47" y="0"/>
                    </a:lnTo>
                    <a:lnTo>
                      <a:pt x="0" y="1"/>
                    </a:lnTo>
                    <a:lnTo>
                      <a:pt x="10" y="32"/>
                    </a:lnTo>
                    <a:lnTo>
                      <a:pt x="47" y="56"/>
                    </a:lnTo>
                    <a:close/>
                  </a:path>
                </a:pathLst>
              </a:custGeom>
              <a:solidFill>
                <a:srgbClr val="990000"/>
              </a:solidFill>
              <a:ln w="0">
                <a:solidFill>
                  <a:srgbClr val="000000"/>
                </a:solidFill>
                <a:prstDash val="solid"/>
                <a:round/>
                <a:headEnd/>
                <a:tailEnd/>
              </a:ln>
            </p:spPr>
            <p:txBody>
              <a:bodyPr/>
              <a:lstStyle/>
              <a:p>
                <a:endParaRPr lang="en-US"/>
              </a:p>
            </p:txBody>
          </p:sp>
          <p:sp>
            <p:nvSpPr>
              <p:cNvPr id="125" name="Freeform 514"/>
              <p:cNvSpPr>
                <a:spLocks/>
              </p:cNvSpPr>
              <p:nvPr/>
            </p:nvSpPr>
            <p:spPr bwMode="auto">
              <a:xfrm>
                <a:off x="2742" y="2788"/>
                <a:ext cx="47" cy="12"/>
              </a:xfrm>
              <a:custGeom>
                <a:avLst/>
                <a:gdLst>
                  <a:gd name="T0" fmla="*/ 0 w 79"/>
                  <a:gd name="T1" fmla="*/ 1 h 23"/>
                  <a:gd name="T2" fmla="*/ 2 w 79"/>
                  <a:gd name="T3" fmla="*/ 6 h 23"/>
                  <a:gd name="T4" fmla="*/ 28 w 79"/>
                  <a:gd name="T5" fmla="*/ 4 h 23"/>
                  <a:gd name="T6" fmla="*/ 16 w 79"/>
                  <a:gd name="T7" fmla="*/ 0 h 23"/>
                  <a:gd name="T8" fmla="*/ 0 w 79"/>
                  <a:gd name="T9" fmla="*/ 1 h 23"/>
                  <a:gd name="T10" fmla="*/ 0 60000 65536"/>
                  <a:gd name="T11" fmla="*/ 0 60000 65536"/>
                  <a:gd name="T12" fmla="*/ 0 60000 65536"/>
                  <a:gd name="T13" fmla="*/ 0 60000 65536"/>
                  <a:gd name="T14" fmla="*/ 0 60000 65536"/>
                  <a:gd name="T15" fmla="*/ 0 w 79"/>
                  <a:gd name="T16" fmla="*/ 0 h 23"/>
                  <a:gd name="T17" fmla="*/ 79 w 79"/>
                  <a:gd name="T18" fmla="*/ 23 h 23"/>
                </a:gdLst>
                <a:ahLst/>
                <a:cxnLst>
                  <a:cxn ang="T10">
                    <a:pos x="T0" y="T1"/>
                  </a:cxn>
                  <a:cxn ang="T11">
                    <a:pos x="T2" y="T3"/>
                  </a:cxn>
                  <a:cxn ang="T12">
                    <a:pos x="T4" y="T5"/>
                  </a:cxn>
                  <a:cxn ang="T13">
                    <a:pos x="T6" y="T7"/>
                  </a:cxn>
                  <a:cxn ang="T14">
                    <a:pos x="T8" y="T9"/>
                  </a:cxn>
                </a:cxnLst>
                <a:rect l="T15" t="T16" r="T17" b="T18"/>
                <a:pathLst>
                  <a:path w="79" h="23">
                    <a:moveTo>
                      <a:pt x="0" y="1"/>
                    </a:moveTo>
                    <a:lnTo>
                      <a:pt x="6" y="23"/>
                    </a:lnTo>
                    <a:lnTo>
                      <a:pt x="79" y="15"/>
                    </a:lnTo>
                    <a:lnTo>
                      <a:pt x="46" y="0"/>
                    </a:lnTo>
                    <a:lnTo>
                      <a:pt x="0" y="1"/>
                    </a:lnTo>
                    <a:close/>
                  </a:path>
                </a:pathLst>
              </a:custGeom>
              <a:solidFill>
                <a:srgbClr val="990000"/>
              </a:solidFill>
              <a:ln w="0">
                <a:solidFill>
                  <a:srgbClr val="000000"/>
                </a:solidFill>
                <a:prstDash val="solid"/>
                <a:round/>
                <a:headEnd/>
                <a:tailEnd/>
              </a:ln>
            </p:spPr>
            <p:txBody>
              <a:bodyPr/>
              <a:lstStyle/>
              <a:p>
                <a:endParaRPr lang="en-US"/>
              </a:p>
            </p:txBody>
          </p:sp>
          <p:sp>
            <p:nvSpPr>
              <p:cNvPr id="126" name="Freeform 515"/>
              <p:cNvSpPr>
                <a:spLocks/>
              </p:cNvSpPr>
              <p:nvPr/>
            </p:nvSpPr>
            <p:spPr bwMode="auto">
              <a:xfrm>
                <a:off x="2752" y="2571"/>
                <a:ext cx="201" cy="212"/>
              </a:xfrm>
              <a:custGeom>
                <a:avLst/>
                <a:gdLst>
                  <a:gd name="T0" fmla="*/ 2 w 341"/>
                  <a:gd name="T1" fmla="*/ 96 h 406"/>
                  <a:gd name="T2" fmla="*/ 21 w 341"/>
                  <a:gd name="T3" fmla="*/ 93 h 406"/>
                  <a:gd name="T4" fmla="*/ 34 w 341"/>
                  <a:gd name="T5" fmla="*/ 99 h 406"/>
                  <a:gd name="T6" fmla="*/ 46 w 341"/>
                  <a:gd name="T7" fmla="*/ 111 h 406"/>
                  <a:gd name="T8" fmla="*/ 61 w 341"/>
                  <a:gd name="T9" fmla="*/ 99 h 406"/>
                  <a:gd name="T10" fmla="*/ 79 w 341"/>
                  <a:gd name="T11" fmla="*/ 99 h 406"/>
                  <a:gd name="T12" fmla="*/ 107 w 341"/>
                  <a:gd name="T13" fmla="*/ 99 h 406"/>
                  <a:gd name="T14" fmla="*/ 113 w 341"/>
                  <a:gd name="T15" fmla="*/ 93 h 406"/>
                  <a:gd name="T16" fmla="*/ 113 w 341"/>
                  <a:gd name="T17" fmla="*/ 44 h 406"/>
                  <a:gd name="T18" fmla="*/ 107 w 341"/>
                  <a:gd name="T19" fmla="*/ 40 h 406"/>
                  <a:gd name="T20" fmla="*/ 107 w 341"/>
                  <a:gd name="T21" fmla="*/ 20 h 406"/>
                  <a:gd name="T22" fmla="*/ 118 w 341"/>
                  <a:gd name="T23" fmla="*/ 21 h 406"/>
                  <a:gd name="T24" fmla="*/ 86 w 341"/>
                  <a:gd name="T25" fmla="*/ 0 h 406"/>
                  <a:gd name="T26" fmla="*/ 86 w 341"/>
                  <a:gd name="T27" fmla="*/ 15 h 406"/>
                  <a:gd name="T28" fmla="*/ 48 w 341"/>
                  <a:gd name="T29" fmla="*/ 15 h 406"/>
                  <a:gd name="T30" fmla="*/ 48 w 341"/>
                  <a:gd name="T31" fmla="*/ 35 h 406"/>
                  <a:gd name="T32" fmla="*/ 41 w 341"/>
                  <a:gd name="T33" fmla="*/ 36 h 406"/>
                  <a:gd name="T34" fmla="*/ 41 w 341"/>
                  <a:gd name="T35" fmla="*/ 52 h 406"/>
                  <a:gd name="T36" fmla="*/ 0 w 341"/>
                  <a:gd name="T37" fmla="*/ 52 h 406"/>
                  <a:gd name="T38" fmla="*/ 6 w 341"/>
                  <a:gd name="T39" fmla="*/ 59 h 406"/>
                  <a:gd name="T40" fmla="*/ 5 w 341"/>
                  <a:gd name="T41" fmla="*/ 87 h 406"/>
                  <a:gd name="T42" fmla="*/ 2 w 341"/>
                  <a:gd name="T43" fmla="*/ 96 h 4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406"/>
                  <a:gd name="T68" fmla="*/ 341 w 341"/>
                  <a:gd name="T69" fmla="*/ 406 h 4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406">
                    <a:moveTo>
                      <a:pt x="7" y="350"/>
                    </a:moveTo>
                    <a:lnTo>
                      <a:pt x="59" y="342"/>
                    </a:lnTo>
                    <a:lnTo>
                      <a:pt x="99" y="362"/>
                    </a:lnTo>
                    <a:lnTo>
                      <a:pt x="133" y="406"/>
                    </a:lnTo>
                    <a:lnTo>
                      <a:pt x="174" y="362"/>
                    </a:lnTo>
                    <a:lnTo>
                      <a:pt x="227" y="364"/>
                    </a:lnTo>
                    <a:lnTo>
                      <a:pt x="308" y="364"/>
                    </a:lnTo>
                    <a:lnTo>
                      <a:pt x="326" y="343"/>
                    </a:lnTo>
                    <a:lnTo>
                      <a:pt x="326" y="163"/>
                    </a:lnTo>
                    <a:lnTo>
                      <a:pt x="308" y="147"/>
                    </a:lnTo>
                    <a:lnTo>
                      <a:pt x="308" y="73"/>
                    </a:lnTo>
                    <a:lnTo>
                      <a:pt x="341" y="76"/>
                    </a:lnTo>
                    <a:lnTo>
                      <a:pt x="248" y="0"/>
                    </a:lnTo>
                    <a:lnTo>
                      <a:pt x="247" y="54"/>
                    </a:lnTo>
                    <a:lnTo>
                      <a:pt x="139" y="54"/>
                    </a:lnTo>
                    <a:lnTo>
                      <a:pt x="137" y="128"/>
                    </a:lnTo>
                    <a:lnTo>
                      <a:pt x="118" y="130"/>
                    </a:lnTo>
                    <a:lnTo>
                      <a:pt x="118" y="192"/>
                    </a:lnTo>
                    <a:lnTo>
                      <a:pt x="0" y="190"/>
                    </a:lnTo>
                    <a:lnTo>
                      <a:pt x="19" y="217"/>
                    </a:lnTo>
                    <a:lnTo>
                      <a:pt x="16" y="319"/>
                    </a:lnTo>
                    <a:lnTo>
                      <a:pt x="7" y="350"/>
                    </a:lnTo>
                    <a:close/>
                  </a:path>
                </a:pathLst>
              </a:custGeom>
              <a:solidFill>
                <a:srgbClr val="990000"/>
              </a:solidFill>
              <a:ln w="0">
                <a:solidFill>
                  <a:srgbClr val="000000"/>
                </a:solidFill>
                <a:prstDash val="solid"/>
                <a:round/>
                <a:headEnd/>
                <a:tailEnd/>
              </a:ln>
            </p:spPr>
            <p:txBody>
              <a:bodyPr/>
              <a:lstStyle/>
              <a:p>
                <a:endParaRPr lang="en-US"/>
              </a:p>
            </p:txBody>
          </p:sp>
          <p:sp>
            <p:nvSpPr>
              <p:cNvPr id="127" name="Freeform 516"/>
              <p:cNvSpPr>
                <a:spLocks/>
              </p:cNvSpPr>
              <p:nvPr/>
            </p:nvSpPr>
            <p:spPr bwMode="auto">
              <a:xfrm>
                <a:off x="2829" y="2610"/>
                <a:ext cx="295" cy="242"/>
              </a:xfrm>
              <a:custGeom>
                <a:avLst/>
                <a:gdLst>
                  <a:gd name="T0" fmla="*/ 68 w 496"/>
                  <a:gd name="T1" fmla="*/ 24 h 466"/>
                  <a:gd name="T2" fmla="*/ 68 w 496"/>
                  <a:gd name="T3" fmla="*/ 73 h 466"/>
                  <a:gd name="T4" fmla="*/ 62 w 496"/>
                  <a:gd name="T5" fmla="*/ 78 h 466"/>
                  <a:gd name="T6" fmla="*/ 33 w 496"/>
                  <a:gd name="T7" fmla="*/ 78 h 466"/>
                  <a:gd name="T8" fmla="*/ 14 w 496"/>
                  <a:gd name="T9" fmla="*/ 78 h 466"/>
                  <a:gd name="T10" fmla="*/ 0 w 496"/>
                  <a:gd name="T11" fmla="*/ 90 h 466"/>
                  <a:gd name="T12" fmla="*/ 5 w 496"/>
                  <a:gd name="T13" fmla="*/ 108 h 466"/>
                  <a:gd name="T14" fmla="*/ 27 w 496"/>
                  <a:gd name="T15" fmla="*/ 109 h 466"/>
                  <a:gd name="T16" fmla="*/ 41 w 496"/>
                  <a:gd name="T17" fmla="*/ 126 h 466"/>
                  <a:gd name="T18" fmla="*/ 56 w 496"/>
                  <a:gd name="T19" fmla="*/ 119 h 466"/>
                  <a:gd name="T20" fmla="*/ 71 w 496"/>
                  <a:gd name="T21" fmla="*/ 122 h 466"/>
                  <a:gd name="T22" fmla="*/ 83 w 496"/>
                  <a:gd name="T23" fmla="*/ 102 h 466"/>
                  <a:gd name="T24" fmla="*/ 97 w 496"/>
                  <a:gd name="T25" fmla="*/ 102 h 466"/>
                  <a:gd name="T26" fmla="*/ 105 w 496"/>
                  <a:gd name="T27" fmla="*/ 93 h 466"/>
                  <a:gd name="T28" fmla="*/ 132 w 496"/>
                  <a:gd name="T29" fmla="*/ 86 h 466"/>
                  <a:gd name="T30" fmla="*/ 164 w 496"/>
                  <a:gd name="T31" fmla="*/ 85 h 466"/>
                  <a:gd name="T32" fmla="*/ 171 w 496"/>
                  <a:gd name="T33" fmla="*/ 75 h 466"/>
                  <a:gd name="T34" fmla="*/ 175 w 496"/>
                  <a:gd name="T35" fmla="*/ 52 h 466"/>
                  <a:gd name="T36" fmla="*/ 159 w 496"/>
                  <a:gd name="T37" fmla="*/ 53 h 466"/>
                  <a:gd name="T38" fmla="*/ 158 w 496"/>
                  <a:gd name="T39" fmla="*/ 46 h 466"/>
                  <a:gd name="T40" fmla="*/ 74 w 496"/>
                  <a:gd name="T41" fmla="*/ 1 h 466"/>
                  <a:gd name="T42" fmla="*/ 62 w 496"/>
                  <a:gd name="T43" fmla="*/ 0 h 466"/>
                  <a:gd name="T44" fmla="*/ 62 w 496"/>
                  <a:gd name="T45" fmla="*/ 20 h 466"/>
                  <a:gd name="T46" fmla="*/ 68 w 496"/>
                  <a:gd name="T47" fmla="*/ 24 h 4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6"/>
                  <a:gd name="T73" fmla="*/ 0 h 466"/>
                  <a:gd name="T74" fmla="*/ 496 w 496"/>
                  <a:gd name="T75" fmla="*/ 466 h 4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6" h="466">
                    <a:moveTo>
                      <a:pt x="193" y="90"/>
                    </a:moveTo>
                    <a:lnTo>
                      <a:pt x="193" y="270"/>
                    </a:lnTo>
                    <a:lnTo>
                      <a:pt x="175" y="291"/>
                    </a:lnTo>
                    <a:lnTo>
                      <a:pt x="94" y="291"/>
                    </a:lnTo>
                    <a:lnTo>
                      <a:pt x="41" y="289"/>
                    </a:lnTo>
                    <a:lnTo>
                      <a:pt x="0" y="333"/>
                    </a:lnTo>
                    <a:lnTo>
                      <a:pt x="15" y="401"/>
                    </a:lnTo>
                    <a:lnTo>
                      <a:pt x="76" y="402"/>
                    </a:lnTo>
                    <a:lnTo>
                      <a:pt x="116" y="466"/>
                    </a:lnTo>
                    <a:lnTo>
                      <a:pt x="158" y="441"/>
                    </a:lnTo>
                    <a:lnTo>
                      <a:pt x="201" y="453"/>
                    </a:lnTo>
                    <a:lnTo>
                      <a:pt x="235" y="377"/>
                    </a:lnTo>
                    <a:lnTo>
                      <a:pt x="274" y="379"/>
                    </a:lnTo>
                    <a:lnTo>
                      <a:pt x="298" y="347"/>
                    </a:lnTo>
                    <a:lnTo>
                      <a:pt x="373" y="319"/>
                    </a:lnTo>
                    <a:lnTo>
                      <a:pt x="462" y="316"/>
                    </a:lnTo>
                    <a:lnTo>
                      <a:pt x="485" y="278"/>
                    </a:lnTo>
                    <a:lnTo>
                      <a:pt x="496" y="192"/>
                    </a:lnTo>
                    <a:lnTo>
                      <a:pt x="450" y="199"/>
                    </a:lnTo>
                    <a:lnTo>
                      <a:pt x="448" y="169"/>
                    </a:lnTo>
                    <a:lnTo>
                      <a:pt x="208" y="3"/>
                    </a:lnTo>
                    <a:lnTo>
                      <a:pt x="175" y="0"/>
                    </a:lnTo>
                    <a:lnTo>
                      <a:pt x="175" y="74"/>
                    </a:lnTo>
                    <a:lnTo>
                      <a:pt x="193" y="90"/>
                    </a:lnTo>
                    <a:close/>
                  </a:path>
                </a:pathLst>
              </a:custGeom>
              <a:solidFill>
                <a:srgbClr val="990000"/>
              </a:solidFill>
              <a:ln w="0">
                <a:solidFill>
                  <a:srgbClr val="000000"/>
                </a:solidFill>
                <a:prstDash val="solid"/>
                <a:round/>
                <a:headEnd/>
                <a:tailEnd/>
              </a:ln>
            </p:spPr>
            <p:txBody>
              <a:bodyPr/>
              <a:lstStyle/>
              <a:p>
                <a:endParaRPr lang="en-US"/>
              </a:p>
            </p:txBody>
          </p:sp>
          <p:sp>
            <p:nvSpPr>
              <p:cNvPr id="128" name="Freeform 517"/>
              <p:cNvSpPr>
                <a:spLocks/>
              </p:cNvSpPr>
              <p:nvPr/>
            </p:nvSpPr>
            <p:spPr bwMode="auto">
              <a:xfrm>
                <a:off x="2949" y="2775"/>
                <a:ext cx="132" cy="95"/>
              </a:xfrm>
              <a:custGeom>
                <a:avLst/>
                <a:gdLst>
                  <a:gd name="T0" fmla="*/ 59 w 225"/>
                  <a:gd name="T1" fmla="*/ 0 h 182"/>
                  <a:gd name="T2" fmla="*/ 33 w 225"/>
                  <a:gd name="T3" fmla="*/ 8 h 182"/>
                  <a:gd name="T4" fmla="*/ 25 w 225"/>
                  <a:gd name="T5" fmla="*/ 16 h 182"/>
                  <a:gd name="T6" fmla="*/ 12 w 225"/>
                  <a:gd name="T7" fmla="*/ 16 h 182"/>
                  <a:gd name="T8" fmla="*/ 0 w 225"/>
                  <a:gd name="T9" fmla="*/ 37 h 182"/>
                  <a:gd name="T10" fmla="*/ 11 w 225"/>
                  <a:gd name="T11" fmla="*/ 49 h 182"/>
                  <a:gd name="T12" fmla="*/ 26 w 225"/>
                  <a:gd name="T13" fmla="*/ 50 h 182"/>
                  <a:gd name="T14" fmla="*/ 26 w 225"/>
                  <a:gd name="T15" fmla="*/ 36 h 182"/>
                  <a:gd name="T16" fmla="*/ 57 w 225"/>
                  <a:gd name="T17" fmla="*/ 34 h 182"/>
                  <a:gd name="T18" fmla="*/ 66 w 225"/>
                  <a:gd name="T19" fmla="*/ 35 h 182"/>
                  <a:gd name="T20" fmla="*/ 73 w 225"/>
                  <a:gd name="T21" fmla="*/ 34 h 182"/>
                  <a:gd name="T22" fmla="*/ 77 w 225"/>
                  <a:gd name="T23" fmla="*/ 24 h 182"/>
                  <a:gd name="T24" fmla="*/ 68 w 225"/>
                  <a:gd name="T25" fmla="*/ 17 h 182"/>
                  <a:gd name="T26" fmla="*/ 59 w 225"/>
                  <a:gd name="T27" fmla="*/ 0 h 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5"/>
                  <a:gd name="T43" fmla="*/ 0 h 182"/>
                  <a:gd name="T44" fmla="*/ 225 w 225"/>
                  <a:gd name="T45" fmla="*/ 182 h 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5" h="182">
                    <a:moveTo>
                      <a:pt x="172" y="0"/>
                    </a:moveTo>
                    <a:lnTo>
                      <a:pt x="97" y="28"/>
                    </a:lnTo>
                    <a:lnTo>
                      <a:pt x="73" y="60"/>
                    </a:lnTo>
                    <a:lnTo>
                      <a:pt x="34" y="58"/>
                    </a:lnTo>
                    <a:lnTo>
                      <a:pt x="0" y="134"/>
                    </a:lnTo>
                    <a:lnTo>
                      <a:pt x="30" y="178"/>
                    </a:lnTo>
                    <a:lnTo>
                      <a:pt x="75" y="182"/>
                    </a:lnTo>
                    <a:lnTo>
                      <a:pt x="75" y="133"/>
                    </a:lnTo>
                    <a:lnTo>
                      <a:pt x="165" y="125"/>
                    </a:lnTo>
                    <a:lnTo>
                      <a:pt x="193" y="131"/>
                    </a:lnTo>
                    <a:lnTo>
                      <a:pt x="211" y="124"/>
                    </a:lnTo>
                    <a:lnTo>
                      <a:pt x="225" y="88"/>
                    </a:lnTo>
                    <a:lnTo>
                      <a:pt x="198" y="61"/>
                    </a:lnTo>
                    <a:lnTo>
                      <a:pt x="172" y="0"/>
                    </a:lnTo>
                    <a:close/>
                  </a:path>
                </a:pathLst>
              </a:custGeom>
              <a:solidFill>
                <a:srgbClr val="990000"/>
              </a:solidFill>
              <a:ln w="0">
                <a:solidFill>
                  <a:srgbClr val="000000"/>
                </a:solidFill>
                <a:prstDash val="solid"/>
                <a:round/>
                <a:headEnd/>
                <a:tailEnd/>
              </a:ln>
            </p:spPr>
            <p:txBody>
              <a:bodyPr/>
              <a:lstStyle/>
              <a:p>
                <a:endParaRPr lang="en-US"/>
              </a:p>
            </p:txBody>
          </p:sp>
          <p:sp>
            <p:nvSpPr>
              <p:cNvPr id="129" name="Freeform 518"/>
              <p:cNvSpPr>
                <a:spLocks/>
              </p:cNvSpPr>
              <p:nvPr/>
            </p:nvSpPr>
            <p:spPr bwMode="auto">
              <a:xfrm>
                <a:off x="2650" y="2776"/>
                <a:ext cx="16" cy="14"/>
              </a:xfrm>
              <a:custGeom>
                <a:avLst/>
                <a:gdLst>
                  <a:gd name="T0" fmla="*/ 1 w 26"/>
                  <a:gd name="T1" fmla="*/ 0 h 27"/>
                  <a:gd name="T2" fmla="*/ 1 w 26"/>
                  <a:gd name="T3" fmla="*/ 1 h 27"/>
                  <a:gd name="T4" fmla="*/ 6 w 26"/>
                  <a:gd name="T5" fmla="*/ 1 h 27"/>
                  <a:gd name="T6" fmla="*/ 10 w 26"/>
                  <a:gd name="T7" fmla="*/ 2 h 27"/>
                  <a:gd name="T8" fmla="*/ 10 w 26"/>
                  <a:gd name="T9" fmla="*/ 5 h 27"/>
                  <a:gd name="T10" fmla="*/ 7 w 26"/>
                  <a:gd name="T11" fmla="*/ 7 h 27"/>
                  <a:gd name="T12" fmla="*/ 0 w 26"/>
                  <a:gd name="T13" fmla="*/ 7 h 27"/>
                  <a:gd name="T14" fmla="*/ 1 w 26"/>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7"/>
                  <a:gd name="T26" fmla="*/ 26 w 2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7">
                    <a:moveTo>
                      <a:pt x="2" y="0"/>
                    </a:moveTo>
                    <a:lnTo>
                      <a:pt x="2" y="4"/>
                    </a:lnTo>
                    <a:lnTo>
                      <a:pt x="15" y="4"/>
                    </a:lnTo>
                    <a:lnTo>
                      <a:pt x="26" y="7"/>
                    </a:lnTo>
                    <a:lnTo>
                      <a:pt x="26" y="18"/>
                    </a:lnTo>
                    <a:lnTo>
                      <a:pt x="18" y="27"/>
                    </a:lnTo>
                    <a:lnTo>
                      <a:pt x="0" y="25"/>
                    </a:lnTo>
                    <a:lnTo>
                      <a:pt x="2" y="0"/>
                    </a:lnTo>
                    <a:close/>
                  </a:path>
                </a:pathLst>
              </a:custGeom>
              <a:solidFill>
                <a:srgbClr val="990000"/>
              </a:solidFill>
              <a:ln w="0">
                <a:solidFill>
                  <a:srgbClr val="000000"/>
                </a:solidFill>
                <a:prstDash val="solid"/>
                <a:round/>
                <a:headEnd/>
                <a:tailEnd/>
              </a:ln>
            </p:spPr>
            <p:txBody>
              <a:bodyPr/>
              <a:lstStyle/>
              <a:p>
                <a:endParaRPr lang="en-US"/>
              </a:p>
            </p:txBody>
          </p:sp>
          <p:sp>
            <p:nvSpPr>
              <p:cNvPr id="130" name="Freeform 519"/>
              <p:cNvSpPr>
                <a:spLocks/>
              </p:cNvSpPr>
              <p:nvPr/>
            </p:nvSpPr>
            <p:spPr bwMode="auto">
              <a:xfrm>
                <a:off x="2981" y="2142"/>
                <a:ext cx="192" cy="160"/>
              </a:xfrm>
              <a:custGeom>
                <a:avLst/>
                <a:gdLst>
                  <a:gd name="T0" fmla="*/ 30 w 325"/>
                  <a:gd name="T1" fmla="*/ 72 h 308"/>
                  <a:gd name="T2" fmla="*/ 30 w 325"/>
                  <a:gd name="T3" fmla="*/ 75 h 308"/>
                  <a:gd name="T4" fmla="*/ 45 w 325"/>
                  <a:gd name="T5" fmla="*/ 79 h 308"/>
                  <a:gd name="T6" fmla="*/ 49 w 325"/>
                  <a:gd name="T7" fmla="*/ 76 h 308"/>
                  <a:gd name="T8" fmla="*/ 73 w 325"/>
                  <a:gd name="T9" fmla="*/ 83 h 308"/>
                  <a:gd name="T10" fmla="*/ 71 w 325"/>
                  <a:gd name="T11" fmla="*/ 77 h 308"/>
                  <a:gd name="T12" fmla="*/ 79 w 325"/>
                  <a:gd name="T13" fmla="*/ 73 h 308"/>
                  <a:gd name="T14" fmla="*/ 102 w 325"/>
                  <a:gd name="T15" fmla="*/ 76 h 308"/>
                  <a:gd name="T16" fmla="*/ 112 w 325"/>
                  <a:gd name="T17" fmla="*/ 70 h 308"/>
                  <a:gd name="T18" fmla="*/ 103 w 325"/>
                  <a:gd name="T19" fmla="*/ 53 h 308"/>
                  <a:gd name="T20" fmla="*/ 108 w 325"/>
                  <a:gd name="T21" fmla="*/ 48 h 308"/>
                  <a:gd name="T22" fmla="*/ 103 w 325"/>
                  <a:gd name="T23" fmla="*/ 46 h 308"/>
                  <a:gd name="T24" fmla="*/ 99 w 325"/>
                  <a:gd name="T25" fmla="*/ 48 h 308"/>
                  <a:gd name="T26" fmla="*/ 102 w 325"/>
                  <a:gd name="T27" fmla="*/ 39 h 308"/>
                  <a:gd name="T28" fmla="*/ 112 w 325"/>
                  <a:gd name="T29" fmla="*/ 29 h 308"/>
                  <a:gd name="T30" fmla="*/ 113 w 325"/>
                  <a:gd name="T31" fmla="*/ 20 h 308"/>
                  <a:gd name="T32" fmla="*/ 96 w 325"/>
                  <a:gd name="T33" fmla="*/ 11 h 308"/>
                  <a:gd name="T34" fmla="*/ 80 w 325"/>
                  <a:gd name="T35" fmla="*/ 9 h 308"/>
                  <a:gd name="T36" fmla="*/ 78 w 325"/>
                  <a:gd name="T37" fmla="*/ 6 h 308"/>
                  <a:gd name="T38" fmla="*/ 67 w 325"/>
                  <a:gd name="T39" fmla="*/ 0 h 308"/>
                  <a:gd name="T40" fmla="*/ 58 w 325"/>
                  <a:gd name="T41" fmla="*/ 4 h 308"/>
                  <a:gd name="T42" fmla="*/ 58 w 325"/>
                  <a:gd name="T43" fmla="*/ 9 h 308"/>
                  <a:gd name="T44" fmla="*/ 36 w 325"/>
                  <a:gd name="T45" fmla="*/ 20 h 308"/>
                  <a:gd name="T46" fmla="*/ 25 w 325"/>
                  <a:gd name="T47" fmla="*/ 16 h 308"/>
                  <a:gd name="T48" fmla="*/ 23 w 325"/>
                  <a:gd name="T49" fmla="*/ 24 h 308"/>
                  <a:gd name="T50" fmla="*/ 10 w 325"/>
                  <a:gd name="T51" fmla="*/ 23 h 308"/>
                  <a:gd name="T52" fmla="*/ 3 w 325"/>
                  <a:gd name="T53" fmla="*/ 24 h 308"/>
                  <a:gd name="T54" fmla="*/ 0 w 325"/>
                  <a:gd name="T55" fmla="*/ 30 h 308"/>
                  <a:gd name="T56" fmla="*/ 18 w 325"/>
                  <a:gd name="T57" fmla="*/ 37 h 308"/>
                  <a:gd name="T58" fmla="*/ 30 w 325"/>
                  <a:gd name="T59" fmla="*/ 53 h 308"/>
                  <a:gd name="T60" fmla="*/ 30 w 325"/>
                  <a:gd name="T61" fmla="*/ 72 h 3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5"/>
                  <a:gd name="T94" fmla="*/ 0 h 308"/>
                  <a:gd name="T95" fmla="*/ 325 w 325"/>
                  <a:gd name="T96" fmla="*/ 308 h 3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5" h="308">
                    <a:moveTo>
                      <a:pt x="85" y="265"/>
                    </a:moveTo>
                    <a:lnTo>
                      <a:pt x="87" y="279"/>
                    </a:lnTo>
                    <a:lnTo>
                      <a:pt x="130" y="295"/>
                    </a:lnTo>
                    <a:lnTo>
                      <a:pt x="141" y="283"/>
                    </a:lnTo>
                    <a:lnTo>
                      <a:pt x="209" y="308"/>
                    </a:lnTo>
                    <a:lnTo>
                      <a:pt x="205" y="286"/>
                    </a:lnTo>
                    <a:lnTo>
                      <a:pt x="226" y="272"/>
                    </a:lnTo>
                    <a:lnTo>
                      <a:pt x="293" y="283"/>
                    </a:lnTo>
                    <a:lnTo>
                      <a:pt x="321" y="258"/>
                    </a:lnTo>
                    <a:lnTo>
                      <a:pt x="296" y="196"/>
                    </a:lnTo>
                    <a:lnTo>
                      <a:pt x="309" y="179"/>
                    </a:lnTo>
                    <a:lnTo>
                      <a:pt x="296" y="169"/>
                    </a:lnTo>
                    <a:lnTo>
                      <a:pt x="283" y="177"/>
                    </a:lnTo>
                    <a:lnTo>
                      <a:pt x="291" y="147"/>
                    </a:lnTo>
                    <a:lnTo>
                      <a:pt x="321" y="107"/>
                    </a:lnTo>
                    <a:lnTo>
                      <a:pt x="325" y="74"/>
                    </a:lnTo>
                    <a:lnTo>
                      <a:pt x="274" y="40"/>
                    </a:lnTo>
                    <a:lnTo>
                      <a:pt x="228" y="34"/>
                    </a:lnTo>
                    <a:lnTo>
                      <a:pt x="224" y="21"/>
                    </a:lnTo>
                    <a:lnTo>
                      <a:pt x="192" y="0"/>
                    </a:lnTo>
                    <a:lnTo>
                      <a:pt x="167" y="13"/>
                    </a:lnTo>
                    <a:lnTo>
                      <a:pt x="166" y="34"/>
                    </a:lnTo>
                    <a:lnTo>
                      <a:pt x="104" y="74"/>
                    </a:lnTo>
                    <a:lnTo>
                      <a:pt x="73" y="57"/>
                    </a:lnTo>
                    <a:lnTo>
                      <a:pt x="66" y="89"/>
                    </a:lnTo>
                    <a:lnTo>
                      <a:pt x="29" y="85"/>
                    </a:lnTo>
                    <a:lnTo>
                      <a:pt x="9" y="91"/>
                    </a:lnTo>
                    <a:lnTo>
                      <a:pt x="0" y="109"/>
                    </a:lnTo>
                    <a:lnTo>
                      <a:pt x="53" y="137"/>
                    </a:lnTo>
                    <a:lnTo>
                      <a:pt x="86" y="196"/>
                    </a:lnTo>
                    <a:lnTo>
                      <a:pt x="85" y="265"/>
                    </a:lnTo>
                    <a:close/>
                  </a:path>
                </a:pathLst>
              </a:custGeom>
              <a:solidFill>
                <a:schemeClr val="bg1"/>
              </a:solidFill>
              <a:ln w="0">
                <a:solidFill>
                  <a:srgbClr val="000000"/>
                </a:solidFill>
                <a:prstDash val="solid"/>
                <a:round/>
                <a:headEnd/>
                <a:tailEnd/>
              </a:ln>
            </p:spPr>
            <p:txBody>
              <a:bodyPr/>
              <a:lstStyle/>
              <a:p>
                <a:endParaRPr lang="en-US"/>
              </a:p>
            </p:txBody>
          </p:sp>
          <p:sp>
            <p:nvSpPr>
              <p:cNvPr id="131" name="Freeform 520"/>
              <p:cNvSpPr>
                <a:spLocks/>
              </p:cNvSpPr>
              <p:nvPr/>
            </p:nvSpPr>
            <p:spPr bwMode="auto">
              <a:xfrm>
                <a:off x="3190" y="2296"/>
                <a:ext cx="11" cy="19"/>
              </a:xfrm>
              <a:custGeom>
                <a:avLst/>
                <a:gdLst>
                  <a:gd name="T0" fmla="*/ 0 w 18"/>
                  <a:gd name="T1" fmla="*/ 0 h 35"/>
                  <a:gd name="T2" fmla="*/ 1 w 18"/>
                  <a:gd name="T3" fmla="*/ 10 h 35"/>
                  <a:gd name="T4" fmla="*/ 5 w 18"/>
                  <a:gd name="T5" fmla="*/ 10 h 35"/>
                  <a:gd name="T6" fmla="*/ 7 w 18"/>
                  <a:gd name="T7" fmla="*/ 0 h 35"/>
                  <a:gd name="T8" fmla="*/ 0 w 18"/>
                  <a:gd name="T9" fmla="*/ 0 h 35"/>
                  <a:gd name="T10" fmla="*/ 0 60000 65536"/>
                  <a:gd name="T11" fmla="*/ 0 60000 65536"/>
                  <a:gd name="T12" fmla="*/ 0 60000 65536"/>
                  <a:gd name="T13" fmla="*/ 0 60000 65536"/>
                  <a:gd name="T14" fmla="*/ 0 60000 65536"/>
                  <a:gd name="T15" fmla="*/ 0 w 18"/>
                  <a:gd name="T16" fmla="*/ 0 h 35"/>
                  <a:gd name="T17" fmla="*/ 18 w 18"/>
                  <a:gd name="T18" fmla="*/ 35 h 35"/>
                </a:gdLst>
                <a:ahLst/>
                <a:cxnLst>
                  <a:cxn ang="T10">
                    <a:pos x="T0" y="T1"/>
                  </a:cxn>
                  <a:cxn ang="T11">
                    <a:pos x="T2" y="T3"/>
                  </a:cxn>
                  <a:cxn ang="T12">
                    <a:pos x="T4" y="T5"/>
                  </a:cxn>
                  <a:cxn ang="T13">
                    <a:pos x="T6" y="T7"/>
                  </a:cxn>
                  <a:cxn ang="T14">
                    <a:pos x="T8" y="T9"/>
                  </a:cxn>
                </a:cxnLst>
                <a:rect l="T15" t="T16" r="T17" b="T18"/>
                <a:pathLst>
                  <a:path w="18" h="35">
                    <a:moveTo>
                      <a:pt x="0" y="0"/>
                    </a:moveTo>
                    <a:lnTo>
                      <a:pt x="1" y="35"/>
                    </a:lnTo>
                    <a:lnTo>
                      <a:pt x="13" y="35"/>
                    </a:lnTo>
                    <a:lnTo>
                      <a:pt x="18" y="0"/>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32" name="Freeform 521"/>
              <p:cNvSpPr>
                <a:spLocks/>
              </p:cNvSpPr>
              <p:nvPr/>
            </p:nvSpPr>
            <p:spPr bwMode="auto">
              <a:xfrm>
                <a:off x="2897" y="2271"/>
                <a:ext cx="208" cy="137"/>
              </a:xfrm>
              <a:custGeom>
                <a:avLst/>
                <a:gdLst>
                  <a:gd name="T0" fmla="*/ 33 w 351"/>
                  <a:gd name="T1" fmla="*/ 71 h 263"/>
                  <a:gd name="T2" fmla="*/ 55 w 351"/>
                  <a:gd name="T3" fmla="*/ 66 h 263"/>
                  <a:gd name="T4" fmla="*/ 63 w 351"/>
                  <a:gd name="T5" fmla="*/ 69 h 263"/>
                  <a:gd name="T6" fmla="*/ 69 w 351"/>
                  <a:gd name="T7" fmla="*/ 65 h 263"/>
                  <a:gd name="T8" fmla="*/ 74 w 351"/>
                  <a:gd name="T9" fmla="*/ 66 h 263"/>
                  <a:gd name="T10" fmla="*/ 80 w 351"/>
                  <a:gd name="T11" fmla="*/ 60 h 263"/>
                  <a:gd name="T12" fmla="*/ 85 w 351"/>
                  <a:gd name="T13" fmla="*/ 60 h 263"/>
                  <a:gd name="T14" fmla="*/ 94 w 351"/>
                  <a:gd name="T15" fmla="*/ 49 h 263"/>
                  <a:gd name="T16" fmla="*/ 90 w 351"/>
                  <a:gd name="T17" fmla="*/ 42 h 263"/>
                  <a:gd name="T18" fmla="*/ 103 w 351"/>
                  <a:gd name="T19" fmla="*/ 28 h 263"/>
                  <a:gd name="T20" fmla="*/ 123 w 351"/>
                  <a:gd name="T21" fmla="*/ 18 h 263"/>
                  <a:gd name="T22" fmla="*/ 123 w 351"/>
                  <a:gd name="T23" fmla="*/ 16 h 263"/>
                  <a:gd name="T24" fmla="*/ 100 w 351"/>
                  <a:gd name="T25" fmla="*/ 9 h 263"/>
                  <a:gd name="T26" fmla="*/ 95 w 351"/>
                  <a:gd name="T27" fmla="*/ 13 h 263"/>
                  <a:gd name="T28" fmla="*/ 81 w 351"/>
                  <a:gd name="T29" fmla="*/ 8 h 263"/>
                  <a:gd name="T30" fmla="*/ 80 w 351"/>
                  <a:gd name="T31" fmla="*/ 4 h 263"/>
                  <a:gd name="T32" fmla="*/ 73 w 351"/>
                  <a:gd name="T33" fmla="*/ 7 h 263"/>
                  <a:gd name="T34" fmla="*/ 21 w 351"/>
                  <a:gd name="T35" fmla="*/ 3 h 263"/>
                  <a:gd name="T36" fmla="*/ 18 w 351"/>
                  <a:gd name="T37" fmla="*/ 0 h 263"/>
                  <a:gd name="T38" fmla="*/ 0 w 351"/>
                  <a:gd name="T39" fmla="*/ 6 h 263"/>
                  <a:gd name="T40" fmla="*/ 5 w 351"/>
                  <a:gd name="T41" fmla="*/ 22 h 263"/>
                  <a:gd name="T42" fmla="*/ 25 w 351"/>
                  <a:gd name="T43" fmla="*/ 23 h 263"/>
                  <a:gd name="T44" fmla="*/ 20 w 351"/>
                  <a:gd name="T45" fmla="*/ 45 h 263"/>
                  <a:gd name="T46" fmla="*/ 21 w 351"/>
                  <a:gd name="T47" fmla="*/ 56 h 263"/>
                  <a:gd name="T48" fmla="*/ 18 w 351"/>
                  <a:gd name="T49" fmla="*/ 65 h 263"/>
                  <a:gd name="T50" fmla="*/ 26 w 351"/>
                  <a:gd name="T51" fmla="*/ 68 h 263"/>
                  <a:gd name="T52" fmla="*/ 33 w 351"/>
                  <a:gd name="T53" fmla="*/ 71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1"/>
                  <a:gd name="T82" fmla="*/ 0 h 263"/>
                  <a:gd name="T83" fmla="*/ 351 w 35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1" h="263">
                    <a:moveTo>
                      <a:pt x="95" y="263"/>
                    </a:moveTo>
                    <a:lnTo>
                      <a:pt x="155" y="244"/>
                    </a:lnTo>
                    <a:lnTo>
                      <a:pt x="180" y="253"/>
                    </a:lnTo>
                    <a:lnTo>
                      <a:pt x="195" y="240"/>
                    </a:lnTo>
                    <a:lnTo>
                      <a:pt x="211" y="241"/>
                    </a:lnTo>
                    <a:lnTo>
                      <a:pt x="228" y="223"/>
                    </a:lnTo>
                    <a:lnTo>
                      <a:pt x="242" y="223"/>
                    </a:lnTo>
                    <a:lnTo>
                      <a:pt x="268" y="183"/>
                    </a:lnTo>
                    <a:lnTo>
                      <a:pt x="257" y="155"/>
                    </a:lnTo>
                    <a:lnTo>
                      <a:pt x="293" y="104"/>
                    </a:lnTo>
                    <a:lnTo>
                      <a:pt x="351" y="68"/>
                    </a:lnTo>
                    <a:lnTo>
                      <a:pt x="351" y="59"/>
                    </a:lnTo>
                    <a:lnTo>
                      <a:pt x="283" y="34"/>
                    </a:lnTo>
                    <a:lnTo>
                      <a:pt x="272" y="46"/>
                    </a:lnTo>
                    <a:lnTo>
                      <a:pt x="229" y="30"/>
                    </a:lnTo>
                    <a:lnTo>
                      <a:pt x="227" y="16"/>
                    </a:lnTo>
                    <a:lnTo>
                      <a:pt x="208" y="27"/>
                    </a:lnTo>
                    <a:lnTo>
                      <a:pt x="61" y="12"/>
                    </a:lnTo>
                    <a:lnTo>
                      <a:pt x="51" y="0"/>
                    </a:lnTo>
                    <a:lnTo>
                      <a:pt x="0" y="21"/>
                    </a:lnTo>
                    <a:lnTo>
                      <a:pt x="15" y="80"/>
                    </a:lnTo>
                    <a:lnTo>
                      <a:pt x="72" y="85"/>
                    </a:lnTo>
                    <a:lnTo>
                      <a:pt x="55" y="167"/>
                    </a:lnTo>
                    <a:lnTo>
                      <a:pt x="59" y="206"/>
                    </a:lnTo>
                    <a:lnTo>
                      <a:pt x="52" y="240"/>
                    </a:lnTo>
                    <a:lnTo>
                      <a:pt x="74" y="250"/>
                    </a:lnTo>
                    <a:lnTo>
                      <a:pt x="95" y="263"/>
                    </a:lnTo>
                    <a:close/>
                  </a:path>
                </a:pathLst>
              </a:custGeom>
              <a:solidFill>
                <a:schemeClr val="bg1"/>
              </a:solidFill>
              <a:ln w="0">
                <a:solidFill>
                  <a:srgbClr val="000000"/>
                </a:solidFill>
                <a:prstDash val="solid"/>
                <a:round/>
                <a:headEnd/>
                <a:tailEnd/>
              </a:ln>
            </p:spPr>
            <p:txBody>
              <a:bodyPr/>
              <a:lstStyle/>
              <a:p>
                <a:endParaRPr lang="en-US"/>
              </a:p>
            </p:txBody>
          </p:sp>
          <p:sp>
            <p:nvSpPr>
              <p:cNvPr id="133" name="Freeform 522"/>
              <p:cNvSpPr>
                <a:spLocks/>
              </p:cNvSpPr>
              <p:nvPr/>
            </p:nvSpPr>
            <p:spPr bwMode="auto">
              <a:xfrm>
                <a:off x="3081" y="2347"/>
                <a:ext cx="24" cy="11"/>
              </a:xfrm>
              <a:custGeom>
                <a:avLst/>
                <a:gdLst>
                  <a:gd name="T0" fmla="*/ 0 w 38"/>
                  <a:gd name="T1" fmla="*/ 5 h 19"/>
                  <a:gd name="T2" fmla="*/ 6 w 38"/>
                  <a:gd name="T3" fmla="*/ 6 h 19"/>
                  <a:gd name="T4" fmla="*/ 15 w 38"/>
                  <a:gd name="T5" fmla="*/ 5 h 19"/>
                  <a:gd name="T6" fmla="*/ 9 w 38"/>
                  <a:gd name="T7" fmla="*/ 0 h 19"/>
                  <a:gd name="T8" fmla="*/ 0 w 38"/>
                  <a:gd name="T9" fmla="*/ 5 h 19"/>
                  <a:gd name="T10" fmla="*/ 0 60000 65536"/>
                  <a:gd name="T11" fmla="*/ 0 60000 65536"/>
                  <a:gd name="T12" fmla="*/ 0 60000 65536"/>
                  <a:gd name="T13" fmla="*/ 0 60000 65536"/>
                  <a:gd name="T14" fmla="*/ 0 60000 65536"/>
                  <a:gd name="T15" fmla="*/ 0 w 38"/>
                  <a:gd name="T16" fmla="*/ 0 h 19"/>
                  <a:gd name="T17" fmla="*/ 38 w 38"/>
                  <a:gd name="T18" fmla="*/ 19 h 19"/>
                </a:gdLst>
                <a:ahLst/>
                <a:cxnLst>
                  <a:cxn ang="T10">
                    <a:pos x="T0" y="T1"/>
                  </a:cxn>
                  <a:cxn ang="T11">
                    <a:pos x="T2" y="T3"/>
                  </a:cxn>
                  <a:cxn ang="T12">
                    <a:pos x="T4" y="T5"/>
                  </a:cxn>
                  <a:cxn ang="T13">
                    <a:pos x="T6" y="T7"/>
                  </a:cxn>
                  <a:cxn ang="T14">
                    <a:pos x="T8" y="T9"/>
                  </a:cxn>
                </a:cxnLst>
                <a:rect l="T15" t="T16" r="T17" b="T18"/>
                <a:pathLst>
                  <a:path w="38" h="19">
                    <a:moveTo>
                      <a:pt x="0" y="13"/>
                    </a:moveTo>
                    <a:lnTo>
                      <a:pt x="15" y="19"/>
                    </a:lnTo>
                    <a:lnTo>
                      <a:pt x="38" y="13"/>
                    </a:lnTo>
                    <a:lnTo>
                      <a:pt x="23" y="0"/>
                    </a:lnTo>
                    <a:lnTo>
                      <a:pt x="0" y="13"/>
                    </a:lnTo>
                    <a:close/>
                  </a:path>
                </a:pathLst>
              </a:custGeom>
              <a:solidFill>
                <a:schemeClr val="bg1"/>
              </a:solidFill>
              <a:ln w="0">
                <a:solidFill>
                  <a:srgbClr val="000000"/>
                </a:solidFill>
                <a:prstDash val="solid"/>
                <a:round/>
                <a:headEnd/>
                <a:tailEnd/>
              </a:ln>
            </p:spPr>
            <p:txBody>
              <a:bodyPr/>
              <a:lstStyle/>
              <a:p>
                <a:endParaRPr lang="en-US"/>
              </a:p>
            </p:txBody>
          </p:sp>
          <p:sp>
            <p:nvSpPr>
              <p:cNvPr id="134" name="Freeform 523"/>
              <p:cNvSpPr>
                <a:spLocks/>
              </p:cNvSpPr>
              <p:nvPr/>
            </p:nvSpPr>
            <p:spPr bwMode="auto">
              <a:xfrm>
                <a:off x="2893" y="2313"/>
                <a:ext cx="47" cy="83"/>
              </a:xfrm>
              <a:custGeom>
                <a:avLst/>
                <a:gdLst>
                  <a:gd name="T0" fmla="*/ 7 w 77"/>
                  <a:gd name="T1" fmla="*/ 0 h 160"/>
                  <a:gd name="T2" fmla="*/ 0 w 77"/>
                  <a:gd name="T3" fmla="*/ 25 h 160"/>
                  <a:gd name="T4" fmla="*/ 7 w 77"/>
                  <a:gd name="T5" fmla="*/ 30 h 160"/>
                  <a:gd name="T6" fmla="*/ 2 w 77"/>
                  <a:gd name="T7" fmla="*/ 43 h 160"/>
                  <a:gd name="T8" fmla="*/ 21 w 77"/>
                  <a:gd name="T9" fmla="*/ 43 h 160"/>
                  <a:gd name="T10" fmla="*/ 24 w 77"/>
                  <a:gd name="T11" fmla="*/ 34 h 160"/>
                  <a:gd name="T12" fmla="*/ 23 w 77"/>
                  <a:gd name="T13" fmla="*/ 23 h 160"/>
                  <a:gd name="T14" fmla="*/ 29 w 77"/>
                  <a:gd name="T15" fmla="*/ 2 h 160"/>
                  <a:gd name="T16" fmla="*/ 7 w 77"/>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60"/>
                  <a:gd name="T29" fmla="*/ 77 w 77"/>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60">
                    <a:moveTo>
                      <a:pt x="20" y="0"/>
                    </a:moveTo>
                    <a:lnTo>
                      <a:pt x="0" y="93"/>
                    </a:lnTo>
                    <a:lnTo>
                      <a:pt x="20" y="109"/>
                    </a:lnTo>
                    <a:lnTo>
                      <a:pt x="5" y="160"/>
                    </a:lnTo>
                    <a:lnTo>
                      <a:pt x="57" y="160"/>
                    </a:lnTo>
                    <a:lnTo>
                      <a:pt x="64" y="126"/>
                    </a:lnTo>
                    <a:lnTo>
                      <a:pt x="60" y="87"/>
                    </a:lnTo>
                    <a:lnTo>
                      <a:pt x="77" y="5"/>
                    </a:lnTo>
                    <a:lnTo>
                      <a:pt x="20" y="0"/>
                    </a:lnTo>
                    <a:close/>
                  </a:path>
                </a:pathLst>
              </a:custGeom>
              <a:solidFill>
                <a:schemeClr val="bg1"/>
              </a:solidFill>
              <a:ln w="0">
                <a:solidFill>
                  <a:srgbClr val="000000"/>
                </a:solidFill>
                <a:prstDash val="solid"/>
                <a:round/>
                <a:headEnd/>
                <a:tailEnd/>
              </a:ln>
            </p:spPr>
            <p:txBody>
              <a:bodyPr/>
              <a:lstStyle/>
              <a:p>
                <a:endParaRPr lang="en-US"/>
              </a:p>
            </p:txBody>
          </p:sp>
          <p:sp>
            <p:nvSpPr>
              <p:cNvPr id="135" name="Freeform 524"/>
              <p:cNvSpPr>
                <a:spLocks/>
              </p:cNvSpPr>
              <p:nvPr/>
            </p:nvSpPr>
            <p:spPr bwMode="auto">
              <a:xfrm>
                <a:off x="3096" y="2123"/>
                <a:ext cx="54" cy="40"/>
              </a:xfrm>
              <a:custGeom>
                <a:avLst/>
                <a:gdLst>
                  <a:gd name="T0" fmla="*/ 25 w 94"/>
                  <a:gd name="T1" fmla="*/ 19 h 74"/>
                  <a:gd name="T2" fmla="*/ 24 w 94"/>
                  <a:gd name="T3" fmla="*/ 19 h 74"/>
                  <a:gd name="T4" fmla="*/ 24 w 94"/>
                  <a:gd name="T5" fmla="*/ 21 h 74"/>
                  <a:gd name="T6" fmla="*/ 27 w 94"/>
                  <a:gd name="T7" fmla="*/ 22 h 74"/>
                  <a:gd name="T8" fmla="*/ 12 w 94"/>
                  <a:gd name="T9" fmla="*/ 20 h 74"/>
                  <a:gd name="T10" fmla="*/ 10 w 94"/>
                  <a:gd name="T11" fmla="*/ 16 h 74"/>
                  <a:gd name="T12" fmla="*/ 0 w 94"/>
                  <a:gd name="T13" fmla="*/ 10 h 74"/>
                  <a:gd name="T14" fmla="*/ 7 w 94"/>
                  <a:gd name="T15" fmla="*/ 3 h 74"/>
                  <a:gd name="T16" fmla="*/ 13 w 94"/>
                  <a:gd name="T17" fmla="*/ 6 h 74"/>
                  <a:gd name="T18" fmla="*/ 18 w 94"/>
                  <a:gd name="T19" fmla="*/ 0 h 74"/>
                  <a:gd name="T20" fmla="*/ 26 w 94"/>
                  <a:gd name="T21" fmla="*/ 3 h 74"/>
                  <a:gd name="T22" fmla="*/ 31 w 94"/>
                  <a:gd name="T23" fmla="*/ 15 h 74"/>
                  <a:gd name="T24" fmla="*/ 25 w 94"/>
                  <a:gd name="T25" fmla="*/ 19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74"/>
                  <a:gd name="T41" fmla="*/ 94 w 9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74">
                    <a:moveTo>
                      <a:pt x="74" y="64"/>
                    </a:moveTo>
                    <a:lnTo>
                      <a:pt x="73" y="64"/>
                    </a:lnTo>
                    <a:lnTo>
                      <a:pt x="71" y="72"/>
                    </a:lnTo>
                    <a:lnTo>
                      <a:pt x="82" y="74"/>
                    </a:lnTo>
                    <a:lnTo>
                      <a:pt x="36" y="68"/>
                    </a:lnTo>
                    <a:lnTo>
                      <a:pt x="32" y="55"/>
                    </a:lnTo>
                    <a:lnTo>
                      <a:pt x="0" y="34"/>
                    </a:lnTo>
                    <a:lnTo>
                      <a:pt x="22" y="9"/>
                    </a:lnTo>
                    <a:lnTo>
                      <a:pt x="40" y="23"/>
                    </a:lnTo>
                    <a:lnTo>
                      <a:pt x="54" y="0"/>
                    </a:lnTo>
                    <a:lnTo>
                      <a:pt x="78" y="9"/>
                    </a:lnTo>
                    <a:lnTo>
                      <a:pt x="94" y="50"/>
                    </a:lnTo>
                    <a:lnTo>
                      <a:pt x="74" y="64"/>
                    </a:lnTo>
                    <a:close/>
                  </a:path>
                </a:pathLst>
              </a:custGeom>
              <a:solidFill>
                <a:schemeClr val="bg1"/>
              </a:solidFill>
              <a:ln w="0">
                <a:solidFill>
                  <a:srgbClr val="000000"/>
                </a:solidFill>
                <a:prstDash val="solid"/>
                <a:round/>
                <a:headEnd/>
                <a:tailEnd/>
              </a:ln>
            </p:spPr>
            <p:txBody>
              <a:bodyPr/>
              <a:lstStyle/>
              <a:p>
                <a:endParaRPr lang="en-US"/>
              </a:p>
            </p:txBody>
          </p:sp>
          <p:sp>
            <p:nvSpPr>
              <p:cNvPr id="136" name="Freeform 525"/>
              <p:cNvSpPr>
                <a:spLocks/>
              </p:cNvSpPr>
              <p:nvPr/>
            </p:nvSpPr>
            <p:spPr bwMode="auto">
              <a:xfrm>
                <a:off x="3108" y="2088"/>
                <a:ext cx="52" cy="49"/>
              </a:xfrm>
              <a:custGeom>
                <a:avLst/>
                <a:gdLst>
                  <a:gd name="T0" fmla="*/ 0 w 87"/>
                  <a:gd name="T1" fmla="*/ 22 h 92"/>
                  <a:gd name="T2" fmla="*/ 7 w 87"/>
                  <a:gd name="T3" fmla="*/ 26 h 92"/>
                  <a:gd name="T4" fmla="*/ 11 w 87"/>
                  <a:gd name="T5" fmla="*/ 20 h 92"/>
                  <a:gd name="T6" fmla="*/ 20 w 87"/>
                  <a:gd name="T7" fmla="*/ 22 h 92"/>
                  <a:gd name="T8" fmla="*/ 30 w 87"/>
                  <a:gd name="T9" fmla="*/ 12 h 92"/>
                  <a:gd name="T10" fmla="*/ 31 w 87"/>
                  <a:gd name="T11" fmla="*/ 1 h 92"/>
                  <a:gd name="T12" fmla="*/ 19 w 87"/>
                  <a:gd name="T13" fmla="*/ 0 h 92"/>
                  <a:gd name="T14" fmla="*/ 10 w 87"/>
                  <a:gd name="T15" fmla="*/ 6 h 92"/>
                  <a:gd name="T16" fmla="*/ 2 w 87"/>
                  <a:gd name="T17" fmla="*/ 14 h 92"/>
                  <a:gd name="T18" fmla="*/ 0 w 87"/>
                  <a:gd name="T19" fmla="*/ 2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2"/>
                  <a:gd name="T32" fmla="*/ 87 w 8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2">
                    <a:moveTo>
                      <a:pt x="0" y="78"/>
                    </a:moveTo>
                    <a:lnTo>
                      <a:pt x="18" y="92"/>
                    </a:lnTo>
                    <a:lnTo>
                      <a:pt x="32" y="69"/>
                    </a:lnTo>
                    <a:lnTo>
                      <a:pt x="56" y="78"/>
                    </a:lnTo>
                    <a:lnTo>
                      <a:pt x="86" y="43"/>
                    </a:lnTo>
                    <a:lnTo>
                      <a:pt x="87" y="1"/>
                    </a:lnTo>
                    <a:lnTo>
                      <a:pt x="53" y="0"/>
                    </a:lnTo>
                    <a:lnTo>
                      <a:pt x="27" y="22"/>
                    </a:lnTo>
                    <a:lnTo>
                      <a:pt x="5" y="51"/>
                    </a:lnTo>
                    <a:lnTo>
                      <a:pt x="0" y="78"/>
                    </a:lnTo>
                    <a:close/>
                  </a:path>
                </a:pathLst>
              </a:custGeom>
              <a:solidFill>
                <a:schemeClr val="bg1"/>
              </a:solidFill>
              <a:ln w="0">
                <a:solidFill>
                  <a:srgbClr val="000000"/>
                </a:solidFill>
                <a:prstDash val="solid"/>
                <a:round/>
                <a:headEnd/>
                <a:tailEnd/>
              </a:ln>
            </p:spPr>
            <p:txBody>
              <a:bodyPr/>
              <a:lstStyle/>
              <a:p>
                <a:endParaRPr lang="en-US"/>
              </a:p>
            </p:txBody>
          </p:sp>
          <p:sp>
            <p:nvSpPr>
              <p:cNvPr id="137" name="Freeform 526"/>
              <p:cNvSpPr>
                <a:spLocks/>
              </p:cNvSpPr>
              <p:nvPr/>
            </p:nvSpPr>
            <p:spPr bwMode="auto">
              <a:xfrm>
                <a:off x="2963" y="1983"/>
                <a:ext cx="116" cy="176"/>
              </a:xfrm>
              <a:custGeom>
                <a:avLst/>
                <a:gdLst>
                  <a:gd name="T0" fmla="*/ 23 w 196"/>
                  <a:gd name="T1" fmla="*/ 0 h 339"/>
                  <a:gd name="T2" fmla="*/ 7 w 196"/>
                  <a:gd name="T3" fmla="*/ 2 h 339"/>
                  <a:gd name="T4" fmla="*/ 2 w 196"/>
                  <a:gd name="T5" fmla="*/ 8 h 339"/>
                  <a:gd name="T6" fmla="*/ 3 w 196"/>
                  <a:gd name="T7" fmla="*/ 24 h 339"/>
                  <a:gd name="T8" fmla="*/ 9 w 196"/>
                  <a:gd name="T9" fmla="*/ 33 h 339"/>
                  <a:gd name="T10" fmla="*/ 7 w 196"/>
                  <a:gd name="T11" fmla="*/ 40 h 339"/>
                  <a:gd name="T12" fmla="*/ 9 w 196"/>
                  <a:gd name="T13" fmla="*/ 43 h 339"/>
                  <a:gd name="T14" fmla="*/ 22 w 196"/>
                  <a:gd name="T15" fmla="*/ 40 h 339"/>
                  <a:gd name="T16" fmla="*/ 20 w 196"/>
                  <a:gd name="T17" fmla="*/ 45 h 339"/>
                  <a:gd name="T18" fmla="*/ 24 w 196"/>
                  <a:gd name="T19" fmla="*/ 55 h 339"/>
                  <a:gd name="T20" fmla="*/ 14 w 196"/>
                  <a:gd name="T21" fmla="*/ 55 h 339"/>
                  <a:gd name="T22" fmla="*/ 14 w 196"/>
                  <a:gd name="T23" fmla="*/ 67 h 339"/>
                  <a:gd name="T24" fmla="*/ 7 w 196"/>
                  <a:gd name="T25" fmla="*/ 73 h 339"/>
                  <a:gd name="T26" fmla="*/ 14 w 196"/>
                  <a:gd name="T27" fmla="*/ 74 h 339"/>
                  <a:gd name="T28" fmla="*/ 21 w 196"/>
                  <a:gd name="T29" fmla="*/ 76 h 339"/>
                  <a:gd name="T30" fmla="*/ 14 w 196"/>
                  <a:gd name="T31" fmla="*/ 80 h 339"/>
                  <a:gd name="T32" fmla="*/ 0 w 196"/>
                  <a:gd name="T33" fmla="*/ 90 h 339"/>
                  <a:gd name="T34" fmla="*/ 3 w 196"/>
                  <a:gd name="T35" fmla="*/ 91 h 339"/>
                  <a:gd name="T36" fmla="*/ 27 w 196"/>
                  <a:gd name="T37" fmla="*/ 85 h 339"/>
                  <a:gd name="T38" fmla="*/ 28 w 196"/>
                  <a:gd name="T39" fmla="*/ 87 h 339"/>
                  <a:gd name="T40" fmla="*/ 56 w 196"/>
                  <a:gd name="T41" fmla="*/ 83 h 339"/>
                  <a:gd name="T42" fmla="*/ 68 w 196"/>
                  <a:gd name="T43" fmla="*/ 80 h 339"/>
                  <a:gd name="T44" fmla="*/ 60 w 196"/>
                  <a:gd name="T45" fmla="*/ 76 h 339"/>
                  <a:gd name="T46" fmla="*/ 68 w 196"/>
                  <a:gd name="T47" fmla="*/ 71 h 339"/>
                  <a:gd name="T48" fmla="*/ 69 w 196"/>
                  <a:gd name="T49" fmla="*/ 66 h 339"/>
                  <a:gd name="T50" fmla="*/ 63 w 196"/>
                  <a:gd name="T51" fmla="*/ 60 h 339"/>
                  <a:gd name="T52" fmla="*/ 54 w 196"/>
                  <a:gd name="T53" fmla="*/ 60 h 339"/>
                  <a:gd name="T54" fmla="*/ 29 w 196"/>
                  <a:gd name="T55" fmla="*/ 27 h 339"/>
                  <a:gd name="T56" fmla="*/ 20 w 196"/>
                  <a:gd name="T57" fmla="*/ 26 h 339"/>
                  <a:gd name="T58" fmla="*/ 36 w 196"/>
                  <a:gd name="T59" fmla="*/ 12 h 339"/>
                  <a:gd name="T60" fmla="*/ 35 w 196"/>
                  <a:gd name="T61" fmla="*/ 9 h 339"/>
                  <a:gd name="T62" fmla="*/ 14 w 196"/>
                  <a:gd name="T63" fmla="*/ 11 h 339"/>
                  <a:gd name="T64" fmla="*/ 23 w 196"/>
                  <a:gd name="T65" fmla="*/ 0 h 3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
                  <a:gd name="T100" fmla="*/ 0 h 339"/>
                  <a:gd name="T101" fmla="*/ 196 w 196"/>
                  <a:gd name="T102" fmla="*/ 339 h 3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 h="339">
                    <a:moveTo>
                      <a:pt x="66" y="0"/>
                    </a:moveTo>
                    <a:lnTo>
                      <a:pt x="18" y="5"/>
                    </a:lnTo>
                    <a:lnTo>
                      <a:pt x="5" y="28"/>
                    </a:lnTo>
                    <a:lnTo>
                      <a:pt x="8" y="91"/>
                    </a:lnTo>
                    <a:lnTo>
                      <a:pt x="26" y="124"/>
                    </a:lnTo>
                    <a:lnTo>
                      <a:pt x="18" y="148"/>
                    </a:lnTo>
                    <a:lnTo>
                      <a:pt x="26" y="158"/>
                    </a:lnTo>
                    <a:lnTo>
                      <a:pt x="64" y="148"/>
                    </a:lnTo>
                    <a:lnTo>
                      <a:pt x="56" y="168"/>
                    </a:lnTo>
                    <a:lnTo>
                      <a:pt x="69" y="203"/>
                    </a:lnTo>
                    <a:lnTo>
                      <a:pt x="39" y="203"/>
                    </a:lnTo>
                    <a:lnTo>
                      <a:pt x="40" y="248"/>
                    </a:lnTo>
                    <a:lnTo>
                      <a:pt x="21" y="271"/>
                    </a:lnTo>
                    <a:lnTo>
                      <a:pt x="40" y="274"/>
                    </a:lnTo>
                    <a:lnTo>
                      <a:pt x="60" y="283"/>
                    </a:lnTo>
                    <a:lnTo>
                      <a:pt x="40" y="297"/>
                    </a:lnTo>
                    <a:lnTo>
                      <a:pt x="0" y="334"/>
                    </a:lnTo>
                    <a:lnTo>
                      <a:pt x="8" y="339"/>
                    </a:lnTo>
                    <a:lnTo>
                      <a:pt x="76" y="314"/>
                    </a:lnTo>
                    <a:lnTo>
                      <a:pt x="80" y="321"/>
                    </a:lnTo>
                    <a:lnTo>
                      <a:pt x="160" y="309"/>
                    </a:lnTo>
                    <a:lnTo>
                      <a:pt x="194" y="297"/>
                    </a:lnTo>
                    <a:lnTo>
                      <a:pt x="170" y="283"/>
                    </a:lnTo>
                    <a:lnTo>
                      <a:pt x="194" y="263"/>
                    </a:lnTo>
                    <a:lnTo>
                      <a:pt x="196" y="244"/>
                    </a:lnTo>
                    <a:lnTo>
                      <a:pt x="181" y="223"/>
                    </a:lnTo>
                    <a:lnTo>
                      <a:pt x="155" y="221"/>
                    </a:lnTo>
                    <a:lnTo>
                      <a:pt x="82" y="100"/>
                    </a:lnTo>
                    <a:lnTo>
                      <a:pt x="56" y="96"/>
                    </a:lnTo>
                    <a:lnTo>
                      <a:pt x="102" y="45"/>
                    </a:lnTo>
                    <a:lnTo>
                      <a:pt x="99" y="32"/>
                    </a:lnTo>
                    <a:lnTo>
                      <a:pt x="40" y="43"/>
                    </a:lnTo>
                    <a:lnTo>
                      <a:pt x="66" y="0"/>
                    </a:lnTo>
                    <a:close/>
                  </a:path>
                </a:pathLst>
              </a:custGeom>
              <a:solidFill>
                <a:schemeClr val="bg1"/>
              </a:solidFill>
              <a:ln w="0">
                <a:solidFill>
                  <a:srgbClr val="000000"/>
                </a:solidFill>
                <a:prstDash val="solid"/>
                <a:round/>
                <a:headEnd/>
                <a:tailEnd/>
              </a:ln>
            </p:spPr>
            <p:txBody>
              <a:bodyPr/>
              <a:lstStyle/>
              <a:p>
                <a:endParaRPr lang="en-US"/>
              </a:p>
            </p:txBody>
          </p:sp>
          <p:sp>
            <p:nvSpPr>
              <p:cNvPr id="138" name="Freeform 527"/>
              <p:cNvSpPr>
                <a:spLocks/>
              </p:cNvSpPr>
              <p:nvPr/>
            </p:nvSpPr>
            <p:spPr bwMode="auto">
              <a:xfrm>
                <a:off x="2932" y="2054"/>
                <a:ext cx="31" cy="27"/>
              </a:xfrm>
              <a:custGeom>
                <a:avLst/>
                <a:gdLst>
                  <a:gd name="T0" fmla="*/ 5 w 53"/>
                  <a:gd name="T1" fmla="*/ 0 h 51"/>
                  <a:gd name="T2" fmla="*/ 0 w 53"/>
                  <a:gd name="T3" fmla="*/ 9 h 51"/>
                  <a:gd name="T4" fmla="*/ 5 w 53"/>
                  <a:gd name="T5" fmla="*/ 13 h 51"/>
                  <a:gd name="T6" fmla="*/ 14 w 53"/>
                  <a:gd name="T7" fmla="*/ 14 h 51"/>
                  <a:gd name="T8" fmla="*/ 18 w 53"/>
                  <a:gd name="T9" fmla="*/ 11 h 51"/>
                  <a:gd name="T10" fmla="*/ 15 w 53"/>
                  <a:gd name="T11" fmla="*/ 4 h 51"/>
                  <a:gd name="T12" fmla="*/ 5 w 53"/>
                  <a:gd name="T13" fmla="*/ 0 h 51"/>
                  <a:gd name="T14" fmla="*/ 0 60000 65536"/>
                  <a:gd name="T15" fmla="*/ 0 60000 65536"/>
                  <a:gd name="T16" fmla="*/ 0 60000 65536"/>
                  <a:gd name="T17" fmla="*/ 0 60000 65536"/>
                  <a:gd name="T18" fmla="*/ 0 60000 65536"/>
                  <a:gd name="T19" fmla="*/ 0 60000 65536"/>
                  <a:gd name="T20" fmla="*/ 0 60000 65536"/>
                  <a:gd name="T21" fmla="*/ 0 w 53"/>
                  <a:gd name="T22" fmla="*/ 0 h 51"/>
                  <a:gd name="T23" fmla="*/ 53 w 53"/>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1">
                    <a:moveTo>
                      <a:pt x="13" y="0"/>
                    </a:moveTo>
                    <a:lnTo>
                      <a:pt x="0" y="33"/>
                    </a:lnTo>
                    <a:lnTo>
                      <a:pt x="13" y="46"/>
                    </a:lnTo>
                    <a:lnTo>
                      <a:pt x="41" y="51"/>
                    </a:lnTo>
                    <a:lnTo>
                      <a:pt x="53" y="37"/>
                    </a:lnTo>
                    <a:lnTo>
                      <a:pt x="45" y="13"/>
                    </a:lnTo>
                    <a:lnTo>
                      <a:pt x="13" y="0"/>
                    </a:lnTo>
                    <a:close/>
                  </a:path>
                </a:pathLst>
              </a:custGeom>
              <a:solidFill>
                <a:schemeClr val="bg1"/>
              </a:solidFill>
              <a:ln w="0">
                <a:solidFill>
                  <a:srgbClr val="000000"/>
                </a:solidFill>
                <a:prstDash val="solid"/>
                <a:round/>
                <a:headEnd/>
                <a:tailEnd/>
              </a:ln>
            </p:spPr>
            <p:txBody>
              <a:bodyPr/>
              <a:lstStyle/>
              <a:p>
                <a:endParaRPr lang="en-US"/>
              </a:p>
            </p:txBody>
          </p:sp>
          <p:sp>
            <p:nvSpPr>
              <p:cNvPr id="139" name="Freeform 528"/>
              <p:cNvSpPr>
                <a:spLocks/>
              </p:cNvSpPr>
              <p:nvPr/>
            </p:nvSpPr>
            <p:spPr bwMode="auto">
              <a:xfrm>
                <a:off x="2942" y="1979"/>
                <a:ext cx="13" cy="17"/>
              </a:xfrm>
              <a:custGeom>
                <a:avLst/>
                <a:gdLst>
                  <a:gd name="T0" fmla="*/ 0 w 21"/>
                  <a:gd name="T1" fmla="*/ 8 h 35"/>
                  <a:gd name="T2" fmla="*/ 8 w 21"/>
                  <a:gd name="T3" fmla="*/ 5 h 35"/>
                  <a:gd name="T4" fmla="*/ 8 w 21"/>
                  <a:gd name="T5" fmla="*/ 0 h 35"/>
                  <a:gd name="T6" fmla="*/ 0 w 21"/>
                  <a:gd name="T7" fmla="*/ 3 h 35"/>
                  <a:gd name="T8" fmla="*/ 0 w 21"/>
                  <a:gd name="T9" fmla="*/ 8 h 35"/>
                  <a:gd name="T10" fmla="*/ 0 60000 65536"/>
                  <a:gd name="T11" fmla="*/ 0 60000 65536"/>
                  <a:gd name="T12" fmla="*/ 0 60000 65536"/>
                  <a:gd name="T13" fmla="*/ 0 60000 65536"/>
                  <a:gd name="T14" fmla="*/ 0 60000 65536"/>
                  <a:gd name="T15" fmla="*/ 0 w 21"/>
                  <a:gd name="T16" fmla="*/ 0 h 35"/>
                  <a:gd name="T17" fmla="*/ 21 w 21"/>
                  <a:gd name="T18" fmla="*/ 35 h 35"/>
                </a:gdLst>
                <a:ahLst/>
                <a:cxnLst>
                  <a:cxn ang="T10">
                    <a:pos x="T0" y="T1"/>
                  </a:cxn>
                  <a:cxn ang="T11">
                    <a:pos x="T2" y="T3"/>
                  </a:cxn>
                  <a:cxn ang="T12">
                    <a:pos x="T4" y="T5"/>
                  </a:cxn>
                  <a:cxn ang="T13">
                    <a:pos x="T6" y="T7"/>
                  </a:cxn>
                  <a:cxn ang="T14">
                    <a:pos x="T8" y="T9"/>
                  </a:cxn>
                </a:cxnLst>
                <a:rect l="T15" t="T16" r="T17" b="T18"/>
                <a:pathLst>
                  <a:path w="21" h="35">
                    <a:moveTo>
                      <a:pt x="0" y="35"/>
                    </a:moveTo>
                    <a:lnTo>
                      <a:pt x="21" y="20"/>
                    </a:lnTo>
                    <a:lnTo>
                      <a:pt x="21" y="0"/>
                    </a:lnTo>
                    <a:lnTo>
                      <a:pt x="0" y="13"/>
                    </a:lnTo>
                    <a:lnTo>
                      <a:pt x="0" y="35"/>
                    </a:lnTo>
                    <a:close/>
                  </a:path>
                </a:pathLst>
              </a:custGeom>
              <a:solidFill>
                <a:schemeClr val="bg1"/>
              </a:solidFill>
              <a:ln w="0">
                <a:solidFill>
                  <a:srgbClr val="000000"/>
                </a:solidFill>
                <a:prstDash val="solid"/>
                <a:round/>
                <a:headEnd/>
                <a:tailEnd/>
              </a:ln>
            </p:spPr>
            <p:txBody>
              <a:bodyPr/>
              <a:lstStyle/>
              <a:p>
                <a:endParaRPr lang="en-US"/>
              </a:p>
            </p:txBody>
          </p:sp>
          <p:sp>
            <p:nvSpPr>
              <p:cNvPr id="140" name="Freeform 529"/>
              <p:cNvSpPr>
                <a:spLocks/>
              </p:cNvSpPr>
              <p:nvPr/>
            </p:nvSpPr>
            <p:spPr bwMode="auto">
              <a:xfrm>
                <a:off x="2893" y="2054"/>
                <a:ext cx="63" cy="81"/>
              </a:xfrm>
              <a:custGeom>
                <a:avLst/>
                <a:gdLst>
                  <a:gd name="T0" fmla="*/ 38 w 105"/>
                  <a:gd name="T1" fmla="*/ 13 h 158"/>
                  <a:gd name="T2" fmla="*/ 28 w 105"/>
                  <a:gd name="T3" fmla="*/ 12 h 158"/>
                  <a:gd name="T4" fmla="*/ 23 w 105"/>
                  <a:gd name="T5" fmla="*/ 9 h 158"/>
                  <a:gd name="T6" fmla="*/ 28 w 105"/>
                  <a:gd name="T7" fmla="*/ 0 h 158"/>
                  <a:gd name="T8" fmla="*/ 17 w 105"/>
                  <a:gd name="T9" fmla="*/ 3 h 158"/>
                  <a:gd name="T10" fmla="*/ 13 w 105"/>
                  <a:gd name="T11" fmla="*/ 7 h 158"/>
                  <a:gd name="T12" fmla="*/ 13 w 105"/>
                  <a:gd name="T13" fmla="*/ 11 h 158"/>
                  <a:gd name="T14" fmla="*/ 2 w 105"/>
                  <a:gd name="T15" fmla="*/ 11 h 158"/>
                  <a:gd name="T16" fmla="*/ 2 w 105"/>
                  <a:gd name="T17" fmla="*/ 21 h 158"/>
                  <a:gd name="T18" fmla="*/ 8 w 105"/>
                  <a:gd name="T19" fmla="*/ 22 h 158"/>
                  <a:gd name="T20" fmla="*/ 5 w 105"/>
                  <a:gd name="T21" fmla="*/ 29 h 158"/>
                  <a:gd name="T22" fmla="*/ 0 w 105"/>
                  <a:gd name="T23" fmla="*/ 32 h 158"/>
                  <a:gd name="T24" fmla="*/ 1 w 105"/>
                  <a:gd name="T25" fmla="*/ 42 h 158"/>
                  <a:gd name="T26" fmla="*/ 16 w 105"/>
                  <a:gd name="T27" fmla="*/ 42 h 158"/>
                  <a:gd name="T28" fmla="*/ 33 w 105"/>
                  <a:gd name="T29" fmla="*/ 33 h 158"/>
                  <a:gd name="T30" fmla="*/ 38 w 105"/>
                  <a:gd name="T31" fmla="*/ 22 h 158"/>
                  <a:gd name="T32" fmla="*/ 38 w 105"/>
                  <a:gd name="T33" fmla="*/ 13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158"/>
                  <a:gd name="T53" fmla="*/ 105 w 105"/>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158">
                    <a:moveTo>
                      <a:pt x="105" y="51"/>
                    </a:moveTo>
                    <a:lnTo>
                      <a:pt x="77" y="46"/>
                    </a:lnTo>
                    <a:lnTo>
                      <a:pt x="64" y="33"/>
                    </a:lnTo>
                    <a:lnTo>
                      <a:pt x="77" y="0"/>
                    </a:lnTo>
                    <a:lnTo>
                      <a:pt x="49" y="11"/>
                    </a:lnTo>
                    <a:lnTo>
                      <a:pt x="37" y="28"/>
                    </a:lnTo>
                    <a:lnTo>
                      <a:pt x="37" y="42"/>
                    </a:lnTo>
                    <a:lnTo>
                      <a:pt x="5" y="41"/>
                    </a:lnTo>
                    <a:lnTo>
                      <a:pt x="5" y="80"/>
                    </a:lnTo>
                    <a:lnTo>
                      <a:pt x="23" y="84"/>
                    </a:lnTo>
                    <a:lnTo>
                      <a:pt x="15" y="110"/>
                    </a:lnTo>
                    <a:lnTo>
                      <a:pt x="0" y="123"/>
                    </a:lnTo>
                    <a:lnTo>
                      <a:pt x="2" y="158"/>
                    </a:lnTo>
                    <a:lnTo>
                      <a:pt x="45" y="158"/>
                    </a:lnTo>
                    <a:lnTo>
                      <a:pt x="92" y="127"/>
                    </a:lnTo>
                    <a:lnTo>
                      <a:pt x="105" y="84"/>
                    </a:lnTo>
                    <a:lnTo>
                      <a:pt x="105" y="51"/>
                    </a:lnTo>
                    <a:close/>
                  </a:path>
                </a:pathLst>
              </a:custGeom>
              <a:solidFill>
                <a:schemeClr val="bg1"/>
              </a:solidFill>
              <a:ln w="0">
                <a:solidFill>
                  <a:srgbClr val="000000"/>
                </a:solidFill>
                <a:prstDash val="solid"/>
                <a:round/>
                <a:headEnd/>
                <a:tailEnd/>
              </a:ln>
            </p:spPr>
            <p:txBody>
              <a:bodyPr/>
              <a:lstStyle/>
              <a:p>
                <a:endParaRPr lang="en-US"/>
              </a:p>
            </p:txBody>
          </p:sp>
          <p:sp>
            <p:nvSpPr>
              <p:cNvPr id="141" name="Freeform 530"/>
              <p:cNvSpPr>
                <a:spLocks/>
              </p:cNvSpPr>
              <p:nvPr/>
            </p:nvSpPr>
            <p:spPr bwMode="auto">
              <a:xfrm>
                <a:off x="3138" y="2158"/>
                <a:ext cx="5" cy="5"/>
              </a:xfrm>
              <a:custGeom>
                <a:avLst/>
                <a:gdLst>
                  <a:gd name="T0" fmla="*/ 0 w 11"/>
                  <a:gd name="T1" fmla="*/ 0 h 10"/>
                  <a:gd name="T2" fmla="*/ 0 w 11"/>
                  <a:gd name="T3" fmla="*/ 0 h 10"/>
                  <a:gd name="T4" fmla="*/ 0 w 11"/>
                  <a:gd name="T5" fmla="*/ 2 h 10"/>
                  <a:gd name="T6" fmla="*/ 2 w 11"/>
                  <a:gd name="T7" fmla="*/ 3 h 10"/>
                  <a:gd name="T8" fmla="*/ 0 w 11"/>
                  <a:gd name="T9" fmla="*/ 0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3" y="0"/>
                    </a:moveTo>
                    <a:lnTo>
                      <a:pt x="2" y="0"/>
                    </a:lnTo>
                    <a:lnTo>
                      <a:pt x="0" y="8"/>
                    </a:lnTo>
                    <a:lnTo>
                      <a:pt x="11" y="10"/>
                    </a:lnTo>
                    <a:lnTo>
                      <a:pt x="3" y="0"/>
                    </a:lnTo>
                    <a:close/>
                  </a:path>
                </a:pathLst>
              </a:custGeom>
              <a:solidFill>
                <a:schemeClr val="bg1"/>
              </a:solidFill>
              <a:ln w="0">
                <a:solidFill>
                  <a:srgbClr val="000000"/>
                </a:solidFill>
                <a:prstDash val="solid"/>
                <a:round/>
                <a:headEnd/>
                <a:tailEnd/>
              </a:ln>
            </p:spPr>
            <p:txBody>
              <a:bodyPr/>
              <a:lstStyle/>
              <a:p>
                <a:endParaRPr lang="en-US"/>
              </a:p>
            </p:txBody>
          </p:sp>
          <p:sp>
            <p:nvSpPr>
              <p:cNvPr id="142" name="Freeform 531"/>
              <p:cNvSpPr>
                <a:spLocks/>
              </p:cNvSpPr>
              <p:nvPr/>
            </p:nvSpPr>
            <p:spPr bwMode="auto">
              <a:xfrm>
                <a:off x="2898" y="2408"/>
                <a:ext cx="369" cy="304"/>
              </a:xfrm>
              <a:custGeom>
                <a:avLst/>
                <a:gdLst>
                  <a:gd name="T0" fmla="*/ 71 w 623"/>
                  <a:gd name="T1" fmla="*/ 14 h 585"/>
                  <a:gd name="T2" fmla="*/ 70 w 623"/>
                  <a:gd name="T3" fmla="*/ 27 h 585"/>
                  <a:gd name="T4" fmla="*/ 74 w 623"/>
                  <a:gd name="T5" fmla="*/ 32 h 585"/>
                  <a:gd name="T6" fmla="*/ 75 w 623"/>
                  <a:gd name="T7" fmla="*/ 43 h 585"/>
                  <a:gd name="T8" fmla="*/ 54 w 623"/>
                  <a:gd name="T9" fmla="*/ 43 h 585"/>
                  <a:gd name="T10" fmla="*/ 52 w 623"/>
                  <a:gd name="T11" fmla="*/ 53 h 585"/>
                  <a:gd name="T12" fmla="*/ 1 w 623"/>
                  <a:gd name="T13" fmla="*/ 76 h 585"/>
                  <a:gd name="T14" fmla="*/ 0 w 623"/>
                  <a:gd name="T15" fmla="*/ 85 h 585"/>
                  <a:gd name="T16" fmla="*/ 33 w 623"/>
                  <a:gd name="T17" fmla="*/ 105 h 585"/>
                  <a:gd name="T18" fmla="*/ 117 w 623"/>
                  <a:gd name="T19" fmla="*/ 150 h 585"/>
                  <a:gd name="T20" fmla="*/ 117 w 623"/>
                  <a:gd name="T21" fmla="*/ 158 h 585"/>
                  <a:gd name="T22" fmla="*/ 134 w 623"/>
                  <a:gd name="T23" fmla="*/ 156 h 585"/>
                  <a:gd name="T24" fmla="*/ 146 w 623"/>
                  <a:gd name="T25" fmla="*/ 150 h 585"/>
                  <a:gd name="T26" fmla="*/ 156 w 623"/>
                  <a:gd name="T27" fmla="*/ 141 h 585"/>
                  <a:gd name="T28" fmla="*/ 219 w 623"/>
                  <a:gd name="T29" fmla="*/ 123 h 585"/>
                  <a:gd name="T30" fmla="*/ 192 w 623"/>
                  <a:gd name="T31" fmla="*/ 109 h 585"/>
                  <a:gd name="T32" fmla="*/ 181 w 623"/>
                  <a:gd name="T33" fmla="*/ 94 h 585"/>
                  <a:gd name="T34" fmla="*/ 187 w 623"/>
                  <a:gd name="T35" fmla="*/ 80 h 585"/>
                  <a:gd name="T36" fmla="*/ 180 w 623"/>
                  <a:gd name="T37" fmla="*/ 74 h 585"/>
                  <a:gd name="T38" fmla="*/ 182 w 623"/>
                  <a:gd name="T39" fmla="*/ 58 h 585"/>
                  <a:gd name="T40" fmla="*/ 179 w 623"/>
                  <a:gd name="T41" fmla="*/ 45 h 585"/>
                  <a:gd name="T42" fmla="*/ 163 w 623"/>
                  <a:gd name="T43" fmla="*/ 34 h 585"/>
                  <a:gd name="T44" fmla="*/ 163 w 623"/>
                  <a:gd name="T45" fmla="*/ 23 h 585"/>
                  <a:gd name="T46" fmla="*/ 172 w 623"/>
                  <a:gd name="T47" fmla="*/ 14 h 585"/>
                  <a:gd name="T48" fmla="*/ 170 w 623"/>
                  <a:gd name="T49" fmla="*/ 0 h 585"/>
                  <a:gd name="T50" fmla="*/ 142 w 623"/>
                  <a:gd name="T51" fmla="*/ 6 h 585"/>
                  <a:gd name="T52" fmla="*/ 136 w 623"/>
                  <a:gd name="T53" fmla="*/ 0 h 585"/>
                  <a:gd name="T54" fmla="*/ 71 w 623"/>
                  <a:gd name="T55" fmla="*/ 14 h 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3"/>
                  <a:gd name="T85" fmla="*/ 0 h 585"/>
                  <a:gd name="T86" fmla="*/ 623 w 623"/>
                  <a:gd name="T87" fmla="*/ 585 h 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3" h="585">
                    <a:moveTo>
                      <a:pt x="202" y="50"/>
                    </a:moveTo>
                    <a:lnTo>
                      <a:pt x="201" y="101"/>
                    </a:lnTo>
                    <a:lnTo>
                      <a:pt x="211" y="118"/>
                    </a:lnTo>
                    <a:lnTo>
                      <a:pt x="215" y="157"/>
                    </a:lnTo>
                    <a:lnTo>
                      <a:pt x="154" y="158"/>
                    </a:lnTo>
                    <a:lnTo>
                      <a:pt x="149" y="196"/>
                    </a:lnTo>
                    <a:lnTo>
                      <a:pt x="3" y="280"/>
                    </a:lnTo>
                    <a:lnTo>
                      <a:pt x="0" y="313"/>
                    </a:lnTo>
                    <a:lnTo>
                      <a:pt x="93" y="389"/>
                    </a:lnTo>
                    <a:lnTo>
                      <a:pt x="333" y="555"/>
                    </a:lnTo>
                    <a:lnTo>
                      <a:pt x="335" y="585"/>
                    </a:lnTo>
                    <a:lnTo>
                      <a:pt x="381" y="578"/>
                    </a:lnTo>
                    <a:lnTo>
                      <a:pt x="416" y="556"/>
                    </a:lnTo>
                    <a:lnTo>
                      <a:pt x="444" y="522"/>
                    </a:lnTo>
                    <a:lnTo>
                      <a:pt x="623" y="454"/>
                    </a:lnTo>
                    <a:lnTo>
                      <a:pt x="549" y="403"/>
                    </a:lnTo>
                    <a:lnTo>
                      <a:pt x="515" y="349"/>
                    </a:lnTo>
                    <a:lnTo>
                      <a:pt x="532" y="294"/>
                    </a:lnTo>
                    <a:lnTo>
                      <a:pt x="513" y="274"/>
                    </a:lnTo>
                    <a:lnTo>
                      <a:pt x="518" y="214"/>
                    </a:lnTo>
                    <a:lnTo>
                      <a:pt x="511" y="165"/>
                    </a:lnTo>
                    <a:lnTo>
                      <a:pt x="466" y="126"/>
                    </a:lnTo>
                    <a:lnTo>
                      <a:pt x="464" y="85"/>
                    </a:lnTo>
                    <a:lnTo>
                      <a:pt x="492" y="51"/>
                    </a:lnTo>
                    <a:lnTo>
                      <a:pt x="485" y="0"/>
                    </a:lnTo>
                    <a:lnTo>
                      <a:pt x="404" y="24"/>
                    </a:lnTo>
                    <a:lnTo>
                      <a:pt x="386" y="0"/>
                    </a:lnTo>
                    <a:lnTo>
                      <a:pt x="202" y="50"/>
                    </a:lnTo>
                    <a:close/>
                  </a:path>
                </a:pathLst>
              </a:custGeom>
              <a:solidFill>
                <a:srgbClr val="FFCC66"/>
              </a:solidFill>
              <a:ln w="0">
                <a:solidFill>
                  <a:srgbClr val="000000"/>
                </a:solidFill>
                <a:prstDash val="solid"/>
                <a:round/>
                <a:headEnd/>
                <a:tailEnd/>
              </a:ln>
            </p:spPr>
            <p:txBody>
              <a:bodyPr/>
              <a:lstStyle/>
              <a:p>
                <a:endParaRPr lang="en-US"/>
              </a:p>
            </p:txBody>
          </p:sp>
          <p:sp>
            <p:nvSpPr>
              <p:cNvPr id="143" name="Freeform 532"/>
              <p:cNvSpPr>
                <a:spLocks/>
              </p:cNvSpPr>
              <p:nvPr/>
            </p:nvSpPr>
            <p:spPr bwMode="auto">
              <a:xfrm>
                <a:off x="2752" y="2568"/>
                <a:ext cx="146" cy="104"/>
              </a:xfrm>
              <a:custGeom>
                <a:avLst/>
                <a:gdLst>
                  <a:gd name="T0" fmla="*/ 0 w 248"/>
                  <a:gd name="T1" fmla="*/ 54 h 199"/>
                  <a:gd name="T2" fmla="*/ 41 w 248"/>
                  <a:gd name="T3" fmla="*/ 54 h 199"/>
                  <a:gd name="T4" fmla="*/ 41 w 248"/>
                  <a:gd name="T5" fmla="*/ 38 h 199"/>
                  <a:gd name="T6" fmla="*/ 48 w 248"/>
                  <a:gd name="T7" fmla="*/ 37 h 199"/>
                  <a:gd name="T8" fmla="*/ 48 w 248"/>
                  <a:gd name="T9" fmla="*/ 17 h 199"/>
                  <a:gd name="T10" fmla="*/ 85 w 248"/>
                  <a:gd name="T11" fmla="*/ 17 h 199"/>
                  <a:gd name="T12" fmla="*/ 86 w 248"/>
                  <a:gd name="T13" fmla="*/ 2 h 199"/>
                  <a:gd name="T14" fmla="*/ 42 w 248"/>
                  <a:gd name="T15" fmla="*/ 0 h 199"/>
                  <a:gd name="T16" fmla="*/ 29 w 248"/>
                  <a:gd name="T17" fmla="*/ 11 h 199"/>
                  <a:gd name="T18" fmla="*/ 0 w 248"/>
                  <a:gd name="T19" fmla="*/ 54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199"/>
                  <a:gd name="T32" fmla="*/ 248 w 248"/>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199">
                    <a:moveTo>
                      <a:pt x="0" y="197"/>
                    </a:moveTo>
                    <a:lnTo>
                      <a:pt x="118" y="199"/>
                    </a:lnTo>
                    <a:lnTo>
                      <a:pt x="118" y="137"/>
                    </a:lnTo>
                    <a:lnTo>
                      <a:pt x="137" y="135"/>
                    </a:lnTo>
                    <a:lnTo>
                      <a:pt x="139" y="61"/>
                    </a:lnTo>
                    <a:lnTo>
                      <a:pt x="247" y="61"/>
                    </a:lnTo>
                    <a:lnTo>
                      <a:pt x="248" y="7"/>
                    </a:lnTo>
                    <a:lnTo>
                      <a:pt x="120" y="0"/>
                    </a:lnTo>
                    <a:lnTo>
                      <a:pt x="84" y="43"/>
                    </a:lnTo>
                    <a:lnTo>
                      <a:pt x="0" y="197"/>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144" name="Freeform 533"/>
              <p:cNvSpPr>
                <a:spLocks/>
              </p:cNvSpPr>
              <p:nvPr/>
            </p:nvSpPr>
            <p:spPr bwMode="auto">
              <a:xfrm>
                <a:off x="2822" y="2421"/>
                <a:ext cx="203" cy="150"/>
              </a:xfrm>
              <a:custGeom>
                <a:avLst/>
                <a:gdLst>
                  <a:gd name="T0" fmla="*/ 0 w 343"/>
                  <a:gd name="T1" fmla="*/ 77 h 286"/>
                  <a:gd name="T2" fmla="*/ 45 w 343"/>
                  <a:gd name="T3" fmla="*/ 79 h 286"/>
                  <a:gd name="T4" fmla="*/ 46 w 343"/>
                  <a:gd name="T5" fmla="*/ 70 h 286"/>
                  <a:gd name="T6" fmla="*/ 97 w 343"/>
                  <a:gd name="T7" fmla="*/ 47 h 286"/>
                  <a:gd name="T8" fmla="*/ 99 w 343"/>
                  <a:gd name="T9" fmla="*/ 36 h 286"/>
                  <a:gd name="T10" fmla="*/ 120 w 343"/>
                  <a:gd name="T11" fmla="*/ 36 h 286"/>
                  <a:gd name="T12" fmla="*/ 119 w 343"/>
                  <a:gd name="T13" fmla="*/ 25 h 286"/>
                  <a:gd name="T14" fmla="*/ 115 w 343"/>
                  <a:gd name="T15" fmla="*/ 20 h 286"/>
                  <a:gd name="T16" fmla="*/ 115 w 343"/>
                  <a:gd name="T17" fmla="*/ 6 h 286"/>
                  <a:gd name="T18" fmla="*/ 99 w 343"/>
                  <a:gd name="T19" fmla="*/ 5 h 286"/>
                  <a:gd name="T20" fmla="*/ 83 w 343"/>
                  <a:gd name="T21" fmla="*/ 7 h 286"/>
                  <a:gd name="T22" fmla="*/ 78 w 343"/>
                  <a:gd name="T23" fmla="*/ 0 h 286"/>
                  <a:gd name="T24" fmla="*/ 67 w 343"/>
                  <a:gd name="T25" fmla="*/ 16 h 286"/>
                  <a:gd name="T26" fmla="*/ 51 w 343"/>
                  <a:gd name="T27" fmla="*/ 24 h 286"/>
                  <a:gd name="T28" fmla="*/ 32 w 343"/>
                  <a:gd name="T29" fmla="*/ 57 h 286"/>
                  <a:gd name="T30" fmla="*/ 0 w 343"/>
                  <a:gd name="T31" fmla="*/ 77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
                  <a:gd name="T49" fmla="*/ 0 h 286"/>
                  <a:gd name="T50" fmla="*/ 343 w 343"/>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 h="286">
                    <a:moveTo>
                      <a:pt x="0" y="279"/>
                    </a:moveTo>
                    <a:lnTo>
                      <a:pt x="128" y="286"/>
                    </a:lnTo>
                    <a:lnTo>
                      <a:pt x="131" y="253"/>
                    </a:lnTo>
                    <a:lnTo>
                      <a:pt x="277" y="169"/>
                    </a:lnTo>
                    <a:lnTo>
                      <a:pt x="282" y="131"/>
                    </a:lnTo>
                    <a:lnTo>
                      <a:pt x="343" y="130"/>
                    </a:lnTo>
                    <a:lnTo>
                      <a:pt x="339" y="91"/>
                    </a:lnTo>
                    <a:lnTo>
                      <a:pt x="329" y="74"/>
                    </a:lnTo>
                    <a:lnTo>
                      <a:pt x="330" y="23"/>
                    </a:lnTo>
                    <a:lnTo>
                      <a:pt x="282" y="18"/>
                    </a:lnTo>
                    <a:lnTo>
                      <a:pt x="239" y="27"/>
                    </a:lnTo>
                    <a:lnTo>
                      <a:pt x="222" y="0"/>
                    </a:lnTo>
                    <a:lnTo>
                      <a:pt x="193" y="58"/>
                    </a:lnTo>
                    <a:lnTo>
                      <a:pt x="146" y="87"/>
                    </a:lnTo>
                    <a:lnTo>
                      <a:pt x="92" y="206"/>
                    </a:lnTo>
                    <a:lnTo>
                      <a:pt x="0" y="279"/>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145" name="Freeform 534"/>
              <p:cNvSpPr>
                <a:spLocks/>
              </p:cNvSpPr>
              <p:nvPr/>
            </p:nvSpPr>
            <p:spPr bwMode="auto">
              <a:xfrm>
                <a:off x="3173" y="2406"/>
                <a:ext cx="71" cy="114"/>
              </a:xfrm>
              <a:custGeom>
                <a:avLst/>
                <a:gdLst>
                  <a:gd name="T0" fmla="*/ 7 w 122"/>
                  <a:gd name="T1" fmla="*/ 2 h 219"/>
                  <a:gd name="T2" fmla="*/ 9 w 122"/>
                  <a:gd name="T3" fmla="*/ 15 h 219"/>
                  <a:gd name="T4" fmla="*/ 0 w 122"/>
                  <a:gd name="T5" fmla="*/ 24 h 219"/>
                  <a:gd name="T6" fmla="*/ 1 w 122"/>
                  <a:gd name="T7" fmla="*/ 35 h 219"/>
                  <a:gd name="T8" fmla="*/ 16 w 122"/>
                  <a:gd name="T9" fmla="*/ 46 h 219"/>
                  <a:gd name="T10" fmla="*/ 18 w 122"/>
                  <a:gd name="T11" fmla="*/ 59 h 219"/>
                  <a:gd name="T12" fmla="*/ 24 w 122"/>
                  <a:gd name="T13" fmla="*/ 57 h 219"/>
                  <a:gd name="T14" fmla="*/ 24 w 122"/>
                  <a:gd name="T15" fmla="*/ 47 h 219"/>
                  <a:gd name="T16" fmla="*/ 38 w 122"/>
                  <a:gd name="T17" fmla="*/ 41 h 219"/>
                  <a:gd name="T18" fmla="*/ 41 w 122"/>
                  <a:gd name="T19" fmla="*/ 34 h 219"/>
                  <a:gd name="T20" fmla="*/ 24 w 122"/>
                  <a:gd name="T21" fmla="*/ 29 h 219"/>
                  <a:gd name="T22" fmla="*/ 32 w 122"/>
                  <a:gd name="T23" fmla="*/ 4 h 219"/>
                  <a:gd name="T24" fmla="*/ 24 w 122"/>
                  <a:gd name="T25" fmla="*/ 0 h 219"/>
                  <a:gd name="T26" fmla="*/ 7 w 122"/>
                  <a:gd name="T27" fmla="*/ 2 h 2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219"/>
                  <a:gd name="T44" fmla="*/ 122 w 122"/>
                  <a:gd name="T45" fmla="*/ 219 h 2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219">
                    <a:moveTo>
                      <a:pt x="21" y="5"/>
                    </a:moveTo>
                    <a:lnTo>
                      <a:pt x="28" y="56"/>
                    </a:lnTo>
                    <a:lnTo>
                      <a:pt x="0" y="90"/>
                    </a:lnTo>
                    <a:lnTo>
                      <a:pt x="2" y="131"/>
                    </a:lnTo>
                    <a:lnTo>
                      <a:pt x="47" y="170"/>
                    </a:lnTo>
                    <a:lnTo>
                      <a:pt x="54" y="219"/>
                    </a:lnTo>
                    <a:lnTo>
                      <a:pt x="72" y="212"/>
                    </a:lnTo>
                    <a:lnTo>
                      <a:pt x="73" y="172"/>
                    </a:lnTo>
                    <a:lnTo>
                      <a:pt x="113" y="152"/>
                    </a:lnTo>
                    <a:lnTo>
                      <a:pt x="122" y="127"/>
                    </a:lnTo>
                    <a:lnTo>
                      <a:pt x="72" y="107"/>
                    </a:lnTo>
                    <a:lnTo>
                      <a:pt x="94" y="16"/>
                    </a:lnTo>
                    <a:lnTo>
                      <a:pt x="72" y="0"/>
                    </a:lnTo>
                    <a:lnTo>
                      <a:pt x="21" y="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146" name="Freeform 535"/>
              <p:cNvSpPr>
                <a:spLocks/>
              </p:cNvSpPr>
              <p:nvPr/>
            </p:nvSpPr>
            <p:spPr bwMode="auto">
              <a:xfrm>
                <a:off x="3202" y="2473"/>
                <a:ext cx="271" cy="229"/>
              </a:xfrm>
              <a:custGeom>
                <a:avLst/>
                <a:gdLst>
                  <a:gd name="T0" fmla="*/ 25 w 457"/>
                  <a:gd name="T1" fmla="*/ 0 h 442"/>
                  <a:gd name="T2" fmla="*/ 23 w 457"/>
                  <a:gd name="T3" fmla="*/ 7 h 442"/>
                  <a:gd name="T4" fmla="*/ 8 w 457"/>
                  <a:gd name="T5" fmla="*/ 12 h 442"/>
                  <a:gd name="T6" fmla="*/ 8 w 457"/>
                  <a:gd name="T7" fmla="*/ 23 h 442"/>
                  <a:gd name="T8" fmla="*/ 2 w 457"/>
                  <a:gd name="T9" fmla="*/ 25 h 442"/>
                  <a:gd name="T10" fmla="*/ 0 w 457"/>
                  <a:gd name="T11" fmla="*/ 41 h 442"/>
                  <a:gd name="T12" fmla="*/ 7 w 457"/>
                  <a:gd name="T13" fmla="*/ 46 h 442"/>
                  <a:gd name="T14" fmla="*/ 1 w 457"/>
                  <a:gd name="T15" fmla="*/ 61 h 442"/>
                  <a:gd name="T16" fmla="*/ 12 w 457"/>
                  <a:gd name="T17" fmla="*/ 76 h 442"/>
                  <a:gd name="T18" fmla="*/ 39 w 457"/>
                  <a:gd name="T19" fmla="*/ 89 h 442"/>
                  <a:gd name="T20" fmla="*/ 50 w 457"/>
                  <a:gd name="T21" fmla="*/ 92 h 442"/>
                  <a:gd name="T22" fmla="*/ 65 w 457"/>
                  <a:gd name="T23" fmla="*/ 87 h 442"/>
                  <a:gd name="T24" fmla="*/ 152 w 457"/>
                  <a:gd name="T25" fmla="*/ 119 h 442"/>
                  <a:gd name="T26" fmla="*/ 152 w 457"/>
                  <a:gd name="T27" fmla="*/ 114 h 442"/>
                  <a:gd name="T28" fmla="*/ 160 w 457"/>
                  <a:gd name="T29" fmla="*/ 114 h 442"/>
                  <a:gd name="T30" fmla="*/ 161 w 457"/>
                  <a:gd name="T31" fmla="*/ 98 h 442"/>
                  <a:gd name="T32" fmla="*/ 157 w 457"/>
                  <a:gd name="T33" fmla="*/ 41 h 442"/>
                  <a:gd name="T34" fmla="*/ 148 w 457"/>
                  <a:gd name="T35" fmla="*/ 31 h 442"/>
                  <a:gd name="T36" fmla="*/ 156 w 457"/>
                  <a:gd name="T37" fmla="*/ 17 h 442"/>
                  <a:gd name="T38" fmla="*/ 125 w 457"/>
                  <a:gd name="T39" fmla="*/ 2 h 442"/>
                  <a:gd name="T40" fmla="*/ 101 w 457"/>
                  <a:gd name="T41" fmla="*/ 12 h 442"/>
                  <a:gd name="T42" fmla="*/ 110 w 457"/>
                  <a:gd name="T43" fmla="*/ 21 h 442"/>
                  <a:gd name="T44" fmla="*/ 95 w 457"/>
                  <a:gd name="T45" fmla="*/ 27 h 442"/>
                  <a:gd name="T46" fmla="*/ 61 w 457"/>
                  <a:gd name="T47" fmla="*/ 15 h 442"/>
                  <a:gd name="T48" fmla="*/ 25 w 457"/>
                  <a:gd name="T49" fmla="*/ 0 h 4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7"/>
                  <a:gd name="T76" fmla="*/ 0 h 442"/>
                  <a:gd name="T77" fmla="*/ 457 w 457"/>
                  <a:gd name="T78" fmla="*/ 442 h 4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7" h="442">
                    <a:moveTo>
                      <a:pt x="73" y="0"/>
                    </a:moveTo>
                    <a:lnTo>
                      <a:pt x="64" y="25"/>
                    </a:lnTo>
                    <a:lnTo>
                      <a:pt x="24" y="45"/>
                    </a:lnTo>
                    <a:lnTo>
                      <a:pt x="23" y="85"/>
                    </a:lnTo>
                    <a:lnTo>
                      <a:pt x="5" y="92"/>
                    </a:lnTo>
                    <a:lnTo>
                      <a:pt x="0" y="152"/>
                    </a:lnTo>
                    <a:lnTo>
                      <a:pt x="19" y="172"/>
                    </a:lnTo>
                    <a:lnTo>
                      <a:pt x="2" y="227"/>
                    </a:lnTo>
                    <a:lnTo>
                      <a:pt x="36" y="281"/>
                    </a:lnTo>
                    <a:lnTo>
                      <a:pt x="110" y="332"/>
                    </a:lnTo>
                    <a:lnTo>
                      <a:pt x="144" y="343"/>
                    </a:lnTo>
                    <a:lnTo>
                      <a:pt x="185" y="324"/>
                    </a:lnTo>
                    <a:lnTo>
                      <a:pt x="431" y="442"/>
                    </a:lnTo>
                    <a:lnTo>
                      <a:pt x="431" y="425"/>
                    </a:lnTo>
                    <a:lnTo>
                      <a:pt x="456" y="425"/>
                    </a:lnTo>
                    <a:lnTo>
                      <a:pt x="457" y="366"/>
                    </a:lnTo>
                    <a:lnTo>
                      <a:pt x="446" y="154"/>
                    </a:lnTo>
                    <a:lnTo>
                      <a:pt x="420" y="116"/>
                    </a:lnTo>
                    <a:lnTo>
                      <a:pt x="443" y="61"/>
                    </a:lnTo>
                    <a:lnTo>
                      <a:pt x="354" y="8"/>
                    </a:lnTo>
                    <a:lnTo>
                      <a:pt x="289" y="45"/>
                    </a:lnTo>
                    <a:lnTo>
                      <a:pt x="314" y="79"/>
                    </a:lnTo>
                    <a:lnTo>
                      <a:pt x="270" y="103"/>
                    </a:lnTo>
                    <a:lnTo>
                      <a:pt x="173" y="55"/>
                    </a:lnTo>
                    <a:lnTo>
                      <a:pt x="73" y="0"/>
                    </a:lnTo>
                    <a:close/>
                  </a:path>
                </a:pathLst>
              </a:custGeom>
              <a:solidFill>
                <a:schemeClr val="bg1"/>
              </a:solidFill>
              <a:ln w="0">
                <a:solidFill>
                  <a:srgbClr val="000000"/>
                </a:solidFill>
                <a:prstDash val="solid"/>
                <a:round/>
                <a:headEnd/>
                <a:tailEnd/>
              </a:ln>
            </p:spPr>
            <p:txBody>
              <a:bodyPr/>
              <a:lstStyle/>
              <a:p>
                <a:endParaRPr lang="en-US"/>
              </a:p>
            </p:txBody>
          </p:sp>
          <p:sp>
            <p:nvSpPr>
              <p:cNvPr id="147" name="Freeform 536"/>
              <p:cNvSpPr>
                <a:spLocks/>
              </p:cNvSpPr>
              <p:nvPr/>
            </p:nvSpPr>
            <p:spPr bwMode="auto">
              <a:xfrm>
                <a:off x="3194" y="2983"/>
                <a:ext cx="96" cy="90"/>
              </a:xfrm>
              <a:custGeom>
                <a:avLst/>
                <a:gdLst>
                  <a:gd name="T0" fmla="*/ 22 w 163"/>
                  <a:gd name="T1" fmla="*/ 47 h 173"/>
                  <a:gd name="T2" fmla="*/ 31 w 163"/>
                  <a:gd name="T3" fmla="*/ 43 h 173"/>
                  <a:gd name="T4" fmla="*/ 32 w 163"/>
                  <a:gd name="T5" fmla="*/ 33 h 173"/>
                  <a:gd name="T6" fmla="*/ 54 w 163"/>
                  <a:gd name="T7" fmla="*/ 32 h 173"/>
                  <a:gd name="T8" fmla="*/ 52 w 163"/>
                  <a:gd name="T9" fmla="*/ 19 h 173"/>
                  <a:gd name="T10" fmla="*/ 57 w 163"/>
                  <a:gd name="T11" fmla="*/ 10 h 173"/>
                  <a:gd name="T12" fmla="*/ 46 w 163"/>
                  <a:gd name="T13" fmla="*/ 3 h 173"/>
                  <a:gd name="T14" fmla="*/ 28 w 163"/>
                  <a:gd name="T15" fmla="*/ 0 h 173"/>
                  <a:gd name="T16" fmla="*/ 28 w 163"/>
                  <a:gd name="T17" fmla="*/ 8 h 173"/>
                  <a:gd name="T18" fmla="*/ 9 w 163"/>
                  <a:gd name="T19" fmla="*/ 8 h 173"/>
                  <a:gd name="T20" fmla="*/ 0 w 163"/>
                  <a:gd name="T21" fmla="*/ 24 h 173"/>
                  <a:gd name="T22" fmla="*/ 22 w 163"/>
                  <a:gd name="T23" fmla="*/ 47 h 1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173"/>
                  <a:gd name="T38" fmla="*/ 163 w 163"/>
                  <a:gd name="T39" fmla="*/ 173 h 1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173">
                    <a:moveTo>
                      <a:pt x="64" y="173"/>
                    </a:moveTo>
                    <a:lnTo>
                      <a:pt x="90" y="158"/>
                    </a:lnTo>
                    <a:lnTo>
                      <a:pt x="92" y="121"/>
                    </a:lnTo>
                    <a:lnTo>
                      <a:pt x="155" y="117"/>
                    </a:lnTo>
                    <a:lnTo>
                      <a:pt x="150" y="69"/>
                    </a:lnTo>
                    <a:lnTo>
                      <a:pt x="163" y="36"/>
                    </a:lnTo>
                    <a:lnTo>
                      <a:pt x="132" y="9"/>
                    </a:lnTo>
                    <a:lnTo>
                      <a:pt x="81" y="0"/>
                    </a:lnTo>
                    <a:lnTo>
                      <a:pt x="79" y="31"/>
                    </a:lnTo>
                    <a:lnTo>
                      <a:pt x="25" y="30"/>
                    </a:lnTo>
                    <a:lnTo>
                      <a:pt x="0" y="90"/>
                    </a:lnTo>
                    <a:lnTo>
                      <a:pt x="64" y="173"/>
                    </a:lnTo>
                    <a:close/>
                  </a:path>
                </a:pathLst>
              </a:custGeom>
              <a:solidFill>
                <a:srgbClr val="990000"/>
              </a:solidFill>
              <a:ln w="0">
                <a:solidFill>
                  <a:srgbClr val="000000"/>
                </a:solidFill>
                <a:prstDash val="solid"/>
                <a:round/>
                <a:headEnd/>
                <a:tailEnd/>
              </a:ln>
            </p:spPr>
            <p:txBody>
              <a:bodyPr/>
              <a:lstStyle/>
              <a:p>
                <a:endParaRPr lang="en-US"/>
              </a:p>
            </p:txBody>
          </p:sp>
          <p:sp>
            <p:nvSpPr>
              <p:cNvPr id="148" name="Freeform 537"/>
              <p:cNvSpPr>
                <a:spLocks/>
              </p:cNvSpPr>
              <p:nvPr/>
            </p:nvSpPr>
            <p:spPr bwMode="auto">
              <a:xfrm>
                <a:off x="3208" y="2983"/>
                <a:ext cx="33" cy="16"/>
              </a:xfrm>
              <a:custGeom>
                <a:avLst/>
                <a:gdLst>
                  <a:gd name="T0" fmla="*/ 0 w 56"/>
                  <a:gd name="T1" fmla="*/ 8 h 31"/>
                  <a:gd name="T2" fmla="*/ 19 w 56"/>
                  <a:gd name="T3" fmla="*/ 8 h 31"/>
                  <a:gd name="T4" fmla="*/ 19 w 56"/>
                  <a:gd name="T5" fmla="*/ 0 h 31"/>
                  <a:gd name="T6" fmla="*/ 3 w 56"/>
                  <a:gd name="T7" fmla="*/ 1 h 31"/>
                  <a:gd name="T8" fmla="*/ 0 w 56"/>
                  <a:gd name="T9" fmla="*/ 8 h 31"/>
                  <a:gd name="T10" fmla="*/ 0 60000 65536"/>
                  <a:gd name="T11" fmla="*/ 0 60000 65536"/>
                  <a:gd name="T12" fmla="*/ 0 60000 65536"/>
                  <a:gd name="T13" fmla="*/ 0 60000 65536"/>
                  <a:gd name="T14" fmla="*/ 0 60000 65536"/>
                  <a:gd name="T15" fmla="*/ 0 w 56"/>
                  <a:gd name="T16" fmla="*/ 0 h 31"/>
                  <a:gd name="T17" fmla="*/ 56 w 56"/>
                  <a:gd name="T18" fmla="*/ 31 h 31"/>
                </a:gdLst>
                <a:ahLst/>
                <a:cxnLst>
                  <a:cxn ang="T10">
                    <a:pos x="T0" y="T1"/>
                  </a:cxn>
                  <a:cxn ang="T11">
                    <a:pos x="T2" y="T3"/>
                  </a:cxn>
                  <a:cxn ang="T12">
                    <a:pos x="T4" y="T5"/>
                  </a:cxn>
                  <a:cxn ang="T13">
                    <a:pos x="T6" y="T7"/>
                  </a:cxn>
                  <a:cxn ang="T14">
                    <a:pos x="T8" y="T9"/>
                  </a:cxn>
                </a:cxnLst>
                <a:rect l="T15" t="T16" r="T17" b="T18"/>
                <a:pathLst>
                  <a:path w="56" h="31">
                    <a:moveTo>
                      <a:pt x="0" y="30"/>
                    </a:moveTo>
                    <a:lnTo>
                      <a:pt x="54" y="31"/>
                    </a:lnTo>
                    <a:lnTo>
                      <a:pt x="56" y="0"/>
                    </a:lnTo>
                    <a:lnTo>
                      <a:pt x="8" y="1"/>
                    </a:lnTo>
                    <a:lnTo>
                      <a:pt x="0" y="30"/>
                    </a:lnTo>
                    <a:close/>
                  </a:path>
                </a:pathLst>
              </a:custGeom>
              <a:solidFill>
                <a:srgbClr val="990000"/>
              </a:solidFill>
              <a:ln w="0">
                <a:solidFill>
                  <a:srgbClr val="000000"/>
                </a:solidFill>
                <a:prstDash val="solid"/>
                <a:round/>
                <a:headEnd/>
                <a:tailEnd/>
              </a:ln>
            </p:spPr>
            <p:txBody>
              <a:bodyPr/>
              <a:lstStyle/>
              <a:p>
                <a:endParaRPr lang="en-US"/>
              </a:p>
            </p:txBody>
          </p:sp>
          <p:sp>
            <p:nvSpPr>
              <p:cNvPr id="149" name="Freeform 538"/>
              <p:cNvSpPr>
                <a:spLocks/>
              </p:cNvSpPr>
              <p:nvPr/>
            </p:nvSpPr>
            <p:spPr bwMode="auto">
              <a:xfrm>
                <a:off x="3063" y="2821"/>
                <a:ext cx="44" cy="92"/>
              </a:xfrm>
              <a:custGeom>
                <a:avLst/>
                <a:gdLst>
                  <a:gd name="T0" fmla="*/ 19 w 73"/>
                  <a:gd name="T1" fmla="*/ 48 h 176"/>
                  <a:gd name="T2" fmla="*/ 15 w 73"/>
                  <a:gd name="T3" fmla="*/ 27 h 176"/>
                  <a:gd name="T4" fmla="*/ 27 w 73"/>
                  <a:gd name="T5" fmla="*/ 15 h 176"/>
                  <a:gd name="T6" fmla="*/ 24 w 73"/>
                  <a:gd name="T7" fmla="*/ 2 h 176"/>
                  <a:gd name="T8" fmla="*/ 11 w 73"/>
                  <a:gd name="T9" fmla="*/ 0 h 176"/>
                  <a:gd name="T10" fmla="*/ 7 w 73"/>
                  <a:gd name="T11" fmla="*/ 10 h 176"/>
                  <a:gd name="T12" fmla="*/ 0 w 73"/>
                  <a:gd name="T13" fmla="*/ 12 h 176"/>
                  <a:gd name="T14" fmla="*/ 7 w 73"/>
                  <a:gd name="T15" fmla="*/ 48 h 176"/>
                  <a:gd name="T16" fmla="*/ 19 w 73"/>
                  <a:gd name="T17" fmla="*/ 48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76"/>
                  <a:gd name="T29" fmla="*/ 73 w 73"/>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76">
                    <a:moveTo>
                      <a:pt x="51" y="174"/>
                    </a:moveTo>
                    <a:lnTo>
                      <a:pt x="42" y="97"/>
                    </a:lnTo>
                    <a:lnTo>
                      <a:pt x="73" y="54"/>
                    </a:lnTo>
                    <a:lnTo>
                      <a:pt x="64" y="7"/>
                    </a:lnTo>
                    <a:lnTo>
                      <a:pt x="32" y="0"/>
                    </a:lnTo>
                    <a:lnTo>
                      <a:pt x="18" y="36"/>
                    </a:lnTo>
                    <a:lnTo>
                      <a:pt x="0" y="43"/>
                    </a:lnTo>
                    <a:lnTo>
                      <a:pt x="18" y="176"/>
                    </a:lnTo>
                    <a:lnTo>
                      <a:pt x="51" y="174"/>
                    </a:lnTo>
                    <a:close/>
                  </a:path>
                </a:pathLst>
              </a:custGeom>
              <a:solidFill>
                <a:srgbClr val="990000"/>
              </a:solidFill>
              <a:ln w="0">
                <a:solidFill>
                  <a:srgbClr val="000000"/>
                </a:solidFill>
                <a:prstDash val="solid"/>
                <a:round/>
                <a:headEnd/>
                <a:tailEnd/>
              </a:ln>
            </p:spPr>
            <p:txBody>
              <a:bodyPr/>
              <a:lstStyle/>
              <a:p>
                <a:endParaRPr lang="en-US"/>
              </a:p>
            </p:txBody>
          </p:sp>
          <p:sp>
            <p:nvSpPr>
              <p:cNvPr id="150" name="Freeform 539"/>
              <p:cNvSpPr>
                <a:spLocks/>
              </p:cNvSpPr>
              <p:nvPr/>
            </p:nvSpPr>
            <p:spPr bwMode="auto">
              <a:xfrm>
                <a:off x="3046" y="2840"/>
                <a:ext cx="27" cy="75"/>
              </a:xfrm>
              <a:custGeom>
                <a:avLst/>
                <a:gdLst>
                  <a:gd name="T0" fmla="*/ 16 w 46"/>
                  <a:gd name="T1" fmla="*/ 37 h 145"/>
                  <a:gd name="T2" fmla="*/ 9 w 46"/>
                  <a:gd name="T3" fmla="*/ 2 h 145"/>
                  <a:gd name="T4" fmla="*/ 0 w 46"/>
                  <a:gd name="T5" fmla="*/ 0 h 145"/>
                  <a:gd name="T6" fmla="*/ 7 w 46"/>
                  <a:gd name="T7" fmla="*/ 39 h 145"/>
                  <a:gd name="T8" fmla="*/ 16 w 46"/>
                  <a:gd name="T9" fmla="*/ 37 h 145"/>
                  <a:gd name="T10" fmla="*/ 0 60000 65536"/>
                  <a:gd name="T11" fmla="*/ 0 60000 65536"/>
                  <a:gd name="T12" fmla="*/ 0 60000 65536"/>
                  <a:gd name="T13" fmla="*/ 0 60000 65536"/>
                  <a:gd name="T14" fmla="*/ 0 60000 65536"/>
                  <a:gd name="T15" fmla="*/ 0 w 46"/>
                  <a:gd name="T16" fmla="*/ 0 h 145"/>
                  <a:gd name="T17" fmla="*/ 46 w 46"/>
                  <a:gd name="T18" fmla="*/ 145 h 145"/>
                </a:gdLst>
                <a:ahLst/>
                <a:cxnLst>
                  <a:cxn ang="T10">
                    <a:pos x="T0" y="T1"/>
                  </a:cxn>
                  <a:cxn ang="T11">
                    <a:pos x="T2" y="T3"/>
                  </a:cxn>
                  <a:cxn ang="T12">
                    <a:pos x="T4" y="T5"/>
                  </a:cxn>
                  <a:cxn ang="T13">
                    <a:pos x="T6" y="T7"/>
                  </a:cxn>
                  <a:cxn ang="T14">
                    <a:pos x="T8" y="T9"/>
                  </a:cxn>
                </a:cxnLst>
                <a:rect l="T15" t="T16" r="T17" b="T18"/>
                <a:pathLst>
                  <a:path w="46" h="145">
                    <a:moveTo>
                      <a:pt x="46" y="139"/>
                    </a:moveTo>
                    <a:lnTo>
                      <a:pt x="28" y="6"/>
                    </a:lnTo>
                    <a:lnTo>
                      <a:pt x="0" y="0"/>
                    </a:lnTo>
                    <a:lnTo>
                      <a:pt x="20" y="145"/>
                    </a:lnTo>
                    <a:lnTo>
                      <a:pt x="46" y="139"/>
                    </a:lnTo>
                    <a:close/>
                  </a:path>
                </a:pathLst>
              </a:custGeom>
              <a:solidFill>
                <a:srgbClr val="990000"/>
              </a:solidFill>
              <a:ln w="0">
                <a:solidFill>
                  <a:srgbClr val="000000"/>
                </a:solidFill>
                <a:prstDash val="solid"/>
                <a:round/>
                <a:headEnd/>
                <a:tailEnd/>
              </a:ln>
            </p:spPr>
            <p:txBody>
              <a:bodyPr/>
              <a:lstStyle/>
              <a:p>
                <a:endParaRPr lang="en-US"/>
              </a:p>
            </p:txBody>
          </p:sp>
          <p:sp>
            <p:nvSpPr>
              <p:cNvPr id="151" name="Freeform 540"/>
              <p:cNvSpPr>
                <a:spLocks/>
              </p:cNvSpPr>
              <p:nvPr/>
            </p:nvSpPr>
            <p:spPr bwMode="auto">
              <a:xfrm>
                <a:off x="2986" y="2840"/>
                <a:ext cx="72" cy="95"/>
              </a:xfrm>
              <a:custGeom>
                <a:avLst/>
                <a:gdLst>
                  <a:gd name="T0" fmla="*/ 42 w 122"/>
                  <a:gd name="T1" fmla="*/ 40 h 181"/>
                  <a:gd name="T2" fmla="*/ 35 w 122"/>
                  <a:gd name="T3" fmla="*/ 0 h 181"/>
                  <a:gd name="T4" fmla="*/ 4 w 122"/>
                  <a:gd name="T5" fmla="*/ 2 h 181"/>
                  <a:gd name="T6" fmla="*/ 4 w 122"/>
                  <a:gd name="T7" fmla="*/ 16 h 181"/>
                  <a:gd name="T8" fmla="*/ 0 w 122"/>
                  <a:gd name="T9" fmla="*/ 37 h 181"/>
                  <a:gd name="T10" fmla="*/ 4 w 122"/>
                  <a:gd name="T11" fmla="*/ 48 h 181"/>
                  <a:gd name="T12" fmla="*/ 22 w 122"/>
                  <a:gd name="T13" fmla="*/ 50 h 181"/>
                  <a:gd name="T14" fmla="*/ 42 w 122"/>
                  <a:gd name="T15" fmla="*/ 40 h 181"/>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81"/>
                  <a:gd name="T26" fmla="*/ 122 w 122"/>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81">
                    <a:moveTo>
                      <a:pt x="122" y="145"/>
                    </a:moveTo>
                    <a:lnTo>
                      <a:pt x="102" y="0"/>
                    </a:lnTo>
                    <a:lnTo>
                      <a:pt x="12" y="8"/>
                    </a:lnTo>
                    <a:lnTo>
                      <a:pt x="12" y="57"/>
                    </a:lnTo>
                    <a:lnTo>
                      <a:pt x="0" y="134"/>
                    </a:lnTo>
                    <a:lnTo>
                      <a:pt x="10" y="175"/>
                    </a:lnTo>
                    <a:lnTo>
                      <a:pt x="64" y="181"/>
                    </a:lnTo>
                    <a:lnTo>
                      <a:pt x="122" y="145"/>
                    </a:lnTo>
                    <a:close/>
                  </a:path>
                </a:pathLst>
              </a:custGeom>
              <a:solidFill>
                <a:srgbClr val="990000"/>
              </a:solidFill>
              <a:ln w="0">
                <a:solidFill>
                  <a:srgbClr val="000000"/>
                </a:solidFill>
                <a:prstDash val="solid"/>
                <a:round/>
                <a:headEnd/>
                <a:tailEnd/>
              </a:ln>
            </p:spPr>
            <p:txBody>
              <a:bodyPr/>
              <a:lstStyle/>
              <a:p>
                <a:endParaRPr lang="en-US"/>
              </a:p>
            </p:txBody>
          </p:sp>
          <p:sp>
            <p:nvSpPr>
              <p:cNvPr id="152" name="Freeform 541"/>
              <p:cNvSpPr>
                <a:spLocks/>
              </p:cNvSpPr>
              <p:nvPr/>
            </p:nvSpPr>
            <p:spPr bwMode="auto">
              <a:xfrm>
                <a:off x="3051" y="2645"/>
                <a:ext cx="249" cy="179"/>
              </a:xfrm>
              <a:custGeom>
                <a:avLst/>
                <a:gdLst>
                  <a:gd name="T0" fmla="*/ 128 w 420"/>
                  <a:gd name="T1" fmla="*/ 0 h 346"/>
                  <a:gd name="T2" fmla="*/ 65 w 420"/>
                  <a:gd name="T3" fmla="*/ 18 h 346"/>
                  <a:gd name="T4" fmla="*/ 56 w 420"/>
                  <a:gd name="T5" fmla="*/ 27 h 346"/>
                  <a:gd name="T6" fmla="*/ 43 w 420"/>
                  <a:gd name="T7" fmla="*/ 33 h 346"/>
                  <a:gd name="T8" fmla="*/ 39 w 420"/>
                  <a:gd name="T9" fmla="*/ 56 h 346"/>
                  <a:gd name="T10" fmla="*/ 31 w 420"/>
                  <a:gd name="T11" fmla="*/ 66 h 346"/>
                  <a:gd name="T12" fmla="*/ 0 w 420"/>
                  <a:gd name="T13" fmla="*/ 67 h 346"/>
                  <a:gd name="T14" fmla="*/ 9 w 420"/>
                  <a:gd name="T15" fmla="*/ 83 h 346"/>
                  <a:gd name="T16" fmla="*/ 18 w 420"/>
                  <a:gd name="T17" fmla="*/ 91 h 346"/>
                  <a:gd name="T18" fmla="*/ 30 w 420"/>
                  <a:gd name="T19" fmla="*/ 93 h 346"/>
                  <a:gd name="T20" fmla="*/ 37 w 420"/>
                  <a:gd name="T21" fmla="*/ 80 h 346"/>
                  <a:gd name="T22" fmla="*/ 80 w 420"/>
                  <a:gd name="T23" fmla="*/ 84 h 346"/>
                  <a:gd name="T24" fmla="*/ 103 w 420"/>
                  <a:gd name="T25" fmla="*/ 78 h 346"/>
                  <a:gd name="T26" fmla="*/ 131 w 420"/>
                  <a:gd name="T27" fmla="*/ 81 h 346"/>
                  <a:gd name="T28" fmla="*/ 137 w 420"/>
                  <a:gd name="T29" fmla="*/ 76 h 346"/>
                  <a:gd name="T30" fmla="*/ 137 w 420"/>
                  <a:gd name="T31" fmla="*/ 68 h 346"/>
                  <a:gd name="T32" fmla="*/ 148 w 420"/>
                  <a:gd name="T33" fmla="*/ 57 h 346"/>
                  <a:gd name="T34" fmla="*/ 147 w 420"/>
                  <a:gd name="T35" fmla="*/ 27 h 346"/>
                  <a:gd name="T36" fmla="*/ 141 w 420"/>
                  <a:gd name="T37" fmla="*/ 16 h 346"/>
                  <a:gd name="T38" fmla="*/ 141 w 420"/>
                  <a:gd name="T39" fmla="*/ 3 h 346"/>
                  <a:gd name="T40" fmla="*/ 128 w 420"/>
                  <a:gd name="T41" fmla="*/ 0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346"/>
                  <a:gd name="T65" fmla="*/ 420 w 420"/>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346">
                    <a:moveTo>
                      <a:pt x="365" y="0"/>
                    </a:moveTo>
                    <a:lnTo>
                      <a:pt x="186" y="68"/>
                    </a:lnTo>
                    <a:lnTo>
                      <a:pt x="158" y="102"/>
                    </a:lnTo>
                    <a:lnTo>
                      <a:pt x="123" y="124"/>
                    </a:lnTo>
                    <a:lnTo>
                      <a:pt x="112" y="210"/>
                    </a:lnTo>
                    <a:lnTo>
                      <a:pt x="89" y="248"/>
                    </a:lnTo>
                    <a:lnTo>
                      <a:pt x="0" y="251"/>
                    </a:lnTo>
                    <a:lnTo>
                      <a:pt x="26" y="312"/>
                    </a:lnTo>
                    <a:lnTo>
                      <a:pt x="53" y="339"/>
                    </a:lnTo>
                    <a:lnTo>
                      <a:pt x="85" y="346"/>
                    </a:lnTo>
                    <a:lnTo>
                      <a:pt x="107" y="300"/>
                    </a:lnTo>
                    <a:lnTo>
                      <a:pt x="227" y="313"/>
                    </a:lnTo>
                    <a:lnTo>
                      <a:pt x="291" y="290"/>
                    </a:lnTo>
                    <a:lnTo>
                      <a:pt x="372" y="303"/>
                    </a:lnTo>
                    <a:lnTo>
                      <a:pt x="389" y="282"/>
                    </a:lnTo>
                    <a:lnTo>
                      <a:pt x="389" y="253"/>
                    </a:lnTo>
                    <a:lnTo>
                      <a:pt x="420" y="213"/>
                    </a:lnTo>
                    <a:lnTo>
                      <a:pt x="419" y="102"/>
                    </a:lnTo>
                    <a:lnTo>
                      <a:pt x="401" y="60"/>
                    </a:lnTo>
                    <a:lnTo>
                      <a:pt x="399" y="11"/>
                    </a:lnTo>
                    <a:lnTo>
                      <a:pt x="365" y="0"/>
                    </a:lnTo>
                    <a:close/>
                  </a:path>
                </a:pathLst>
              </a:custGeom>
              <a:solidFill>
                <a:srgbClr val="990000"/>
              </a:solidFill>
              <a:ln w="0">
                <a:solidFill>
                  <a:srgbClr val="000000"/>
                </a:solidFill>
                <a:prstDash val="solid"/>
                <a:round/>
                <a:headEnd/>
                <a:tailEnd/>
              </a:ln>
            </p:spPr>
            <p:txBody>
              <a:bodyPr/>
              <a:lstStyle/>
              <a:p>
                <a:endParaRPr lang="en-US"/>
              </a:p>
            </p:txBody>
          </p:sp>
          <p:sp>
            <p:nvSpPr>
              <p:cNvPr id="153" name="Freeform 542"/>
              <p:cNvSpPr>
                <a:spLocks/>
              </p:cNvSpPr>
              <p:nvPr/>
            </p:nvSpPr>
            <p:spPr bwMode="auto">
              <a:xfrm>
                <a:off x="3272" y="2640"/>
                <a:ext cx="186" cy="259"/>
              </a:xfrm>
              <a:custGeom>
                <a:avLst/>
                <a:gdLst>
                  <a:gd name="T0" fmla="*/ 110 w 314"/>
                  <a:gd name="T1" fmla="*/ 32 h 499"/>
                  <a:gd name="T2" fmla="*/ 24 w 314"/>
                  <a:gd name="T3" fmla="*/ 0 h 499"/>
                  <a:gd name="T4" fmla="*/ 9 w 314"/>
                  <a:gd name="T5" fmla="*/ 5 h 499"/>
                  <a:gd name="T6" fmla="*/ 10 w 314"/>
                  <a:gd name="T7" fmla="*/ 18 h 499"/>
                  <a:gd name="T8" fmla="*/ 17 w 314"/>
                  <a:gd name="T9" fmla="*/ 30 h 499"/>
                  <a:gd name="T10" fmla="*/ 17 w 314"/>
                  <a:gd name="T11" fmla="*/ 60 h 499"/>
                  <a:gd name="T12" fmla="*/ 6 w 314"/>
                  <a:gd name="T13" fmla="*/ 70 h 499"/>
                  <a:gd name="T14" fmla="*/ 6 w 314"/>
                  <a:gd name="T15" fmla="*/ 78 h 499"/>
                  <a:gd name="T16" fmla="*/ 0 w 314"/>
                  <a:gd name="T17" fmla="*/ 84 h 499"/>
                  <a:gd name="T18" fmla="*/ 10 w 314"/>
                  <a:gd name="T19" fmla="*/ 88 h 499"/>
                  <a:gd name="T20" fmla="*/ 16 w 314"/>
                  <a:gd name="T21" fmla="*/ 88 h 499"/>
                  <a:gd name="T22" fmla="*/ 18 w 314"/>
                  <a:gd name="T23" fmla="*/ 114 h 499"/>
                  <a:gd name="T24" fmla="*/ 7 w 314"/>
                  <a:gd name="T25" fmla="*/ 118 h 499"/>
                  <a:gd name="T26" fmla="*/ 20 w 314"/>
                  <a:gd name="T27" fmla="*/ 134 h 499"/>
                  <a:gd name="T28" fmla="*/ 76 w 314"/>
                  <a:gd name="T29" fmla="*/ 117 h 499"/>
                  <a:gd name="T30" fmla="*/ 86 w 314"/>
                  <a:gd name="T31" fmla="*/ 107 h 499"/>
                  <a:gd name="T32" fmla="*/ 100 w 314"/>
                  <a:gd name="T33" fmla="*/ 103 h 499"/>
                  <a:gd name="T34" fmla="*/ 86 w 314"/>
                  <a:gd name="T35" fmla="*/ 91 h 499"/>
                  <a:gd name="T36" fmla="*/ 89 w 314"/>
                  <a:gd name="T37" fmla="*/ 81 h 499"/>
                  <a:gd name="T38" fmla="*/ 95 w 314"/>
                  <a:gd name="T39" fmla="*/ 72 h 499"/>
                  <a:gd name="T40" fmla="*/ 94 w 314"/>
                  <a:gd name="T41" fmla="*/ 63 h 499"/>
                  <a:gd name="T42" fmla="*/ 110 w 314"/>
                  <a:gd name="T43" fmla="*/ 66 h 499"/>
                  <a:gd name="T44" fmla="*/ 110 w 314"/>
                  <a:gd name="T45" fmla="*/ 32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4"/>
                  <a:gd name="T70" fmla="*/ 0 h 499"/>
                  <a:gd name="T71" fmla="*/ 314 w 314"/>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4" h="499">
                    <a:moveTo>
                      <a:pt x="314" y="118"/>
                    </a:moveTo>
                    <a:lnTo>
                      <a:pt x="68" y="0"/>
                    </a:lnTo>
                    <a:lnTo>
                      <a:pt x="27" y="19"/>
                    </a:lnTo>
                    <a:lnTo>
                      <a:pt x="29" y="68"/>
                    </a:lnTo>
                    <a:lnTo>
                      <a:pt x="47" y="110"/>
                    </a:lnTo>
                    <a:lnTo>
                      <a:pt x="48" y="221"/>
                    </a:lnTo>
                    <a:lnTo>
                      <a:pt x="17" y="261"/>
                    </a:lnTo>
                    <a:lnTo>
                      <a:pt x="17" y="290"/>
                    </a:lnTo>
                    <a:lnTo>
                      <a:pt x="0" y="311"/>
                    </a:lnTo>
                    <a:lnTo>
                      <a:pt x="29" y="327"/>
                    </a:lnTo>
                    <a:lnTo>
                      <a:pt x="46" y="327"/>
                    </a:lnTo>
                    <a:lnTo>
                      <a:pt x="53" y="423"/>
                    </a:lnTo>
                    <a:lnTo>
                      <a:pt x="21" y="439"/>
                    </a:lnTo>
                    <a:lnTo>
                      <a:pt x="56" y="499"/>
                    </a:lnTo>
                    <a:lnTo>
                      <a:pt x="216" y="435"/>
                    </a:lnTo>
                    <a:lnTo>
                      <a:pt x="246" y="398"/>
                    </a:lnTo>
                    <a:lnTo>
                      <a:pt x="286" y="384"/>
                    </a:lnTo>
                    <a:lnTo>
                      <a:pt x="245" y="340"/>
                    </a:lnTo>
                    <a:lnTo>
                      <a:pt x="254" y="302"/>
                    </a:lnTo>
                    <a:lnTo>
                      <a:pt x="270" y="268"/>
                    </a:lnTo>
                    <a:lnTo>
                      <a:pt x="269" y="233"/>
                    </a:lnTo>
                    <a:lnTo>
                      <a:pt x="313" y="244"/>
                    </a:lnTo>
                    <a:lnTo>
                      <a:pt x="314" y="118"/>
                    </a:lnTo>
                    <a:close/>
                  </a:path>
                </a:pathLst>
              </a:custGeom>
              <a:solidFill>
                <a:srgbClr val="990000"/>
              </a:solidFill>
              <a:ln w="0">
                <a:solidFill>
                  <a:srgbClr val="000000"/>
                </a:solidFill>
                <a:prstDash val="solid"/>
                <a:round/>
                <a:headEnd/>
                <a:tailEnd/>
              </a:ln>
            </p:spPr>
            <p:txBody>
              <a:bodyPr/>
              <a:lstStyle/>
              <a:p>
                <a:endParaRPr lang="en-US"/>
              </a:p>
            </p:txBody>
          </p:sp>
          <p:sp>
            <p:nvSpPr>
              <p:cNvPr id="154" name="Freeform 543"/>
              <p:cNvSpPr>
                <a:spLocks/>
              </p:cNvSpPr>
              <p:nvPr/>
            </p:nvSpPr>
            <p:spPr bwMode="auto">
              <a:xfrm>
                <a:off x="3170" y="2999"/>
                <a:ext cx="9" cy="7"/>
              </a:xfrm>
              <a:custGeom>
                <a:avLst/>
                <a:gdLst>
                  <a:gd name="T0" fmla="*/ 0 w 10"/>
                  <a:gd name="T1" fmla="*/ 1 h 14"/>
                  <a:gd name="T2" fmla="*/ 0 w 10"/>
                  <a:gd name="T3" fmla="*/ 4 h 14"/>
                  <a:gd name="T4" fmla="*/ 8 w 10"/>
                  <a:gd name="T5" fmla="*/ 4 h 14"/>
                  <a:gd name="T6" fmla="*/ 8 w 10"/>
                  <a:gd name="T7" fmla="*/ 0 h 14"/>
                  <a:gd name="T8" fmla="*/ 0 w 10"/>
                  <a:gd name="T9" fmla="*/ 1 h 14"/>
                  <a:gd name="T10" fmla="*/ 0 60000 65536"/>
                  <a:gd name="T11" fmla="*/ 0 60000 65536"/>
                  <a:gd name="T12" fmla="*/ 0 60000 65536"/>
                  <a:gd name="T13" fmla="*/ 0 60000 65536"/>
                  <a:gd name="T14" fmla="*/ 0 60000 65536"/>
                  <a:gd name="T15" fmla="*/ 0 w 10"/>
                  <a:gd name="T16" fmla="*/ 0 h 14"/>
                  <a:gd name="T17" fmla="*/ 10 w 10"/>
                  <a:gd name="T18" fmla="*/ 14 h 14"/>
                </a:gdLst>
                <a:ahLst/>
                <a:cxnLst>
                  <a:cxn ang="T10">
                    <a:pos x="T0" y="T1"/>
                  </a:cxn>
                  <a:cxn ang="T11">
                    <a:pos x="T2" y="T3"/>
                  </a:cxn>
                  <a:cxn ang="T12">
                    <a:pos x="T4" y="T5"/>
                  </a:cxn>
                  <a:cxn ang="T13">
                    <a:pos x="T6" y="T7"/>
                  </a:cxn>
                  <a:cxn ang="T14">
                    <a:pos x="T8" y="T9"/>
                  </a:cxn>
                </a:cxnLst>
                <a:rect l="T15" t="T16" r="T17" b="T18"/>
                <a:pathLst>
                  <a:path w="10" h="14">
                    <a:moveTo>
                      <a:pt x="0" y="1"/>
                    </a:moveTo>
                    <a:lnTo>
                      <a:pt x="0" y="14"/>
                    </a:lnTo>
                    <a:lnTo>
                      <a:pt x="10" y="14"/>
                    </a:lnTo>
                    <a:lnTo>
                      <a:pt x="10" y="0"/>
                    </a:lnTo>
                    <a:lnTo>
                      <a:pt x="0" y="1"/>
                    </a:lnTo>
                    <a:close/>
                  </a:path>
                </a:pathLst>
              </a:custGeom>
              <a:solidFill>
                <a:srgbClr val="990000"/>
              </a:solidFill>
              <a:ln w="0">
                <a:solidFill>
                  <a:srgbClr val="000000"/>
                </a:solidFill>
                <a:prstDash val="solid"/>
                <a:round/>
                <a:headEnd/>
                <a:tailEnd/>
              </a:ln>
            </p:spPr>
            <p:txBody>
              <a:bodyPr/>
              <a:lstStyle/>
              <a:p>
                <a:endParaRPr lang="en-US"/>
              </a:p>
            </p:txBody>
          </p:sp>
          <p:sp>
            <p:nvSpPr>
              <p:cNvPr id="155" name="Oval 544"/>
              <p:cNvSpPr>
                <a:spLocks noChangeArrowheads="1"/>
              </p:cNvSpPr>
              <p:nvPr/>
            </p:nvSpPr>
            <p:spPr bwMode="auto">
              <a:xfrm>
                <a:off x="3256" y="2397"/>
                <a:ext cx="24" cy="24"/>
              </a:xfrm>
              <a:prstGeom prst="ellipse">
                <a:avLst/>
              </a:prstGeom>
              <a:solidFill>
                <a:schemeClr val="bg1"/>
              </a:solidFill>
              <a:ln w="0">
                <a:solidFill>
                  <a:srgbClr val="000000"/>
                </a:solidFill>
                <a:round/>
                <a:headEnd/>
                <a:tailEnd/>
              </a:ln>
            </p:spPr>
            <p:txBody>
              <a:bodyPr/>
              <a:lstStyle/>
              <a:p>
                <a:endParaRPr lang="es-ES"/>
              </a:p>
            </p:txBody>
          </p:sp>
          <p:sp>
            <p:nvSpPr>
              <p:cNvPr id="156" name="Freeform 545"/>
              <p:cNvSpPr>
                <a:spLocks/>
              </p:cNvSpPr>
              <p:nvPr/>
            </p:nvSpPr>
            <p:spPr bwMode="auto">
              <a:xfrm>
                <a:off x="3156" y="2213"/>
                <a:ext cx="200" cy="164"/>
              </a:xfrm>
              <a:custGeom>
                <a:avLst/>
                <a:gdLst>
                  <a:gd name="T0" fmla="*/ 9 w 336"/>
                  <a:gd name="T1" fmla="*/ 32 h 316"/>
                  <a:gd name="T2" fmla="*/ 23 w 336"/>
                  <a:gd name="T3" fmla="*/ 26 h 316"/>
                  <a:gd name="T4" fmla="*/ 33 w 336"/>
                  <a:gd name="T5" fmla="*/ 28 h 316"/>
                  <a:gd name="T6" fmla="*/ 36 w 336"/>
                  <a:gd name="T7" fmla="*/ 38 h 316"/>
                  <a:gd name="T8" fmla="*/ 64 w 336"/>
                  <a:gd name="T9" fmla="*/ 54 h 316"/>
                  <a:gd name="T10" fmla="*/ 70 w 336"/>
                  <a:gd name="T11" fmla="*/ 57 h 316"/>
                  <a:gd name="T12" fmla="*/ 92 w 336"/>
                  <a:gd name="T13" fmla="*/ 67 h 316"/>
                  <a:gd name="T14" fmla="*/ 94 w 336"/>
                  <a:gd name="T15" fmla="*/ 75 h 316"/>
                  <a:gd name="T16" fmla="*/ 94 w 336"/>
                  <a:gd name="T17" fmla="*/ 83 h 316"/>
                  <a:gd name="T18" fmla="*/ 98 w 336"/>
                  <a:gd name="T19" fmla="*/ 85 h 316"/>
                  <a:gd name="T20" fmla="*/ 107 w 336"/>
                  <a:gd name="T21" fmla="*/ 73 h 316"/>
                  <a:gd name="T22" fmla="*/ 103 w 336"/>
                  <a:gd name="T23" fmla="*/ 69 h 316"/>
                  <a:gd name="T24" fmla="*/ 105 w 336"/>
                  <a:gd name="T25" fmla="*/ 64 h 316"/>
                  <a:gd name="T26" fmla="*/ 118 w 336"/>
                  <a:gd name="T27" fmla="*/ 66 h 316"/>
                  <a:gd name="T28" fmla="*/ 119 w 336"/>
                  <a:gd name="T29" fmla="*/ 64 h 316"/>
                  <a:gd name="T30" fmla="*/ 94 w 336"/>
                  <a:gd name="T31" fmla="*/ 54 h 316"/>
                  <a:gd name="T32" fmla="*/ 92 w 336"/>
                  <a:gd name="T33" fmla="*/ 49 h 316"/>
                  <a:gd name="T34" fmla="*/ 76 w 336"/>
                  <a:gd name="T35" fmla="*/ 43 h 316"/>
                  <a:gd name="T36" fmla="*/ 65 w 336"/>
                  <a:gd name="T37" fmla="*/ 32 h 316"/>
                  <a:gd name="T38" fmla="*/ 57 w 336"/>
                  <a:gd name="T39" fmla="*/ 28 h 316"/>
                  <a:gd name="T40" fmla="*/ 60 w 336"/>
                  <a:gd name="T41" fmla="*/ 17 h 316"/>
                  <a:gd name="T42" fmla="*/ 65 w 336"/>
                  <a:gd name="T43" fmla="*/ 15 h 316"/>
                  <a:gd name="T44" fmla="*/ 68 w 336"/>
                  <a:gd name="T45" fmla="*/ 10 h 316"/>
                  <a:gd name="T46" fmla="*/ 65 w 336"/>
                  <a:gd name="T47" fmla="*/ 5 h 316"/>
                  <a:gd name="T48" fmla="*/ 61 w 336"/>
                  <a:gd name="T49" fmla="*/ 5 h 316"/>
                  <a:gd name="T50" fmla="*/ 55 w 336"/>
                  <a:gd name="T51" fmla="*/ 0 h 316"/>
                  <a:gd name="T52" fmla="*/ 32 w 336"/>
                  <a:gd name="T53" fmla="*/ 4 h 316"/>
                  <a:gd name="T54" fmla="*/ 24 w 336"/>
                  <a:gd name="T55" fmla="*/ 9 h 316"/>
                  <a:gd name="T56" fmla="*/ 18 w 336"/>
                  <a:gd name="T57" fmla="*/ 8 h 316"/>
                  <a:gd name="T58" fmla="*/ 11 w 336"/>
                  <a:gd name="T59" fmla="*/ 13 h 316"/>
                  <a:gd name="T60" fmla="*/ 5 w 336"/>
                  <a:gd name="T61" fmla="*/ 11 h 316"/>
                  <a:gd name="T62" fmla="*/ 0 w 336"/>
                  <a:gd name="T63" fmla="*/ 16 h 316"/>
                  <a:gd name="T64" fmla="*/ 9 w 336"/>
                  <a:gd name="T65" fmla="*/ 32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316"/>
                  <a:gd name="T101" fmla="*/ 336 w 336"/>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316">
                    <a:moveTo>
                      <a:pt x="25" y="120"/>
                    </a:moveTo>
                    <a:lnTo>
                      <a:pt x="64" y="98"/>
                    </a:lnTo>
                    <a:lnTo>
                      <a:pt x="94" y="103"/>
                    </a:lnTo>
                    <a:lnTo>
                      <a:pt x="103" y="140"/>
                    </a:lnTo>
                    <a:lnTo>
                      <a:pt x="180" y="202"/>
                    </a:lnTo>
                    <a:lnTo>
                      <a:pt x="197" y="210"/>
                    </a:lnTo>
                    <a:lnTo>
                      <a:pt x="260" y="249"/>
                    </a:lnTo>
                    <a:lnTo>
                      <a:pt x="265" y="279"/>
                    </a:lnTo>
                    <a:lnTo>
                      <a:pt x="265" y="307"/>
                    </a:lnTo>
                    <a:lnTo>
                      <a:pt x="276" y="316"/>
                    </a:lnTo>
                    <a:lnTo>
                      <a:pt x="300" y="269"/>
                    </a:lnTo>
                    <a:lnTo>
                      <a:pt x="290" y="257"/>
                    </a:lnTo>
                    <a:lnTo>
                      <a:pt x="295" y="238"/>
                    </a:lnTo>
                    <a:lnTo>
                      <a:pt x="335" y="247"/>
                    </a:lnTo>
                    <a:lnTo>
                      <a:pt x="336" y="238"/>
                    </a:lnTo>
                    <a:lnTo>
                      <a:pt x="265" y="200"/>
                    </a:lnTo>
                    <a:lnTo>
                      <a:pt x="260" y="184"/>
                    </a:lnTo>
                    <a:lnTo>
                      <a:pt x="214" y="158"/>
                    </a:lnTo>
                    <a:lnTo>
                      <a:pt x="185" y="120"/>
                    </a:lnTo>
                    <a:lnTo>
                      <a:pt x="162" y="103"/>
                    </a:lnTo>
                    <a:lnTo>
                      <a:pt x="168" y="61"/>
                    </a:lnTo>
                    <a:lnTo>
                      <a:pt x="185" y="54"/>
                    </a:lnTo>
                    <a:lnTo>
                      <a:pt x="193" y="37"/>
                    </a:lnTo>
                    <a:lnTo>
                      <a:pt x="185" y="20"/>
                    </a:lnTo>
                    <a:lnTo>
                      <a:pt x="171" y="20"/>
                    </a:lnTo>
                    <a:lnTo>
                      <a:pt x="156" y="0"/>
                    </a:lnTo>
                    <a:lnTo>
                      <a:pt x="91" y="13"/>
                    </a:lnTo>
                    <a:lnTo>
                      <a:pt x="67" y="34"/>
                    </a:lnTo>
                    <a:lnTo>
                      <a:pt x="50" y="31"/>
                    </a:lnTo>
                    <a:lnTo>
                      <a:pt x="30" y="50"/>
                    </a:lnTo>
                    <a:lnTo>
                      <a:pt x="13" y="41"/>
                    </a:lnTo>
                    <a:lnTo>
                      <a:pt x="0" y="58"/>
                    </a:lnTo>
                    <a:lnTo>
                      <a:pt x="25" y="120"/>
                    </a:lnTo>
                    <a:close/>
                  </a:path>
                </a:pathLst>
              </a:custGeom>
              <a:solidFill>
                <a:schemeClr val="bg1"/>
              </a:solidFill>
              <a:ln w="0">
                <a:solidFill>
                  <a:srgbClr val="000000"/>
                </a:solidFill>
                <a:prstDash val="solid"/>
                <a:round/>
                <a:headEnd/>
                <a:tailEnd/>
              </a:ln>
            </p:spPr>
            <p:txBody>
              <a:bodyPr/>
              <a:lstStyle/>
              <a:p>
                <a:endParaRPr lang="en-US"/>
              </a:p>
            </p:txBody>
          </p:sp>
          <p:sp>
            <p:nvSpPr>
              <p:cNvPr id="157" name="Freeform 546"/>
              <p:cNvSpPr>
                <a:spLocks/>
              </p:cNvSpPr>
              <p:nvPr/>
            </p:nvSpPr>
            <p:spPr bwMode="auto">
              <a:xfrm>
                <a:off x="3266" y="2371"/>
                <a:ext cx="39" cy="25"/>
              </a:xfrm>
              <a:custGeom>
                <a:avLst/>
                <a:gdLst>
                  <a:gd name="T0" fmla="*/ 22 w 65"/>
                  <a:gd name="T1" fmla="*/ 4 h 49"/>
                  <a:gd name="T2" fmla="*/ 13 w 65"/>
                  <a:gd name="T3" fmla="*/ 2 h 49"/>
                  <a:gd name="T4" fmla="*/ 0 w 65"/>
                  <a:gd name="T5" fmla="*/ 0 h 49"/>
                  <a:gd name="T6" fmla="*/ 0 w 65"/>
                  <a:gd name="T7" fmla="*/ 6 h 49"/>
                  <a:gd name="T8" fmla="*/ 20 w 65"/>
                  <a:gd name="T9" fmla="*/ 13 h 49"/>
                  <a:gd name="T10" fmla="*/ 23 w 65"/>
                  <a:gd name="T11" fmla="*/ 10 h 49"/>
                  <a:gd name="T12" fmla="*/ 21 w 65"/>
                  <a:gd name="T13" fmla="*/ 8 h 49"/>
                  <a:gd name="T14" fmla="*/ 22 w 65"/>
                  <a:gd name="T15" fmla="*/ 4 h 49"/>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9"/>
                  <a:gd name="T26" fmla="*/ 65 w 6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9">
                    <a:moveTo>
                      <a:pt x="62" y="15"/>
                    </a:moveTo>
                    <a:lnTo>
                      <a:pt x="36" y="6"/>
                    </a:lnTo>
                    <a:lnTo>
                      <a:pt x="0" y="0"/>
                    </a:lnTo>
                    <a:lnTo>
                      <a:pt x="0" y="24"/>
                    </a:lnTo>
                    <a:lnTo>
                      <a:pt x="57" y="49"/>
                    </a:lnTo>
                    <a:lnTo>
                      <a:pt x="65" y="38"/>
                    </a:lnTo>
                    <a:lnTo>
                      <a:pt x="59" y="32"/>
                    </a:lnTo>
                    <a:lnTo>
                      <a:pt x="62" y="15"/>
                    </a:lnTo>
                    <a:close/>
                  </a:path>
                </a:pathLst>
              </a:custGeom>
              <a:solidFill>
                <a:schemeClr val="bg1"/>
              </a:solidFill>
              <a:ln w="0">
                <a:solidFill>
                  <a:srgbClr val="000000"/>
                </a:solidFill>
                <a:prstDash val="solid"/>
                <a:round/>
                <a:headEnd/>
                <a:tailEnd/>
              </a:ln>
            </p:spPr>
            <p:txBody>
              <a:bodyPr/>
              <a:lstStyle/>
              <a:p>
                <a:endParaRPr lang="en-US"/>
              </a:p>
            </p:txBody>
          </p:sp>
          <p:sp>
            <p:nvSpPr>
              <p:cNvPr id="158" name="Freeform 547"/>
              <p:cNvSpPr>
                <a:spLocks/>
              </p:cNvSpPr>
              <p:nvPr/>
            </p:nvSpPr>
            <p:spPr bwMode="auto">
              <a:xfrm>
                <a:off x="3187" y="2328"/>
                <a:ext cx="21" cy="30"/>
              </a:xfrm>
              <a:custGeom>
                <a:avLst/>
                <a:gdLst>
                  <a:gd name="T0" fmla="*/ 0 w 35"/>
                  <a:gd name="T1" fmla="*/ 2 h 56"/>
                  <a:gd name="T2" fmla="*/ 1 w 35"/>
                  <a:gd name="T3" fmla="*/ 12 h 56"/>
                  <a:gd name="T4" fmla="*/ 3 w 35"/>
                  <a:gd name="T5" fmla="*/ 16 h 56"/>
                  <a:gd name="T6" fmla="*/ 11 w 35"/>
                  <a:gd name="T7" fmla="*/ 13 h 56"/>
                  <a:gd name="T8" fmla="*/ 13 w 35"/>
                  <a:gd name="T9" fmla="*/ 2 h 56"/>
                  <a:gd name="T10" fmla="*/ 7 w 35"/>
                  <a:gd name="T11" fmla="*/ 0 h 56"/>
                  <a:gd name="T12" fmla="*/ 0 w 35"/>
                  <a:gd name="T13" fmla="*/ 2 h 56"/>
                  <a:gd name="T14" fmla="*/ 0 60000 65536"/>
                  <a:gd name="T15" fmla="*/ 0 60000 65536"/>
                  <a:gd name="T16" fmla="*/ 0 60000 65536"/>
                  <a:gd name="T17" fmla="*/ 0 60000 65536"/>
                  <a:gd name="T18" fmla="*/ 0 60000 65536"/>
                  <a:gd name="T19" fmla="*/ 0 60000 65536"/>
                  <a:gd name="T20" fmla="*/ 0 60000 65536"/>
                  <a:gd name="T21" fmla="*/ 0 w 35"/>
                  <a:gd name="T22" fmla="*/ 0 h 56"/>
                  <a:gd name="T23" fmla="*/ 35 w 3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6">
                    <a:moveTo>
                      <a:pt x="0" y="7"/>
                    </a:moveTo>
                    <a:lnTo>
                      <a:pt x="1" y="42"/>
                    </a:lnTo>
                    <a:lnTo>
                      <a:pt x="9" y="56"/>
                    </a:lnTo>
                    <a:lnTo>
                      <a:pt x="30" y="46"/>
                    </a:lnTo>
                    <a:lnTo>
                      <a:pt x="35" y="7"/>
                    </a:lnTo>
                    <a:lnTo>
                      <a:pt x="18" y="0"/>
                    </a:lnTo>
                    <a:lnTo>
                      <a:pt x="0" y="7"/>
                    </a:lnTo>
                    <a:close/>
                  </a:path>
                </a:pathLst>
              </a:custGeom>
              <a:solidFill>
                <a:schemeClr val="bg1"/>
              </a:solidFill>
              <a:ln w="0">
                <a:solidFill>
                  <a:srgbClr val="000000"/>
                </a:solidFill>
                <a:prstDash val="solid"/>
                <a:round/>
                <a:headEnd/>
                <a:tailEnd/>
              </a:ln>
            </p:spPr>
            <p:txBody>
              <a:bodyPr/>
              <a:lstStyle/>
              <a:p>
                <a:endParaRPr lang="en-US"/>
              </a:p>
            </p:txBody>
          </p:sp>
          <p:sp>
            <p:nvSpPr>
              <p:cNvPr id="159" name="Freeform 548"/>
              <p:cNvSpPr>
                <a:spLocks/>
              </p:cNvSpPr>
              <p:nvPr/>
            </p:nvSpPr>
            <p:spPr bwMode="auto">
              <a:xfrm>
                <a:off x="3148" y="2197"/>
                <a:ext cx="63" cy="42"/>
              </a:xfrm>
              <a:custGeom>
                <a:avLst/>
                <a:gdLst>
                  <a:gd name="T0" fmla="*/ 32 w 104"/>
                  <a:gd name="T1" fmla="*/ 4 h 81"/>
                  <a:gd name="T2" fmla="*/ 14 w 104"/>
                  <a:gd name="T3" fmla="*/ 0 h 81"/>
                  <a:gd name="T4" fmla="*/ 3 w 104"/>
                  <a:gd name="T5" fmla="*/ 11 h 81"/>
                  <a:gd name="T6" fmla="*/ 0 w 104"/>
                  <a:gd name="T7" fmla="*/ 19 h 81"/>
                  <a:gd name="T8" fmla="*/ 5 w 104"/>
                  <a:gd name="T9" fmla="*/ 17 h 81"/>
                  <a:gd name="T10" fmla="*/ 10 w 104"/>
                  <a:gd name="T11" fmla="*/ 19 h 81"/>
                  <a:gd name="T12" fmla="*/ 16 w 104"/>
                  <a:gd name="T13" fmla="*/ 22 h 81"/>
                  <a:gd name="T14" fmla="*/ 23 w 104"/>
                  <a:gd name="T15" fmla="*/ 17 h 81"/>
                  <a:gd name="T16" fmla="*/ 29 w 104"/>
                  <a:gd name="T17" fmla="*/ 18 h 81"/>
                  <a:gd name="T18" fmla="*/ 38 w 104"/>
                  <a:gd name="T19" fmla="*/ 12 h 81"/>
                  <a:gd name="T20" fmla="*/ 32 w 104"/>
                  <a:gd name="T21" fmla="*/ 4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81"/>
                  <a:gd name="T35" fmla="*/ 104 w 104"/>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81">
                    <a:moveTo>
                      <a:pt x="87" y="13"/>
                    </a:moveTo>
                    <a:lnTo>
                      <a:pt x="38" y="0"/>
                    </a:lnTo>
                    <a:lnTo>
                      <a:pt x="8" y="40"/>
                    </a:lnTo>
                    <a:lnTo>
                      <a:pt x="0" y="70"/>
                    </a:lnTo>
                    <a:lnTo>
                      <a:pt x="13" y="62"/>
                    </a:lnTo>
                    <a:lnTo>
                      <a:pt x="26" y="72"/>
                    </a:lnTo>
                    <a:lnTo>
                      <a:pt x="43" y="81"/>
                    </a:lnTo>
                    <a:lnTo>
                      <a:pt x="63" y="62"/>
                    </a:lnTo>
                    <a:lnTo>
                      <a:pt x="80" y="65"/>
                    </a:lnTo>
                    <a:lnTo>
                      <a:pt x="104" y="44"/>
                    </a:lnTo>
                    <a:lnTo>
                      <a:pt x="87" y="13"/>
                    </a:lnTo>
                    <a:close/>
                  </a:path>
                </a:pathLst>
              </a:custGeom>
              <a:solidFill>
                <a:schemeClr val="bg1"/>
              </a:solidFill>
              <a:ln w="0">
                <a:solidFill>
                  <a:srgbClr val="000000"/>
                </a:solidFill>
                <a:prstDash val="solid"/>
                <a:round/>
                <a:headEnd/>
                <a:tailEnd/>
              </a:ln>
            </p:spPr>
            <p:txBody>
              <a:bodyPr/>
              <a:lstStyle/>
              <a:p>
                <a:endParaRPr lang="en-US"/>
              </a:p>
            </p:txBody>
          </p:sp>
          <p:sp>
            <p:nvSpPr>
              <p:cNvPr id="160" name="Freeform 549"/>
              <p:cNvSpPr>
                <a:spLocks/>
              </p:cNvSpPr>
              <p:nvPr/>
            </p:nvSpPr>
            <p:spPr bwMode="auto">
              <a:xfrm>
                <a:off x="3280" y="2221"/>
                <a:ext cx="79" cy="57"/>
              </a:xfrm>
              <a:custGeom>
                <a:avLst/>
                <a:gdLst>
                  <a:gd name="T0" fmla="*/ 24 w 131"/>
                  <a:gd name="T1" fmla="*/ 30 h 110"/>
                  <a:gd name="T2" fmla="*/ 21 w 131"/>
                  <a:gd name="T3" fmla="*/ 26 h 110"/>
                  <a:gd name="T4" fmla="*/ 19 w 131"/>
                  <a:gd name="T5" fmla="*/ 24 h 110"/>
                  <a:gd name="T6" fmla="*/ 16 w 131"/>
                  <a:gd name="T7" fmla="*/ 21 h 110"/>
                  <a:gd name="T8" fmla="*/ 16 w 131"/>
                  <a:gd name="T9" fmla="*/ 18 h 110"/>
                  <a:gd name="T10" fmla="*/ 16 w 131"/>
                  <a:gd name="T11" fmla="*/ 15 h 110"/>
                  <a:gd name="T12" fmla="*/ 14 w 131"/>
                  <a:gd name="T13" fmla="*/ 12 h 110"/>
                  <a:gd name="T14" fmla="*/ 19 w 131"/>
                  <a:gd name="T15" fmla="*/ 11 h 110"/>
                  <a:gd name="T16" fmla="*/ 24 w 131"/>
                  <a:gd name="T17" fmla="*/ 10 h 110"/>
                  <a:gd name="T18" fmla="*/ 30 w 131"/>
                  <a:gd name="T19" fmla="*/ 10 h 110"/>
                  <a:gd name="T20" fmla="*/ 37 w 131"/>
                  <a:gd name="T21" fmla="*/ 10 h 110"/>
                  <a:gd name="T22" fmla="*/ 43 w 131"/>
                  <a:gd name="T23" fmla="*/ 11 h 110"/>
                  <a:gd name="T24" fmla="*/ 48 w 131"/>
                  <a:gd name="T25" fmla="*/ 11 h 110"/>
                  <a:gd name="T26" fmla="*/ 47 w 131"/>
                  <a:gd name="T27" fmla="*/ 4 h 110"/>
                  <a:gd name="T28" fmla="*/ 37 w 131"/>
                  <a:gd name="T29" fmla="*/ 6 h 110"/>
                  <a:gd name="T30" fmla="*/ 19 w 131"/>
                  <a:gd name="T31" fmla="*/ 0 h 110"/>
                  <a:gd name="T32" fmla="*/ 13 w 131"/>
                  <a:gd name="T33" fmla="*/ 3 h 110"/>
                  <a:gd name="T34" fmla="*/ 8 w 131"/>
                  <a:gd name="T35" fmla="*/ 4 h 110"/>
                  <a:gd name="T36" fmla="*/ 2 w 131"/>
                  <a:gd name="T37" fmla="*/ 6 h 110"/>
                  <a:gd name="T38" fmla="*/ 1 w 131"/>
                  <a:gd name="T39" fmla="*/ 8 h 110"/>
                  <a:gd name="T40" fmla="*/ 0 w 131"/>
                  <a:gd name="T41" fmla="*/ 9 h 110"/>
                  <a:gd name="T42" fmla="*/ 0 w 131"/>
                  <a:gd name="T43" fmla="*/ 11 h 110"/>
                  <a:gd name="T44" fmla="*/ 1 w 131"/>
                  <a:gd name="T45" fmla="*/ 13 h 110"/>
                  <a:gd name="T46" fmla="*/ 1 w 131"/>
                  <a:gd name="T47" fmla="*/ 13 h 110"/>
                  <a:gd name="T48" fmla="*/ 11 w 131"/>
                  <a:gd name="T49" fmla="*/ 22 h 110"/>
                  <a:gd name="T50" fmla="*/ 17 w 131"/>
                  <a:gd name="T51" fmla="*/ 30 h 110"/>
                  <a:gd name="T52" fmla="*/ 24 w 131"/>
                  <a:gd name="T53" fmla="*/ 30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1"/>
                  <a:gd name="T82" fmla="*/ 0 h 110"/>
                  <a:gd name="T83" fmla="*/ 131 w 131"/>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1" h="110">
                    <a:moveTo>
                      <a:pt x="66" y="110"/>
                    </a:moveTo>
                    <a:lnTo>
                      <a:pt x="58" y="97"/>
                    </a:lnTo>
                    <a:lnTo>
                      <a:pt x="51" y="90"/>
                    </a:lnTo>
                    <a:lnTo>
                      <a:pt x="45" y="78"/>
                    </a:lnTo>
                    <a:lnTo>
                      <a:pt x="45" y="67"/>
                    </a:lnTo>
                    <a:lnTo>
                      <a:pt x="43" y="55"/>
                    </a:lnTo>
                    <a:lnTo>
                      <a:pt x="40" y="46"/>
                    </a:lnTo>
                    <a:lnTo>
                      <a:pt x="52" y="41"/>
                    </a:lnTo>
                    <a:lnTo>
                      <a:pt x="65" y="38"/>
                    </a:lnTo>
                    <a:lnTo>
                      <a:pt x="83" y="38"/>
                    </a:lnTo>
                    <a:lnTo>
                      <a:pt x="103" y="38"/>
                    </a:lnTo>
                    <a:lnTo>
                      <a:pt x="117" y="41"/>
                    </a:lnTo>
                    <a:lnTo>
                      <a:pt x="131" y="41"/>
                    </a:lnTo>
                    <a:lnTo>
                      <a:pt x="130" y="13"/>
                    </a:lnTo>
                    <a:lnTo>
                      <a:pt x="101" y="22"/>
                    </a:lnTo>
                    <a:lnTo>
                      <a:pt x="51" y="0"/>
                    </a:lnTo>
                    <a:lnTo>
                      <a:pt x="34" y="9"/>
                    </a:lnTo>
                    <a:lnTo>
                      <a:pt x="23" y="13"/>
                    </a:lnTo>
                    <a:lnTo>
                      <a:pt x="7" y="21"/>
                    </a:lnTo>
                    <a:lnTo>
                      <a:pt x="4" y="28"/>
                    </a:lnTo>
                    <a:lnTo>
                      <a:pt x="0" y="34"/>
                    </a:lnTo>
                    <a:lnTo>
                      <a:pt x="0" y="43"/>
                    </a:lnTo>
                    <a:lnTo>
                      <a:pt x="1" y="51"/>
                    </a:lnTo>
                    <a:lnTo>
                      <a:pt x="1" y="50"/>
                    </a:lnTo>
                    <a:lnTo>
                      <a:pt x="32" y="82"/>
                    </a:lnTo>
                    <a:lnTo>
                      <a:pt x="48" y="110"/>
                    </a:lnTo>
                    <a:lnTo>
                      <a:pt x="66" y="110"/>
                    </a:lnTo>
                    <a:close/>
                  </a:path>
                </a:pathLst>
              </a:custGeom>
              <a:solidFill>
                <a:schemeClr val="bg1"/>
              </a:solidFill>
              <a:ln w="0">
                <a:solidFill>
                  <a:srgbClr val="000000"/>
                </a:solidFill>
                <a:prstDash val="solid"/>
                <a:round/>
                <a:headEnd/>
                <a:tailEnd/>
              </a:ln>
            </p:spPr>
            <p:txBody>
              <a:bodyPr/>
              <a:lstStyle/>
              <a:p>
                <a:endParaRPr lang="en-US"/>
              </a:p>
            </p:txBody>
          </p:sp>
          <p:sp>
            <p:nvSpPr>
              <p:cNvPr id="161" name="Freeform 550"/>
              <p:cNvSpPr>
                <a:spLocks/>
              </p:cNvSpPr>
              <p:nvPr/>
            </p:nvSpPr>
            <p:spPr bwMode="auto">
              <a:xfrm>
                <a:off x="3267" y="2221"/>
                <a:ext cx="44" cy="34"/>
              </a:xfrm>
              <a:custGeom>
                <a:avLst/>
                <a:gdLst>
                  <a:gd name="T0" fmla="*/ 9 w 75"/>
                  <a:gd name="T1" fmla="*/ 13 h 67"/>
                  <a:gd name="T2" fmla="*/ 9 w 75"/>
                  <a:gd name="T3" fmla="*/ 13 h 67"/>
                  <a:gd name="T4" fmla="*/ 8 w 75"/>
                  <a:gd name="T5" fmla="*/ 11 h 67"/>
                  <a:gd name="T6" fmla="*/ 8 w 75"/>
                  <a:gd name="T7" fmla="*/ 9 h 67"/>
                  <a:gd name="T8" fmla="*/ 9 w 75"/>
                  <a:gd name="T9" fmla="*/ 7 h 67"/>
                  <a:gd name="T10" fmla="*/ 11 w 75"/>
                  <a:gd name="T11" fmla="*/ 6 h 67"/>
                  <a:gd name="T12" fmla="*/ 16 w 75"/>
                  <a:gd name="T13" fmla="*/ 4 h 67"/>
                  <a:gd name="T14" fmla="*/ 20 w 75"/>
                  <a:gd name="T15" fmla="*/ 3 h 67"/>
                  <a:gd name="T16" fmla="*/ 26 w 75"/>
                  <a:gd name="T17" fmla="*/ 0 h 67"/>
                  <a:gd name="T18" fmla="*/ 0 w 75"/>
                  <a:gd name="T19" fmla="*/ 2 h 67"/>
                  <a:gd name="T20" fmla="*/ 3 w 75"/>
                  <a:gd name="T21" fmla="*/ 6 h 67"/>
                  <a:gd name="T22" fmla="*/ 0 w 75"/>
                  <a:gd name="T23" fmla="*/ 11 h 67"/>
                  <a:gd name="T24" fmla="*/ 5 w 75"/>
                  <a:gd name="T25" fmla="*/ 17 h 67"/>
                  <a:gd name="T26" fmla="*/ 9 w 75"/>
                  <a:gd name="T27" fmla="*/ 13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67"/>
                  <a:gd name="T44" fmla="*/ 75 w 75"/>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67">
                    <a:moveTo>
                      <a:pt x="25" y="50"/>
                    </a:moveTo>
                    <a:lnTo>
                      <a:pt x="25" y="51"/>
                    </a:lnTo>
                    <a:lnTo>
                      <a:pt x="24" y="43"/>
                    </a:lnTo>
                    <a:lnTo>
                      <a:pt x="24" y="34"/>
                    </a:lnTo>
                    <a:lnTo>
                      <a:pt x="28" y="28"/>
                    </a:lnTo>
                    <a:lnTo>
                      <a:pt x="31" y="21"/>
                    </a:lnTo>
                    <a:lnTo>
                      <a:pt x="47" y="13"/>
                    </a:lnTo>
                    <a:lnTo>
                      <a:pt x="58" y="9"/>
                    </a:lnTo>
                    <a:lnTo>
                      <a:pt x="75" y="0"/>
                    </a:lnTo>
                    <a:lnTo>
                      <a:pt x="0" y="7"/>
                    </a:lnTo>
                    <a:lnTo>
                      <a:pt x="8" y="24"/>
                    </a:lnTo>
                    <a:lnTo>
                      <a:pt x="0" y="41"/>
                    </a:lnTo>
                    <a:lnTo>
                      <a:pt x="16" y="67"/>
                    </a:lnTo>
                    <a:lnTo>
                      <a:pt x="25" y="50"/>
                    </a:lnTo>
                    <a:close/>
                  </a:path>
                </a:pathLst>
              </a:custGeom>
              <a:solidFill>
                <a:schemeClr val="bg1"/>
              </a:solidFill>
              <a:ln w="0">
                <a:solidFill>
                  <a:srgbClr val="000000"/>
                </a:solidFill>
                <a:prstDash val="solid"/>
                <a:round/>
                <a:headEnd/>
                <a:tailEnd/>
              </a:ln>
            </p:spPr>
            <p:txBody>
              <a:bodyPr/>
              <a:lstStyle/>
              <a:p>
                <a:endParaRPr lang="en-US"/>
              </a:p>
            </p:txBody>
          </p:sp>
          <p:sp>
            <p:nvSpPr>
              <p:cNvPr id="162" name="Freeform 551"/>
              <p:cNvSpPr>
                <a:spLocks/>
              </p:cNvSpPr>
              <p:nvPr/>
            </p:nvSpPr>
            <p:spPr bwMode="auto">
              <a:xfrm>
                <a:off x="3259" y="2283"/>
                <a:ext cx="3" cy="4"/>
              </a:xfrm>
              <a:custGeom>
                <a:avLst/>
                <a:gdLst>
                  <a:gd name="T0" fmla="*/ 0 w 6"/>
                  <a:gd name="T1" fmla="*/ 0 h 7"/>
                  <a:gd name="T2" fmla="*/ 2 w 6"/>
                  <a:gd name="T3" fmla="*/ 1 h 7"/>
                  <a:gd name="T4" fmla="*/ 1 w 6"/>
                  <a:gd name="T5" fmla="*/ 2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6" y="4"/>
                    </a:lnTo>
                    <a:lnTo>
                      <a:pt x="3" y="7"/>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163" name="Freeform 552"/>
              <p:cNvSpPr>
                <a:spLocks/>
              </p:cNvSpPr>
              <p:nvPr/>
            </p:nvSpPr>
            <p:spPr bwMode="auto">
              <a:xfrm>
                <a:off x="3271" y="2024"/>
                <a:ext cx="147" cy="154"/>
              </a:xfrm>
              <a:custGeom>
                <a:avLst/>
                <a:gdLst>
                  <a:gd name="T0" fmla="*/ 1 w 250"/>
                  <a:gd name="T1" fmla="*/ 29 h 296"/>
                  <a:gd name="T2" fmla="*/ 0 w 250"/>
                  <a:gd name="T3" fmla="*/ 38 h 296"/>
                  <a:gd name="T4" fmla="*/ 6 w 250"/>
                  <a:gd name="T5" fmla="*/ 56 h 296"/>
                  <a:gd name="T6" fmla="*/ 28 w 250"/>
                  <a:gd name="T7" fmla="*/ 66 h 296"/>
                  <a:gd name="T8" fmla="*/ 50 w 250"/>
                  <a:gd name="T9" fmla="*/ 73 h 296"/>
                  <a:gd name="T10" fmla="*/ 66 w 250"/>
                  <a:gd name="T11" fmla="*/ 72 h 296"/>
                  <a:gd name="T12" fmla="*/ 78 w 250"/>
                  <a:gd name="T13" fmla="*/ 80 h 296"/>
                  <a:gd name="T14" fmla="*/ 86 w 250"/>
                  <a:gd name="T15" fmla="*/ 58 h 296"/>
                  <a:gd name="T16" fmla="*/ 79 w 250"/>
                  <a:gd name="T17" fmla="*/ 42 h 296"/>
                  <a:gd name="T18" fmla="*/ 84 w 250"/>
                  <a:gd name="T19" fmla="*/ 33 h 296"/>
                  <a:gd name="T20" fmla="*/ 58 w 250"/>
                  <a:gd name="T21" fmla="*/ 0 h 296"/>
                  <a:gd name="T22" fmla="*/ 51 w 250"/>
                  <a:gd name="T23" fmla="*/ 16 h 296"/>
                  <a:gd name="T24" fmla="*/ 38 w 250"/>
                  <a:gd name="T25" fmla="*/ 23 h 296"/>
                  <a:gd name="T26" fmla="*/ 34 w 250"/>
                  <a:gd name="T27" fmla="*/ 18 h 296"/>
                  <a:gd name="T28" fmla="*/ 1 w 250"/>
                  <a:gd name="T29" fmla="*/ 29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296"/>
                  <a:gd name="T47" fmla="*/ 250 w 250"/>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296">
                    <a:moveTo>
                      <a:pt x="2" y="108"/>
                    </a:moveTo>
                    <a:lnTo>
                      <a:pt x="0" y="141"/>
                    </a:lnTo>
                    <a:lnTo>
                      <a:pt x="19" y="205"/>
                    </a:lnTo>
                    <a:lnTo>
                      <a:pt x="82" y="245"/>
                    </a:lnTo>
                    <a:lnTo>
                      <a:pt x="144" y="270"/>
                    </a:lnTo>
                    <a:lnTo>
                      <a:pt x="193" y="266"/>
                    </a:lnTo>
                    <a:lnTo>
                      <a:pt x="225" y="296"/>
                    </a:lnTo>
                    <a:lnTo>
                      <a:pt x="250" y="215"/>
                    </a:lnTo>
                    <a:lnTo>
                      <a:pt x="228" y="156"/>
                    </a:lnTo>
                    <a:lnTo>
                      <a:pt x="244" y="123"/>
                    </a:lnTo>
                    <a:lnTo>
                      <a:pt x="168" y="0"/>
                    </a:lnTo>
                    <a:lnTo>
                      <a:pt x="148" y="60"/>
                    </a:lnTo>
                    <a:lnTo>
                      <a:pt x="111" y="86"/>
                    </a:lnTo>
                    <a:lnTo>
                      <a:pt x="98" y="68"/>
                    </a:lnTo>
                    <a:lnTo>
                      <a:pt x="2" y="108"/>
                    </a:lnTo>
                    <a:close/>
                  </a:path>
                </a:pathLst>
              </a:custGeom>
              <a:solidFill>
                <a:schemeClr val="bg1"/>
              </a:solidFill>
              <a:ln w="0">
                <a:solidFill>
                  <a:srgbClr val="000000"/>
                </a:solidFill>
                <a:prstDash val="solid"/>
                <a:round/>
                <a:headEnd/>
                <a:tailEnd/>
              </a:ln>
            </p:spPr>
            <p:txBody>
              <a:bodyPr/>
              <a:lstStyle/>
              <a:p>
                <a:endParaRPr lang="en-US"/>
              </a:p>
            </p:txBody>
          </p:sp>
          <p:sp>
            <p:nvSpPr>
              <p:cNvPr id="164" name="Freeform 553"/>
              <p:cNvSpPr>
                <a:spLocks/>
              </p:cNvSpPr>
              <p:nvPr/>
            </p:nvSpPr>
            <p:spPr bwMode="auto">
              <a:xfrm>
                <a:off x="3201" y="2166"/>
                <a:ext cx="121" cy="58"/>
              </a:xfrm>
              <a:custGeom>
                <a:avLst/>
                <a:gdLst>
                  <a:gd name="T0" fmla="*/ 38 w 206"/>
                  <a:gd name="T1" fmla="*/ 9 h 112"/>
                  <a:gd name="T2" fmla="*/ 34 w 206"/>
                  <a:gd name="T3" fmla="*/ 16 h 112"/>
                  <a:gd name="T4" fmla="*/ 16 w 206"/>
                  <a:gd name="T5" fmla="*/ 17 h 112"/>
                  <a:gd name="T6" fmla="*/ 0 w 206"/>
                  <a:gd name="T7" fmla="*/ 20 h 112"/>
                  <a:gd name="T8" fmla="*/ 6 w 206"/>
                  <a:gd name="T9" fmla="*/ 28 h 112"/>
                  <a:gd name="T10" fmla="*/ 28 w 206"/>
                  <a:gd name="T11" fmla="*/ 25 h 112"/>
                  <a:gd name="T12" fmla="*/ 33 w 206"/>
                  <a:gd name="T13" fmla="*/ 30 h 112"/>
                  <a:gd name="T14" fmla="*/ 38 w 206"/>
                  <a:gd name="T15" fmla="*/ 30 h 112"/>
                  <a:gd name="T16" fmla="*/ 64 w 206"/>
                  <a:gd name="T17" fmla="*/ 28 h 112"/>
                  <a:gd name="T18" fmla="*/ 71 w 206"/>
                  <a:gd name="T19" fmla="*/ 13 h 112"/>
                  <a:gd name="T20" fmla="*/ 63 w 206"/>
                  <a:gd name="T21" fmla="*/ 7 h 112"/>
                  <a:gd name="T22" fmla="*/ 56 w 206"/>
                  <a:gd name="T23" fmla="*/ 0 h 112"/>
                  <a:gd name="T24" fmla="*/ 46 w 206"/>
                  <a:gd name="T25" fmla="*/ 9 h 112"/>
                  <a:gd name="T26" fmla="*/ 38 w 206"/>
                  <a:gd name="T27" fmla="*/ 9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112"/>
                  <a:gd name="T44" fmla="*/ 206 w 20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112">
                    <a:moveTo>
                      <a:pt x="110" y="33"/>
                    </a:moveTo>
                    <a:lnTo>
                      <a:pt x="99" y="57"/>
                    </a:lnTo>
                    <a:lnTo>
                      <a:pt x="46" y="61"/>
                    </a:lnTo>
                    <a:lnTo>
                      <a:pt x="0" y="74"/>
                    </a:lnTo>
                    <a:lnTo>
                      <a:pt x="17" y="105"/>
                    </a:lnTo>
                    <a:lnTo>
                      <a:pt x="82" y="92"/>
                    </a:lnTo>
                    <a:lnTo>
                      <a:pt x="97" y="112"/>
                    </a:lnTo>
                    <a:lnTo>
                      <a:pt x="111" y="112"/>
                    </a:lnTo>
                    <a:lnTo>
                      <a:pt x="186" y="105"/>
                    </a:lnTo>
                    <a:lnTo>
                      <a:pt x="206" y="49"/>
                    </a:lnTo>
                    <a:lnTo>
                      <a:pt x="183" y="28"/>
                    </a:lnTo>
                    <a:lnTo>
                      <a:pt x="161" y="0"/>
                    </a:lnTo>
                    <a:lnTo>
                      <a:pt x="135" y="35"/>
                    </a:lnTo>
                    <a:lnTo>
                      <a:pt x="110" y="33"/>
                    </a:lnTo>
                    <a:close/>
                  </a:path>
                </a:pathLst>
              </a:custGeom>
              <a:solidFill>
                <a:schemeClr val="bg1"/>
              </a:solidFill>
              <a:ln w="0">
                <a:solidFill>
                  <a:srgbClr val="000000"/>
                </a:solidFill>
                <a:prstDash val="solid"/>
                <a:round/>
                <a:headEnd/>
                <a:tailEnd/>
              </a:ln>
            </p:spPr>
            <p:txBody>
              <a:bodyPr/>
              <a:lstStyle/>
              <a:p>
                <a:endParaRPr lang="en-US"/>
              </a:p>
            </p:txBody>
          </p:sp>
          <p:sp>
            <p:nvSpPr>
              <p:cNvPr id="165" name="Freeform 554"/>
              <p:cNvSpPr>
                <a:spLocks/>
              </p:cNvSpPr>
              <p:nvPr/>
            </p:nvSpPr>
            <p:spPr bwMode="auto">
              <a:xfrm>
                <a:off x="3295" y="2151"/>
                <a:ext cx="109" cy="46"/>
              </a:xfrm>
              <a:custGeom>
                <a:avLst/>
                <a:gdLst>
                  <a:gd name="T0" fmla="*/ 0 w 182"/>
                  <a:gd name="T1" fmla="*/ 7 h 89"/>
                  <a:gd name="T2" fmla="*/ 2 w 182"/>
                  <a:gd name="T3" fmla="*/ 9 h 89"/>
                  <a:gd name="T4" fmla="*/ 14 w 182"/>
                  <a:gd name="T5" fmla="*/ 0 h 89"/>
                  <a:gd name="T6" fmla="*/ 36 w 182"/>
                  <a:gd name="T7" fmla="*/ 7 h 89"/>
                  <a:gd name="T8" fmla="*/ 54 w 182"/>
                  <a:gd name="T9" fmla="*/ 6 h 89"/>
                  <a:gd name="T10" fmla="*/ 65 w 182"/>
                  <a:gd name="T11" fmla="*/ 13 h 89"/>
                  <a:gd name="T12" fmla="*/ 64 w 182"/>
                  <a:gd name="T13" fmla="*/ 19 h 89"/>
                  <a:gd name="T14" fmla="*/ 51 w 182"/>
                  <a:gd name="T15" fmla="*/ 17 h 89"/>
                  <a:gd name="T16" fmla="*/ 36 w 182"/>
                  <a:gd name="T17" fmla="*/ 18 h 89"/>
                  <a:gd name="T18" fmla="*/ 31 w 182"/>
                  <a:gd name="T19" fmla="*/ 24 h 89"/>
                  <a:gd name="T20" fmla="*/ 16 w 182"/>
                  <a:gd name="T21" fmla="*/ 21 h 89"/>
                  <a:gd name="T22" fmla="*/ 8 w 182"/>
                  <a:gd name="T23" fmla="*/ 15 h 89"/>
                  <a:gd name="T24" fmla="*/ 0 w 182"/>
                  <a:gd name="T25" fmla="*/ 7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89"/>
                  <a:gd name="T41" fmla="*/ 182 w 18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89">
                    <a:moveTo>
                      <a:pt x="0" y="28"/>
                    </a:moveTo>
                    <a:lnTo>
                      <a:pt x="6" y="33"/>
                    </a:lnTo>
                    <a:lnTo>
                      <a:pt x="39" y="0"/>
                    </a:lnTo>
                    <a:lnTo>
                      <a:pt x="101" y="25"/>
                    </a:lnTo>
                    <a:lnTo>
                      <a:pt x="150" y="21"/>
                    </a:lnTo>
                    <a:lnTo>
                      <a:pt x="182" y="51"/>
                    </a:lnTo>
                    <a:lnTo>
                      <a:pt x="178" y="72"/>
                    </a:lnTo>
                    <a:lnTo>
                      <a:pt x="142" y="61"/>
                    </a:lnTo>
                    <a:lnTo>
                      <a:pt x="101" y="68"/>
                    </a:lnTo>
                    <a:lnTo>
                      <a:pt x="85" y="89"/>
                    </a:lnTo>
                    <a:lnTo>
                      <a:pt x="45" y="77"/>
                    </a:lnTo>
                    <a:lnTo>
                      <a:pt x="22" y="56"/>
                    </a:lnTo>
                    <a:lnTo>
                      <a:pt x="0" y="28"/>
                    </a:lnTo>
                    <a:close/>
                  </a:path>
                </a:pathLst>
              </a:custGeom>
              <a:solidFill>
                <a:schemeClr val="bg1"/>
              </a:solidFill>
              <a:ln w="0">
                <a:solidFill>
                  <a:srgbClr val="000000"/>
                </a:solidFill>
                <a:prstDash val="solid"/>
                <a:round/>
                <a:headEnd/>
                <a:tailEnd/>
              </a:ln>
            </p:spPr>
            <p:txBody>
              <a:bodyPr/>
              <a:lstStyle/>
              <a:p>
                <a:endParaRPr lang="en-US"/>
              </a:p>
            </p:txBody>
          </p:sp>
          <p:sp>
            <p:nvSpPr>
              <p:cNvPr id="166" name="Freeform 555"/>
              <p:cNvSpPr>
                <a:spLocks/>
              </p:cNvSpPr>
              <p:nvPr/>
            </p:nvSpPr>
            <p:spPr bwMode="auto">
              <a:xfrm>
                <a:off x="3311" y="2185"/>
                <a:ext cx="100" cy="48"/>
              </a:xfrm>
              <a:custGeom>
                <a:avLst/>
                <a:gdLst>
                  <a:gd name="T0" fmla="*/ 53 w 170"/>
                  <a:gd name="T1" fmla="*/ 3 h 94"/>
                  <a:gd name="T2" fmla="*/ 41 w 170"/>
                  <a:gd name="T3" fmla="*/ 0 h 94"/>
                  <a:gd name="T4" fmla="*/ 26 w 170"/>
                  <a:gd name="T5" fmla="*/ 2 h 94"/>
                  <a:gd name="T6" fmla="*/ 21 w 170"/>
                  <a:gd name="T7" fmla="*/ 7 h 94"/>
                  <a:gd name="T8" fmla="*/ 7 w 170"/>
                  <a:gd name="T9" fmla="*/ 4 h 94"/>
                  <a:gd name="T10" fmla="*/ 0 w 170"/>
                  <a:gd name="T11" fmla="*/ 19 h 94"/>
                  <a:gd name="T12" fmla="*/ 17 w 170"/>
                  <a:gd name="T13" fmla="*/ 25 h 94"/>
                  <a:gd name="T14" fmla="*/ 27 w 170"/>
                  <a:gd name="T15" fmla="*/ 22 h 94"/>
                  <a:gd name="T16" fmla="*/ 42 w 170"/>
                  <a:gd name="T17" fmla="*/ 25 h 94"/>
                  <a:gd name="T18" fmla="*/ 50 w 170"/>
                  <a:gd name="T19" fmla="*/ 15 h 94"/>
                  <a:gd name="T20" fmla="*/ 59 w 170"/>
                  <a:gd name="T21" fmla="*/ 5 h 94"/>
                  <a:gd name="T22" fmla="*/ 53 w 170"/>
                  <a:gd name="T23" fmla="*/ 3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94"/>
                  <a:gd name="T38" fmla="*/ 170 w 170"/>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94">
                    <a:moveTo>
                      <a:pt x="153" y="11"/>
                    </a:moveTo>
                    <a:lnTo>
                      <a:pt x="117" y="0"/>
                    </a:lnTo>
                    <a:lnTo>
                      <a:pt x="76" y="7"/>
                    </a:lnTo>
                    <a:lnTo>
                      <a:pt x="60" y="28"/>
                    </a:lnTo>
                    <a:lnTo>
                      <a:pt x="20" y="16"/>
                    </a:lnTo>
                    <a:lnTo>
                      <a:pt x="0" y="72"/>
                    </a:lnTo>
                    <a:lnTo>
                      <a:pt x="50" y="94"/>
                    </a:lnTo>
                    <a:lnTo>
                      <a:pt x="79" y="85"/>
                    </a:lnTo>
                    <a:lnTo>
                      <a:pt x="122" y="94"/>
                    </a:lnTo>
                    <a:lnTo>
                      <a:pt x="144" y="57"/>
                    </a:lnTo>
                    <a:lnTo>
                      <a:pt x="170" y="19"/>
                    </a:lnTo>
                    <a:lnTo>
                      <a:pt x="153" y="11"/>
                    </a:lnTo>
                    <a:close/>
                  </a:path>
                </a:pathLst>
              </a:custGeom>
              <a:solidFill>
                <a:schemeClr val="bg1"/>
              </a:solidFill>
              <a:ln w="0">
                <a:solidFill>
                  <a:srgbClr val="000000"/>
                </a:solidFill>
                <a:prstDash val="solid"/>
                <a:round/>
                <a:headEnd/>
                <a:tailEnd/>
              </a:ln>
            </p:spPr>
            <p:txBody>
              <a:bodyPr/>
              <a:lstStyle/>
              <a:p>
                <a:endParaRPr lang="en-US"/>
              </a:p>
            </p:txBody>
          </p:sp>
          <p:sp>
            <p:nvSpPr>
              <p:cNvPr id="167" name="Freeform 556"/>
              <p:cNvSpPr>
                <a:spLocks/>
              </p:cNvSpPr>
              <p:nvPr/>
            </p:nvSpPr>
            <p:spPr bwMode="auto">
              <a:xfrm>
                <a:off x="3372" y="2012"/>
                <a:ext cx="114" cy="75"/>
              </a:xfrm>
              <a:custGeom>
                <a:avLst/>
                <a:gdLst>
                  <a:gd name="T0" fmla="*/ 3 w 196"/>
                  <a:gd name="T1" fmla="*/ 0 h 145"/>
                  <a:gd name="T2" fmla="*/ 0 w 196"/>
                  <a:gd name="T3" fmla="*/ 7 h 145"/>
                  <a:gd name="T4" fmla="*/ 1 w 196"/>
                  <a:gd name="T5" fmla="*/ 3 h 145"/>
                  <a:gd name="T6" fmla="*/ 5 w 196"/>
                  <a:gd name="T7" fmla="*/ 4 h 145"/>
                  <a:gd name="T8" fmla="*/ 8 w 196"/>
                  <a:gd name="T9" fmla="*/ 7 h 145"/>
                  <a:gd name="T10" fmla="*/ 8 w 196"/>
                  <a:gd name="T11" fmla="*/ 11 h 145"/>
                  <a:gd name="T12" fmla="*/ 6 w 196"/>
                  <a:gd name="T13" fmla="*/ 14 h 145"/>
                  <a:gd name="T14" fmla="*/ 14 w 196"/>
                  <a:gd name="T15" fmla="*/ 25 h 145"/>
                  <a:gd name="T16" fmla="*/ 24 w 196"/>
                  <a:gd name="T17" fmla="*/ 39 h 145"/>
                  <a:gd name="T18" fmla="*/ 35 w 196"/>
                  <a:gd name="T19" fmla="*/ 34 h 145"/>
                  <a:gd name="T20" fmla="*/ 42 w 196"/>
                  <a:gd name="T21" fmla="*/ 25 h 145"/>
                  <a:gd name="T22" fmla="*/ 53 w 196"/>
                  <a:gd name="T23" fmla="*/ 19 h 145"/>
                  <a:gd name="T24" fmla="*/ 66 w 196"/>
                  <a:gd name="T25" fmla="*/ 12 h 145"/>
                  <a:gd name="T26" fmla="*/ 49 w 196"/>
                  <a:gd name="T27" fmla="*/ 6 h 145"/>
                  <a:gd name="T28" fmla="*/ 34 w 196"/>
                  <a:gd name="T29" fmla="*/ 5 h 145"/>
                  <a:gd name="T30" fmla="*/ 10 w 196"/>
                  <a:gd name="T31" fmla="*/ 3 h 145"/>
                  <a:gd name="T32" fmla="*/ 3 w 196"/>
                  <a:gd name="T33" fmla="*/ 0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6"/>
                  <a:gd name="T52" fmla="*/ 0 h 145"/>
                  <a:gd name="T53" fmla="*/ 196 w 196"/>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6" h="145">
                    <a:moveTo>
                      <a:pt x="11" y="0"/>
                    </a:moveTo>
                    <a:lnTo>
                      <a:pt x="0" y="25"/>
                    </a:lnTo>
                    <a:lnTo>
                      <a:pt x="3" y="12"/>
                    </a:lnTo>
                    <a:lnTo>
                      <a:pt x="16" y="15"/>
                    </a:lnTo>
                    <a:lnTo>
                      <a:pt x="24" y="27"/>
                    </a:lnTo>
                    <a:lnTo>
                      <a:pt x="24" y="40"/>
                    </a:lnTo>
                    <a:lnTo>
                      <a:pt x="18" y="54"/>
                    </a:lnTo>
                    <a:lnTo>
                      <a:pt x="41" y="92"/>
                    </a:lnTo>
                    <a:lnTo>
                      <a:pt x="73" y="145"/>
                    </a:lnTo>
                    <a:lnTo>
                      <a:pt x="105" y="128"/>
                    </a:lnTo>
                    <a:lnTo>
                      <a:pt x="123" y="93"/>
                    </a:lnTo>
                    <a:lnTo>
                      <a:pt x="157" y="71"/>
                    </a:lnTo>
                    <a:lnTo>
                      <a:pt x="196" y="44"/>
                    </a:lnTo>
                    <a:lnTo>
                      <a:pt x="145" y="24"/>
                    </a:lnTo>
                    <a:lnTo>
                      <a:pt x="99" y="19"/>
                    </a:lnTo>
                    <a:lnTo>
                      <a:pt x="29" y="10"/>
                    </a:lnTo>
                    <a:lnTo>
                      <a:pt x="11" y="0"/>
                    </a:lnTo>
                    <a:close/>
                  </a:path>
                </a:pathLst>
              </a:custGeom>
              <a:solidFill>
                <a:schemeClr val="bg1"/>
              </a:solidFill>
              <a:ln w="0">
                <a:solidFill>
                  <a:srgbClr val="000000"/>
                </a:solidFill>
                <a:prstDash val="solid"/>
                <a:round/>
                <a:headEnd/>
                <a:tailEnd/>
              </a:ln>
            </p:spPr>
            <p:txBody>
              <a:bodyPr/>
              <a:lstStyle/>
              <a:p>
                <a:endParaRPr lang="en-US"/>
              </a:p>
            </p:txBody>
          </p:sp>
          <p:sp>
            <p:nvSpPr>
              <p:cNvPr id="168" name="Freeform 557"/>
              <p:cNvSpPr>
                <a:spLocks/>
              </p:cNvSpPr>
              <p:nvPr/>
            </p:nvSpPr>
            <p:spPr bwMode="auto">
              <a:xfrm>
                <a:off x="3395" y="2024"/>
                <a:ext cx="147" cy="119"/>
              </a:xfrm>
              <a:custGeom>
                <a:avLst/>
                <a:gdLst>
                  <a:gd name="T0" fmla="*/ 67 w 249"/>
                  <a:gd name="T1" fmla="*/ 0 h 230"/>
                  <a:gd name="T2" fmla="*/ 67 w 249"/>
                  <a:gd name="T3" fmla="*/ 0 h 230"/>
                  <a:gd name="T4" fmla="*/ 74 w 249"/>
                  <a:gd name="T5" fmla="*/ 9 h 230"/>
                  <a:gd name="T6" fmla="*/ 76 w 249"/>
                  <a:gd name="T7" fmla="*/ 14 h 230"/>
                  <a:gd name="T8" fmla="*/ 81 w 249"/>
                  <a:gd name="T9" fmla="*/ 19 h 230"/>
                  <a:gd name="T10" fmla="*/ 87 w 249"/>
                  <a:gd name="T11" fmla="*/ 25 h 230"/>
                  <a:gd name="T12" fmla="*/ 86 w 249"/>
                  <a:gd name="T13" fmla="*/ 33 h 230"/>
                  <a:gd name="T14" fmla="*/ 74 w 249"/>
                  <a:gd name="T15" fmla="*/ 35 h 230"/>
                  <a:gd name="T16" fmla="*/ 74 w 249"/>
                  <a:gd name="T17" fmla="*/ 48 h 230"/>
                  <a:gd name="T18" fmla="*/ 59 w 249"/>
                  <a:gd name="T19" fmla="*/ 51 h 230"/>
                  <a:gd name="T20" fmla="*/ 48 w 249"/>
                  <a:gd name="T21" fmla="*/ 54 h 230"/>
                  <a:gd name="T22" fmla="*/ 44 w 249"/>
                  <a:gd name="T23" fmla="*/ 62 h 230"/>
                  <a:gd name="T24" fmla="*/ 28 w 249"/>
                  <a:gd name="T25" fmla="*/ 56 h 230"/>
                  <a:gd name="T26" fmla="*/ 14 w 249"/>
                  <a:gd name="T27" fmla="*/ 57 h 230"/>
                  <a:gd name="T28" fmla="*/ 6 w 249"/>
                  <a:gd name="T29" fmla="*/ 42 h 230"/>
                  <a:gd name="T30" fmla="*/ 12 w 249"/>
                  <a:gd name="T31" fmla="*/ 33 h 230"/>
                  <a:gd name="T32" fmla="*/ 0 w 249"/>
                  <a:gd name="T33" fmla="*/ 18 h 230"/>
                  <a:gd name="T34" fmla="*/ 11 w 249"/>
                  <a:gd name="T35" fmla="*/ 33 h 230"/>
                  <a:gd name="T36" fmla="*/ 22 w 249"/>
                  <a:gd name="T37" fmla="*/ 28 h 230"/>
                  <a:gd name="T38" fmla="*/ 28 w 249"/>
                  <a:gd name="T39" fmla="*/ 19 h 230"/>
                  <a:gd name="T40" fmla="*/ 40 w 249"/>
                  <a:gd name="T41" fmla="*/ 12 h 230"/>
                  <a:gd name="T42" fmla="*/ 54 w 249"/>
                  <a:gd name="T43" fmla="*/ 5 h 230"/>
                  <a:gd name="T44" fmla="*/ 67 w 249"/>
                  <a:gd name="T45" fmla="*/ 0 h 2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9"/>
                  <a:gd name="T70" fmla="*/ 0 h 230"/>
                  <a:gd name="T71" fmla="*/ 249 w 249"/>
                  <a:gd name="T72" fmla="*/ 230 h 2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9" h="230">
                    <a:moveTo>
                      <a:pt x="191" y="0"/>
                    </a:moveTo>
                    <a:lnTo>
                      <a:pt x="193" y="0"/>
                    </a:lnTo>
                    <a:lnTo>
                      <a:pt x="211" y="33"/>
                    </a:lnTo>
                    <a:lnTo>
                      <a:pt x="219" y="53"/>
                    </a:lnTo>
                    <a:lnTo>
                      <a:pt x="234" y="72"/>
                    </a:lnTo>
                    <a:lnTo>
                      <a:pt x="249" y="94"/>
                    </a:lnTo>
                    <a:lnTo>
                      <a:pt x="245" y="123"/>
                    </a:lnTo>
                    <a:lnTo>
                      <a:pt x="214" y="129"/>
                    </a:lnTo>
                    <a:lnTo>
                      <a:pt x="214" y="179"/>
                    </a:lnTo>
                    <a:lnTo>
                      <a:pt x="170" y="189"/>
                    </a:lnTo>
                    <a:lnTo>
                      <a:pt x="137" y="202"/>
                    </a:lnTo>
                    <a:lnTo>
                      <a:pt x="126" y="230"/>
                    </a:lnTo>
                    <a:lnTo>
                      <a:pt x="79" y="209"/>
                    </a:lnTo>
                    <a:lnTo>
                      <a:pt x="40" y="215"/>
                    </a:lnTo>
                    <a:lnTo>
                      <a:pt x="18" y="156"/>
                    </a:lnTo>
                    <a:lnTo>
                      <a:pt x="34" y="123"/>
                    </a:lnTo>
                    <a:lnTo>
                      <a:pt x="0" y="68"/>
                    </a:lnTo>
                    <a:lnTo>
                      <a:pt x="32" y="121"/>
                    </a:lnTo>
                    <a:lnTo>
                      <a:pt x="64" y="104"/>
                    </a:lnTo>
                    <a:lnTo>
                      <a:pt x="82" y="69"/>
                    </a:lnTo>
                    <a:lnTo>
                      <a:pt x="116" y="47"/>
                    </a:lnTo>
                    <a:lnTo>
                      <a:pt x="155" y="20"/>
                    </a:lnTo>
                    <a:lnTo>
                      <a:pt x="191" y="0"/>
                    </a:lnTo>
                    <a:close/>
                  </a:path>
                </a:pathLst>
              </a:custGeom>
              <a:solidFill>
                <a:schemeClr val="bg1"/>
              </a:solidFill>
              <a:ln w="0">
                <a:solidFill>
                  <a:srgbClr val="000000"/>
                </a:solidFill>
                <a:prstDash val="solid"/>
                <a:round/>
                <a:headEnd/>
                <a:tailEnd/>
              </a:ln>
            </p:spPr>
            <p:txBody>
              <a:bodyPr/>
              <a:lstStyle/>
              <a:p>
                <a:endParaRPr lang="en-US"/>
              </a:p>
            </p:txBody>
          </p:sp>
          <p:sp>
            <p:nvSpPr>
              <p:cNvPr id="169" name="Freeform 558"/>
              <p:cNvSpPr>
                <a:spLocks/>
              </p:cNvSpPr>
              <p:nvPr/>
            </p:nvSpPr>
            <p:spPr bwMode="auto">
              <a:xfrm>
                <a:off x="3402" y="2098"/>
                <a:ext cx="262" cy="155"/>
              </a:xfrm>
              <a:custGeom>
                <a:avLst/>
                <a:gdLst>
                  <a:gd name="T0" fmla="*/ 42 w 444"/>
                  <a:gd name="T1" fmla="*/ 47 h 298"/>
                  <a:gd name="T2" fmla="*/ 43 w 444"/>
                  <a:gd name="T3" fmla="*/ 48 h 298"/>
                  <a:gd name="T4" fmla="*/ 45 w 444"/>
                  <a:gd name="T5" fmla="*/ 40 h 298"/>
                  <a:gd name="T6" fmla="*/ 51 w 444"/>
                  <a:gd name="T7" fmla="*/ 37 h 298"/>
                  <a:gd name="T8" fmla="*/ 60 w 444"/>
                  <a:gd name="T9" fmla="*/ 36 h 298"/>
                  <a:gd name="T10" fmla="*/ 65 w 444"/>
                  <a:gd name="T11" fmla="*/ 41 h 298"/>
                  <a:gd name="T12" fmla="*/ 68 w 444"/>
                  <a:gd name="T13" fmla="*/ 51 h 298"/>
                  <a:gd name="T14" fmla="*/ 71 w 444"/>
                  <a:gd name="T15" fmla="*/ 60 h 298"/>
                  <a:gd name="T16" fmla="*/ 67 w 444"/>
                  <a:gd name="T17" fmla="*/ 68 h 298"/>
                  <a:gd name="T18" fmla="*/ 55 w 444"/>
                  <a:gd name="T19" fmla="*/ 70 h 298"/>
                  <a:gd name="T20" fmla="*/ 71 w 444"/>
                  <a:gd name="T21" fmla="*/ 73 h 298"/>
                  <a:gd name="T22" fmla="*/ 76 w 444"/>
                  <a:gd name="T23" fmla="*/ 62 h 298"/>
                  <a:gd name="T24" fmla="*/ 97 w 444"/>
                  <a:gd name="T25" fmla="*/ 66 h 298"/>
                  <a:gd name="T26" fmla="*/ 104 w 444"/>
                  <a:gd name="T27" fmla="*/ 81 h 298"/>
                  <a:gd name="T28" fmla="*/ 130 w 444"/>
                  <a:gd name="T29" fmla="*/ 69 h 298"/>
                  <a:gd name="T30" fmla="*/ 112 w 444"/>
                  <a:gd name="T31" fmla="*/ 62 h 298"/>
                  <a:gd name="T32" fmla="*/ 130 w 444"/>
                  <a:gd name="T33" fmla="*/ 57 h 298"/>
                  <a:gd name="T34" fmla="*/ 150 w 444"/>
                  <a:gd name="T35" fmla="*/ 56 h 298"/>
                  <a:gd name="T36" fmla="*/ 155 w 444"/>
                  <a:gd name="T37" fmla="*/ 33 h 298"/>
                  <a:gd name="T38" fmla="*/ 150 w 444"/>
                  <a:gd name="T39" fmla="*/ 26 h 298"/>
                  <a:gd name="T40" fmla="*/ 140 w 444"/>
                  <a:gd name="T41" fmla="*/ 28 h 298"/>
                  <a:gd name="T42" fmla="*/ 137 w 444"/>
                  <a:gd name="T43" fmla="*/ 24 h 298"/>
                  <a:gd name="T44" fmla="*/ 133 w 444"/>
                  <a:gd name="T45" fmla="*/ 20 h 298"/>
                  <a:gd name="T46" fmla="*/ 122 w 444"/>
                  <a:gd name="T47" fmla="*/ 17 h 298"/>
                  <a:gd name="T48" fmla="*/ 114 w 444"/>
                  <a:gd name="T49" fmla="*/ 17 h 298"/>
                  <a:gd name="T50" fmla="*/ 112 w 444"/>
                  <a:gd name="T51" fmla="*/ 12 h 298"/>
                  <a:gd name="T52" fmla="*/ 107 w 444"/>
                  <a:gd name="T53" fmla="*/ 6 h 298"/>
                  <a:gd name="T54" fmla="*/ 106 w 444"/>
                  <a:gd name="T55" fmla="*/ 1 h 298"/>
                  <a:gd name="T56" fmla="*/ 98 w 444"/>
                  <a:gd name="T57" fmla="*/ 0 h 298"/>
                  <a:gd name="T58" fmla="*/ 95 w 444"/>
                  <a:gd name="T59" fmla="*/ 6 h 298"/>
                  <a:gd name="T60" fmla="*/ 86 w 444"/>
                  <a:gd name="T61" fmla="*/ 8 h 298"/>
                  <a:gd name="T62" fmla="*/ 70 w 444"/>
                  <a:gd name="T63" fmla="*/ 10 h 298"/>
                  <a:gd name="T64" fmla="*/ 71 w 444"/>
                  <a:gd name="T65" fmla="*/ 10 h 298"/>
                  <a:gd name="T66" fmla="*/ 55 w 444"/>
                  <a:gd name="T67" fmla="*/ 13 h 298"/>
                  <a:gd name="T68" fmla="*/ 44 w 444"/>
                  <a:gd name="T69" fmla="*/ 17 h 298"/>
                  <a:gd name="T70" fmla="*/ 40 w 444"/>
                  <a:gd name="T71" fmla="*/ 24 h 298"/>
                  <a:gd name="T72" fmla="*/ 24 w 444"/>
                  <a:gd name="T73" fmla="*/ 18 h 298"/>
                  <a:gd name="T74" fmla="*/ 10 w 444"/>
                  <a:gd name="T75" fmla="*/ 20 h 298"/>
                  <a:gd name="T76" fmla="*/ 1 w 444"/>
                  <a:gd name="T77" fmla="*/ 42 h 298"/>
                  <a:gd name="T78" fmla="*/ 0 w 444"/>
                  <a:gd name="T79" fmla="*/ 48 h 298"/>
                  <a:gd name="T80" fmla="*/ 6 w 444"/>
                  <a:gd name="T81" fmla="*/ 50 h 298"/>
                  <a:gd name="T82" fmla="*/ 34 w 444"/>
                  <a:gd name="T83" fmla="*/ 51 h 298"/>
                  <a:gd name="T84" fmla="*/ 42 w 444"/>
                  <a:gd name="T85" fmla="*/ 47 h 2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4"/>
                  <a:gd name="T130" fmla="*/ 0 h 298"/>
                  <a:gd name="T131" fmla="*/ 444 w 444"/>
                  <a:gd name="T132" fmla="*/ 298 h 2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4" h="298">
                    <a:moveTo>
                      <a:pt x="120" y="173"/>
                    </a:moveTo>
                    <a:lnTo>
                      <a:pt x="124" y="177"/>
                    </a:lnTo>
                    <a:lnTo>
                      <a:pt x="130" y="148"/>
                    </a:lnTo>
                    <a:lnTo>
                      <a:pt x="145" y="138"/>
                    </a:lnTo>
                    <a:lnTo>
                      <a:pt x="171" y="135"/>
                    </a:lnTo>
                    <a:lnTo>
                      <a:pt x="186" y="151"/>
                    </a:lnTo>
                    <a:lnTo>
                      <a:pt x="197" y="189"/>
                    </a:lnTo>
                    <a:lnTo>
                      <a:pt x="203" y="222"/>
                    </a:lnTo>
                    <a:lnTo>
                      <a:pt x="191" y="250"/>
                    </a:lnTo>
                    <a:lnTo>
                      <a:pt x="159" y="259"/>
                    </a:lnTo>
                    <a:lnTo>
                      <a:pt x="205" y="272"/>
                    </a:lnTo>
                    <a:lnTo>
                      <a:pt x="218" y="231"/>
                    </a:lnTo>
                    <a:lnTo>
                      <a:pt x="279" y="244"/>
                    </a:lnTo>
                    <a:lnTo>
                      <a:pt x="298" y="298"/>
                    </a:lnTo>
                    <a:lnTo>
                      <a:pt x="373" y="254"/>
                    </a:lnTo>
                    <a:lnTo>
                      <a:pt x="320" y="231"/>
                    </a:lnTo>
                    <a:lnTo>
                      <a:pt x="373" y="210"/>
                    </a:lnTo>
                    <a:lnTo>
                      <a:pt x="431" y="205"/>
                    </a:lnTo>
                    <a:lnTo>
                      <a:pt x="444" y="124"/>
                    </a:lnTo>
                    <a:lnTo>
                      <a:pt x="432" y="96"/>
                    </a:lnTo>
                    <a:lnTo>
                      <a:pt x="403" y="104"/>
                    </a:lnTo>
                    <a:lnTo>
                      <a:pt x="394" y="89"/>
                    </a:lnTo>
                    <a:lnTo>
                      <a:pt x="381" y="73"/>
                    </a:lnTo>
                    <a:lnTo>
                      <a:pt x="349" y="64"/>
                    </a:lnTo>
                    <a:lnTo>
                      <a:pt x="328" y="61"/>
                    </a:lnTo>
                    <a:lnTo>
                      <a:pt x="320" y="47"/>
                    </a:lnTo>
                    <a:lnTo>
                      <a:pt x="307" y="21"/>
                    </a:lnTo>
                    <a:lnTo>
                      <a:pt x="303" y="4"/>
                    </a:lnTo>
                    <a:lnTo>
                      <a:pt x="282" y="0"/>
                    </a:lnTo>
                    <a:lnTo>
                      <a:pt x="273" y="21"/>
                    </a:lnTo>
                    <a:lnTo>
                      <a:pt x="247" y="29"/>
                    </a:lnTo>
                    <a:lnTo>
                      <a:pt x="201" y="38"/>
                    </a:lnTo>
                    <a:lnTo>
                      <a:pt x="203" y="38"/>
                    </a:lnTo>
                    <a:lnTo>
                      <a:pt x="159" y="48"/>
                    </a:lnTo>
                    <a:lnTo>
                      <a:pt x="126" y="61"/>
                    </a:lnTo>
                    <a:lnTo>
                      <a:pt x="115" y="89"/>
                    </a:lnTo>
                    <a:lnTo>
                      <a:pt x="68" y="68"/>
                    </a:lnTo>
                    <a:lnTo>
                      <a:pt x="29" y="74"/>
                    </a:lnTo>
                    <a:lnTo>
                      <a:pt x="4" y="155"/>
                    </a:lnTo>
                    <a:lnTo>
                      <a:pt x="0" y="176"/>
                    </a:lnTo>
                    <a:lnTo>
                      <a:pt x="17" y="184"/>
                    </a:lnTo>
                    <a:lnTo>
                      <a:pt x="96" y="189"/>
                    </a:lnTo>
                    <a:lnTo>
                      <a:pt x="120" y="173"/>
                    </a:lnTo>
                    <a:close/>
                  </a:path>
                </a:pathLst>
              </a:custGeom>
              <a:solidFill>
                <a:schemeClr val="bg1"/>
              </a:solidFill>
              <a:ln w="0">
                <a:solidFill>
                  <a:srgbClr val="000000"/>
                </a:solidFill>
                <a:prstDash val="solid"/>
                <a:round/>
                <a:headEnd/>
                <a:tailEnd/>
              </a:ln>
            </p:spPr>
            <p:txBody>
              <a:bodyPr/>
              <a:lstStyle/>
              <a:p>
                <a:endParaRPr lang="en-US"/>
              </a:p>
            </p:txBody>
          </p:sp>
          <p:sp>
            <p:nvSpPr>
              <p:cNvPr id="170" name="Freeform 559"/>
              <p:cNvSpPr>
                <a:spLocks/>
              </p:cNvSpPr>
              <p:nvPr/>
            </p:nvSpPr>
            <p:spPr bwMode="auto">
              <a:xfrm>
                <a:off x="3139" y="2063"/>
                <a:ext cx="144" cy="141"/>
              </a:xfrm>
              <a:custGeom>
                <a:avLst/>
                <a:gdLst>
                  <a:gd name="T0" fmla="*/ 37 w 241"/>
                  <a:gd name="T1" fmla="*/ 73 h 271"/>
                  <a:gd name="T2" fmla="*/ 20 w 241"/>
                  <a:gd name="T3" fmla="*/ 70 h 271"/>
                  <a:gd name="T4" fmla="*/ 21 w 241"/>
                  <a:gd name="T5" fmla="*/ 61 h 271"/>
                  <a:gd name="T6" fmla="*/ 3 w 241"/>
                  <a:gd name="T7" fmla="*/ 52 h 271"/>
                  <a:gd name="T8" fmla="*/ 0 w 241"/>
                  <a:gd name="T9" fmla="*/ 49 h 271"/>
                  <a:gd name="T10" fmla="*/ 7 w 241"/>
                  <a:gd name="T11" fmla="*/ 45 h 271"/>
                  <a:gd name="T12" fmla="*/ 1 w 241"/>
                  <a:gd name="T13" fmla="*/ 34 h 271"/>
                  <a:gd name="T14" fmla="*/ 12 w 241"/>
                  <a:gd name="T15" fmla="*/ 24 h 271"/>
                  <a:gd name="T16" fmla="*/ 13 w 241"/>
                  <a:gd name="T17" fmla="*/ 13 h 271"/>
                  <a:gd name="T18" fmla="*/ 25 w 241"/>
                  <a:gd name="T19" fmla="*/ 9 h 271"/>
                  <a:gd name="T20" fmla="*/ 28 w 241"/>
                  <a:gd name="T21" fmla="*/ 1 h 271"/>
                  <a:gd name="T22" fmla="*/ 38 w 241"/>
                  <a:gd name="T23" fmla="*/ 0 h 271"/>
                  <a:gd name="T24" fmla="*/ 48 w 241"/>
                  <a:gd name="T25" fmla="*/ 8 h 271"/>
                  <a:gd name="T26" fmla="*/ 66 w 241"/>
                  <a:gd name="T27" fmla="*/ 4 h 271"/>
                  <a:gd name="T28" fmla="*/ 80 w 241"/>
                  <a:gd name="T29" fmla="*/ 9 h 271"/>
                  <a:gd name="T30" fmla="*/ 79 w 241"/>
                  <a:gd name="T31" fmla="*/ 18 h 271"/>
                  <a:gd name="T32" fmla="*/ 86 w 241"/>
                  <a:gd name="T33" fmla="*/ 35 h 271"/>
                  <a:gd name="T34" fmla="*/ 69 w 241"/>
                  <a:gd name="T35" fmla="*/ 44 h 271"/>
                  <a:gd name="T36" fmla="*/ 64 w 241"/>
                  <a:gd name="T37" fmla="*/ 47 h 271"/>
                  <a:gd name="T38" fmla="*/ 76 w 241"/>
                  <a:gd name="T39" fmla="*/ 62 h 271"/>
                  <a:gd name="T40" fmla="*/ 72 w 241"/>
                  <a:gd name="T41" fmla="*/ 69 h 271"/>
                  <a:gd name="T42" fmla="*/ 54 w 241"/>
                  <a:gd name="T43" fmla="*/ 70 h 271"/>
                  <a:gd name="T44" fmla="*/ 37 w 241"/>
                  <a:gd name="T45" fmla="*/ 73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1"/>
                  <a:gd name="T70" fmla="*/ 0 h 271"/>
                  <a:gd name="T71" fmla="*/ 241 w 241"/>
                  <a:gd name="T72" fmla="*/ 271 h 2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1" h="271">
                    <a:moveTo>
                      <a:pt x="104" y="271"/>
                    </a:moveTo>
                    <a:lnTo>
                      <a:pt x="55" y="258"/>
                    </a:lnTo>
                    <a:lnTo>
                      <a:pt x="59" y="225"/>
                    </a:lnTo>
                    <a:lnTo>
                      <a:pt x="8" y="191"/>
                    </a:lnTo>
                    <a:lnTo>
                      <a:pt x="0" y="181"/>
                    </a:lnTo>
                    <a:lnTo>
                      <a:pt x="20" y="167"/>
                    </a:lnTo>
                    <a:lnTo>
                      <a:pt x="4" y="126"/>
                    </a:lnTo>
                    <a:lnTo>
                      <a:pt x="34" y="91"/>
                    </a:lnTo>
                    <a:lnTo>
                      <a:pt x="35" y="49"/>
                    </a:lnTo>
                    <a:lnTo>
                      <a:pt x="70" y="32"/>
                    </a:lnTo>
                    <a:lnTo>
                      <a:pt x="78" y="1"/>
                    </a:lnTo>
                    <a:lnTo>
                      <a:pt x="106" y="0"/>
                    </a:lnTo>
                    <a:lnTo>
                      <a:pt x="136" y="31"/>
                    </a:lnTo>
                    <a:lnTo>
                      <a:pt x="185" y="15"/>
                    </a:lnTo>
                    <a:lnTo>
                      <a:pt x="224" y="32"/>
                    </a:lnTo>
                    <a:lnTo>
                      <a:pt x="222" y="65"/>
                    </a:lnTo>
                    <a:lnTo>
                      <a:pt x="241" y="129"/>
                    </a:lnTo>
                    <a:lnTo>
                      <a:pt x="194" y="164"/>
                    </a:lnTo>
                    <a:lnTo>
                      <a:pt x="179" y="173"/>
                    </a:lnTo>
                    <a:lnTo>
                      <a:pt x="214" y="230"/>
                    </a:lnTo>
                    <a:lnTo>
                      <a:pt x="203" y="254"/>
                    </a:lnTo>
                    <a:lnTo>
                      <a:pt x="150" y="258"/>
                    </a:lnTo>
                    <a:lnTo>
                      <a:pt x="104" y="271"/>
                    </a:lnTo>
                    <a:close/>
                  </a:path>
                </a:pathLst>
              </a:custGeom>
              <a:solidFill>
                <a:schemeClr val="bg1"/>
              </a:solidFill>
              <a:ln w="0">
                <a:solidFill>
                  <a:srgbClr val="000000"/>
                </a:solidFill>
                <a:prstDash val="solid"/>
                <a:round/>
                <a:headEnd/>
                <a:tailEnd/>
              </a:ln>
            </p:spPr>
            <p:txBody>
              <a:bodyPr/>
              <a:lstStyle/>
              <a:p>
                <a:endParaRPr lang="en-US"/>
              </a:p>
            </p:txBody>
          </p:sp>
          <p:sp>
            <p:nvSpPr>
              <p:cNvPr id="171" name="Freeform 560"/>
              <p:cNvSpPr>
                <a:spLocks/>
              </p:cNvSpPr>
              <p:nvPr/>
            </p:nvSpPr>
            <p:spPr bwMode="auto">
              <a:xfrm>
                <a:off x="3244" y="2131"/>
                <a:ext cx="75" cy="54"/>
              </a:xfrm>
              <a:custGeom>
                <a:avLst/>
                <a:gdLst>
                  <a:gd name="T0" fmla="*/ 31 w 125"/>
                  <a:gd name="T1" fmla="*/ 19 h 103"/>
                  <a:gd name="T2" fmla="*/ 33 w 125"/>
                  <a:gd name="T3" fmla="*/ 20 h 103"/>
                  <a:gd name="T4" fmla="*/ 45 w 125"/>
                  <a:gd name="T5" fmla="*/ 11 h 103"/>
                  <a:gd name="T6" fmla="*/ 22 w 125"/>
                  <a:gd name="T7" fmla="*/ 0 h 103"/>
                  <a:gd name="T8" fmla="*/ 5 w 125"/>
                  <a:gd name="T9" fmla="*/ 9 h 103"/>
                  <a:gd name="T10" fmla="*/ 0 w 125"/>
                  <a:gd name="T11" fmla="*/ 12 h 103"/>
                  <a:gd name="T12" fmla="*/ 13 w 125"/>
                  <a:gd name="T13" fmla="*/ 28 h 103"/>
                  <a:gd name="T14" fmla="*/ 22 w 125"/>
                  <a:gd name="T15" fmla="*/ 28 h 103"/>
                  <a:gd name="T16" fmla="*/ 31 w 125"/>
                  <a:gd name="T17" fmla="*/ 19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103"/>
                  <a:gd name="T29" fmla="*/ 125 w 125"/>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103">
                    <a:moveTo>
                      <a:pt x="86" y="68"/>
                    </a:moveTo>
                    <a:lnTo>
                      <a:pt x="92" y="73"/>
                    </a:lnTo>
                    <a:lnTo>
                      <a:pt x="125" y="40"/>
                    </a:lnTo>
                    <a:lnTo>
                      <a:pt x="62" y="0"/>
                    </a:lnTo>
                    <a:lnTo>
                      <a:pt x="15" y="35"/>
                    </a:lnTo>
                    <a:lnTo>
                      <a:pt x="0" y="44"/>
                    </a:lnTo>
                    <a:lnTo>
                      <a:pt x="35" y="101"/>
                    </a:lnTo>
                    <a:lnTo>
                      <a:pt x="60" y="103"/>
                    </a:lnTo>
                    <a:lnTo>
                      <a:pt x="86" y="68"/>
                    </a:lnTo>
                    <a:close/>
                  </a:path>
                </a:pathLst>
              </a:custGeom>
              <a:solidFill>
                <a:schemeClr val="bg1"/>
              </a:solidFill>
              <a:ln w="0">
                <a:solidFill>
                  <a:srgbClr val="000000"/>
                </a:solidFill>
                <a:prstDash val="solid"/>
                <a:round/>
                <a:headEnd/>
                <a:tailEnd/>
              </a:ln>
            </p:spPr>
            <p:txBody>
              <a:bodyPr/>
              <a:lstStyle/>
              <a:p>
                <a:endParaRPr lang="en-US"/>
              </a:p>
            </p:txBody>
          </p:sp>
          <p:sp>
            <p:nvSpPr>
              <p:cNvPr id="172" name="Freeform 561"/>
              <p:cNvSpPr>
                <a:spLocks/>
              </p:cNvSpPr>
              <p:nvPr/>
            </p:nvSpPr>
            <p:spPr bwMode="auto">
              <a:xfrm>
                <a:off x="3370" y="2012"/>
                <a:ext cx="45" cy="76"/>
              </a:xfrm>
              <a:custGeom>
                <a:avLst/>
                <a:gdLst>
                  <a:gd name="T0" fmla="*/ 4 w 76"/>
                  <a:gd name="T1" fmla="*/ 0 h 147"/>
                  <a:gd name="T2" fmla="*/ 1 w 76"/>
                  <a:gd name="T3" fmla="*/ 7 h 147"/>
                  <a:gd name="T4" fmla="*/ 1 w 76"/>
                  <a:gd name="T5" fmla="*/ 3 h 147"/>
                  <a:gd name="T6" fmla="*/ 6 w 76"/>
                  <a:gd name="T7" fmla="*/ 4 h 147"/>
                  <a:gd name="T8" fmla="*/ 9 w 76"/>
                  <a:gd name="T9" fmla="*/ 7 h 147"/>
                  <a:gd name="T10" fmla="*/ 9 w 76"/>
                  <a:gd name="T11" fmla="*/ 11 h 147"/>
                  <a:gd name="T12" fmla="*/ 7 w 76"/>
                  <a:gd name="T13" fmla="*/ 14 h 147"/>
                  <a:gd name="T14" fmla="*/ 15 w 76"/>
                  <a:gd name="T15" fmla="*/ 25 h 147"/>
                  <a:gd name="T16" fmla="*/ 27 w 76"/>
                  <a:gd name="T17" fmla="*/ 39 h 147"/>
                  <a:gd name="T18" fmla="*/ 0 w 76"/>
                  <a:gd name="T19" fmla="*/ 6 h 147"/>
                  <a:gd name="T20" fmla="*/ 4 w 76"/>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47"/>
                  <a:gd name="T35" fmla="*/ 76 w 76"/>
                  <a:gd name="T36" fmla="*/ 147 h 1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47">
                    <a:moveTo>
                      <a:pt x="12" y="0"/>
                    </a:moveTo>
                    <a:lnTo>
                      <a:pt x="1" y="25"/>
                    </a:lnTo>
                    <a:lnTo>
                      <a:pt x="4" y="12"/>
                    </a:lnTo>
                    <a:lnTo>
                      <a:pt x="17" y="15"/>
                    </a:lnTo>
                    <a:lnTo>
                      <a:pt x="25" y="27"/>
                    </a:lnTo>
                    <a:lnTo>
                      <a:pt x="25" y="40"/>
                    </a:lnTo>
                    <a:lnTo>
                      <a:pt x="19" y="54"/>
                    </a:lnTo>
                    <a:lnTo>
                      <a:pt x="42" y="92"/>
                    </a:lnTo>
                    <a:lnTo>
                      <a:pt x="76" y="147"/>
                    </a:lnTo>
                    <a:lnTo>
                      <a:pt x="0" y="24"/>
                    </a:lnTo>
                    <a:lnTo>
                      <a:pt x="12" y="0"/>
                    </a:lnTo>
                    <a:close/>
                  </a:path>
                </a:pathLst>
              </a:custGeom>
              <a:solidFill>
                <a:schemeClr val="bg1"/>
              </a:solidFill>
              <a:ln w="0">
                <a:solidFill>
                  <a:srgbClr val="000000"/>
                </a:solidFill>
                <a:prstDash val="solid"/>
                <a:round/>
                <a:headEnd/>
                <a:tailEnd/>
              </a:ln>
            </p:spPr>
            <p:txBody>
              <a:bodyPr/>
              <a:lstStyle/>
              <a:p>
                <a:endParaRPr lang="en-US"/>
              </a:p>
            </p:txBody>
          </p:sp>
          <p:sp>
            <p:nvSpPr>
              <p:cNvPr id="173" name="Freeform 562"/>
              <p:cNvSpPr>
                <a:spLocks/>
              </p:cNvSpPr>
              <p:nvPr/>
            </p:nvSpPr>
            <p:spPr bwMode="auto">
              <a:xfrm>
                <a:off x="3305" y="2241"/>
                <a:ext cx="64" cy="68"/>
              </a:xfrm>
              <a:custGeom>
                <a:avLst/>
                <a:gdLst>
                  <a:gd name="T0" fmla="*/ 31 w 110"/>
                  <a:gd name="T1" fmla="*/ 1 h 133"/>
                  <a:gd name="T2" fmla="*/ 32 w 110"/>
                  <a:gd name="T3" fmla="*/ 3 h 133"/>
                  <a:gd name="T4" fmla="*/ 33 w 110"/>
                  <a:gd name="T5" fmla="*/ 6 h 133"/>
                  <a:gd name="T6" fmla="*/ 34 w 110"/>
                  <a:gd name="T7" fmla="*/ 9 h 133"/>
                  <a:gd name="T8" fmla="*/ 34 w 110"/>
                  <a:gd name="T9" fmla="*/ 13 h 133"/>
                  <a:gd name="T10" fmla="*/ 33 w 110"/>
                  <a:gd name="T11" fmla="*/ 17 h 133"/>
                  <a:gd name="T12" fmla="*/ 32 w 110"/>
                  <a:gd name="T13" fmla="*/ 21 h 133"/>
                  <a:gd name="T14" fmla="*/ 27 w 110"/>
                  <a:gd name="T15" fmla="*/ 30 h 133"/>
                  <a:gd name="T16" fmla="*/ 37 w 110"/>
                  <a:gd name="T17" fmla="*/ 35 h 133"/>
                  <a:gd name="T18" fmla="*/ 9 w 110"/>
                  <a:gd name="T19" fmla="*/ 19 h 133"/>
                  <a:gd name="T20" fmla="*/ 6 w 110"/>
                  <a:gd name="T21" fmla="*/ 15 h 133"/>
                  <a:gd name="T22" fmla="*/ 3 w 110"/>
                  <a:gd name="T23" fmla="*/ 14 h 133"/>
                  <a:gd name="T24" fmla="*/ 2 w 110"/>
                  <a:gd name="T25" fmla="*/ 10 h 133"/>
                  <a:gd name="T26" fmla="*/ 2 w 110"/>
                  <a:gd name="T27" fmla="*/ 8 h 133"/>
                  <a:gd name="T28" fmla="*/ 1 w 110"/>
                  <a:gd name="T29" fmla="*/ 5 h 133"/>
                  <a:gd name="T30" fmla="*/ 0 w 110"/>
                  <a:gd name="T31" fmla="*/ 2 h 133"/>
                  <a:gd name="T32" fmla="*/ 4 w 110"/>
                  <a:gd name="T33" fmla="*/ 1 h 133"/>
                  <a:gd name="T34" fmla="*/ 9 w 110"/>
                  <a:gd name="T35" fmla="*/ 0 h 133"/>
                  <a:gd name="T36" fmla="*/ 15 w 110"/>
                  <a:gd name="T37" fmla="*/ 0 h 133"/>
                  <a:gd name="T38" fmla="*/ 22 w 110"/>
                  <a:gd name="T39" fmla="*/ 0 h 133"/>
                  <a:gd name="T40" fmla="*/ 26 w 110"/>
                  <a:gd name="T41" fmla="*/ 1 h 133"/>
                  <a:gd name="T42" fmla="*/ 31 w 110"/>
                  <a:gd name="T43" fmla="*/ 1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0"/>
                  <a:gd name="T67" fmla="*/ 0 h 133"/>
                  <a:gd name="T68" fmla="*/ 110 w 110"/>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0" h="133">
                    <a:moveTo>
                      <a:pt x="91" y="3"/>
                    </a:moveTo>
                    <a:lnTo>
                      <a:pt x="95" y="9"/>
                    </a:lnTo>
                    <a:lnTo>
                      <a:pt x="98" y="22"/>
                    </a:lnTo>
                    <a:lnTo>
                      <a:pt x="99" y="35"/>
                    </a:lnTo>
                    <a:lnTo>
                      <a:pt x="100" y="50"/>
                    </a:lnTo>
                    <a:lnTo>
                      <a:pt x="98" y="64"/>
                    </a:lnTo>
                    <a:lnTo>
                      <a:pt x="94" y="81"/>
                    </a:lnTo>
                    <a:lnTo>
                      <a:pt x="81" y="113"/>
                    </a:lnTo>
                    <a:lnTo>
                      <a:pt x="110" y="133"/>
                    </a:lnTo>
                    <a:lnTo>
                      <a:pt x="26" y="72"/>
                    </a:lnTo>
                    <a:lnTo>
                      <a:pt x="18" y="59"/>
                    </a:lnTo>
                    <a:lnTo>
                      <a:pt x="11" y="52"/>
                    </a:lnTo>
                    <a:lnTo>
                      <a:pt x="5" y="40"/>
                    </a:lnTo>
                    <a:lnTo>
                      <a:pt x="5" y="29"/>
                    </a:lnTo>
                    <a:lnTo>
                      <a:pt x="3" y="17"/>
                    </a:lnTo>
                    <a:lnTo>
                      <a:pt x="0" y="8"/>
                    </a:lnTo>
                    <a:lnTo>
                      <a:pt x="12" y="3"/>
                    </a:lnTo>
                    <a:lnTo>
                      <a:pt x="25" y="0"/>
                    </a:lnTo>
                    <a:lnTo>
                      <a:pt x="43" y="0"/>
                    </a:lnTo>
                    <a:lnTo>
                      <a:pt x="63" y="0"/>
                    </a:lnTo>
                    <a:lnTo>
                      <a:pt x="77" y="3"/>
                    </a:lnTo>
                    <a:lnTo>
                      <a:pt x="91" y="3"/>
                    </a:lnTo>
                    <a:close/>
                  </a:path>
                </a:pathLst>
              </a:custGeom>
              <a:solidFill>
                <a:schemeClr val="bg1"/>
              </a:solidFill>
              <a:ln w="0">
                <a:solidFill>
                  <a:srgbClr val="000000"/>
                </a:solidFill>
                <a:prstDash val="solid"/>
                <a:round/>
                <a:headEnd/>
                <a:tailEnd/>
              </a:ln>
            </p:spPr>
            <p:txBody>
              <a:bodyPr/>
              <a:lstStyle/>
              <a:p>
                <a:endParaRPr lang="en-US"/>
              </a:p>
            </p:txBody>
          </p:sp>
          <p:sp>
            <p:nvSpPr>
              <p:cNvPr id="174" name="Freeform 563"/>
              <p:cNvSpPr>
                <a:spLocks/>
              </p:cNvSpPr>
              <p:nvPr/>
            </p:nvSpPr>
            <p:spPr bwMode="auto">
              <a:xfrm>
                <a:off x="3383" y="2188"/>
                <a:ext cx="141" cy="84"/>
              </a:xfrm>
              <a:custGeom>
                <a:avLst/>
                <a:gdLst>
                  <a:gd name="T0" fmla="*/ 17 w 236"/>
                  <a:gd name="T1" fmla="*/ 3 h 166"/>
                  <a:gd name="T2" fmla="*/ 8 w 236"/>
                  <a:gd name="T3" fmla="*/ 13 h 166"/>
                  <a:gd name="T4" fmla="*/ 0 w 236"/>
                  <a:gd name="T5" fmla="*/ 22 h 166"/>
                  <a:gd name="T6" fmla="*/ 12 w 236"/>
                  <a:gd name="T7" fmla="*/ 30 h 166"/>
                  <a:gd name="T8" fmla="*/ 19 w 236"/>
                  <a:gd name="T9" fmla="*/ 37 h 166"/>
                  <a:gd name="T10" fmla="*/ 26 w 236"/>
                  <a:gd name="T11" fmla="*/ 40 h 166"/>
                  <a:gd name="T12" fmla="*/ 54 w 236"/>
                  <a:gd name="T13" fmla="*/ 43 h 166"/>
                  <a:gd name="T14" fmla="*/ 61 w 236"/>
                  <a:gd name="T15" fmla="*/ 38 h 166"/>
                  <a:gd name="T16" fmla="*/ 73 w 236"/>
                  <a:gd name="T17" fmla="*/ 41 h 166"/>
                  <a:gd name="T18" fmla="*/ 78 w 236"/>
                  <a:gd name="T19" fmla="*/ 32 h 166"/>
                  <a:gd name="T20" fmla="*/ 84 w 236"/>
                  <a:gd name="T21" fmla="*/ 25 h 166"/>
                  <a:gd name="T22" fmla="*/ 68 w 236"/>
                  <a:gd name="T23" fmla="*/ 22 h 166"/>
                  <a:gd name="T24" fmla="*/ 68 w 236"/>
                  <a:gd name="T25" fmla="*/ 13 h 166"/>
                  <a:gd name="T26" fmla="*/ 54 w 236"/>
                  <a:gd name="T27" fmla="*/ 0 h 166"/>
                  <a:gd name="T28" fmla="*/ 45 w 236"/>
                  <a:gd name="T29" fmla="*/ 4 h 166"/>
                  <a:gd name="T30" fmla="*/ 17 w 236"/>
                  <a:gd name="T31" fmla="*/ 3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66"/>
                  <a:gd name="T50" fmla="*/ 236 w 236"/>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66">
                    <a:moveTo>
                      <a:pt x="48" y="11"/>
                    </a:moveTo>
                    <a:lnTo>
                      <a:pt x="22" y="49"/>
                    </a:lnTo>
                    <a:lnTo>
                      <a:pt x="0" y="86"/>
                    </a:lnTo>
                    <a:lnTo>
                      <a:pt x="33" y="116"/>
                    </a:lnTo>
                    <a:lnTo>
                      <a:pt x="54" y="145"/>
                    </a:lnTo>
                    <a:lnTo>
                      <a:pt x="73" y="159"/>
                    </a:lnTo>
                    <a:lnTo>
                      <a:pt x="153" y="166"/>
                    </a:lnTo>
                    <a:lnTo>
                      <a:pt x="171" y="150"/>
                    </a:lnTo>
                    <a:lnTo>
                      <a:pt x="204" y="162"/>
                    </a:lnTo>
                    <a:lnTo>
                      <a:pt x="217" y="125"/>
                    </a:lnTo>
                    <a:lnTo>
                      <a:pt x="236" y="99"/>
                    </a:lnTo>
                    <a:lnTo>
                      <a:pt x="190" y="86"/>
                    </a:lnTo>
                    <a:lnTo>
                      <a:pt x="189" y="49"/>
                    </a:lnTo>
                    <a:lnTo>
                      <a:pt x="151" y="0"/>
                    </a:lnTo>
                    <a:lnTo>
                      <a:pt x="127" y="16"/>
                    </a:lnTo>
                    <a:lnTo>
                      <a:pt x="48" y="11"/>
                    </a:lnTo>
                    <a:close/>
                  </a:path>
                </a:pathLst>
              </a:custGeom>
              <a:solidFill>
                <a:schemeClr val="bg1"/>
              </a:solidFill>
              <a:ln w="0">
                <a:solidFill>
                  <a:srgbClr val="000000"/>
                </a:solidFill>
                <a:prstDash val="solid"/>
                <a:round/>
                <a:headEnd/>
                <a:tailEnd/>
              </a:ln>
            </p:spPr>
            <p:txBody>
              <a:bodyPr/>
              <a:lstStyle/>
              <a:p>
                <a:endParaRPr lang="en-US"/>
              </a:p>
            </p:txBody>
          </p:sp>
          <p:sp>
            <p:nvSpPr>
              <p:cNvPr id="175" name="Freeform 564"/>
              <p:cNvSpPr>
                <a:spLocks/>
              </p:cNvSpPr>
              <p:nvPr/>
            </p:nvSpPr>
            <p:spPr bwMode="auto">
              <a:xfrm>
                <a:off x="3411" y="2263"/>
                <a:ext cx="93" cy="50"/>
              </a:xfrm>
              <a:custGeom>
                <a:avLst/>
                <a:gdLst>
                  <a:gd name="T0" fmla="*/ 55 w 156"/>
                  <a:gd name="T1" fmla="*/ 5 h 97"/>
                  <a:gd name="T2" fmla="*/ 44 w 156"/>
                  <a:gd name="T3" fmla="*/ 2 h 97"/>
                  <a:gd name="T4" fmla="*/ 38 w 156"/>
                  <a:gd name="T5" fmla="*/ 6 h 97"/>
                  <a:gd name="T6" fmla="*/ 9 w 156"/>
                  <a:gd name="T7" fmla="*/ 4 h 97"/>
                  <a:gd name="T8" fmla="*/ 2 w 156"/>
                  <a:gd name="T9" fmla="*/ 0 h 97"/>
                  <a:gd name="T10" fmla="*/ 0 w 156"/>
                  <a:gd name="T11" fmla="*/ 12 h 97"/>
                  <a:gd name="T12" fmla="*/ 7 w 156"/>
                  <a:gd name="T13" fmla="*/ 26 h 97"/>
                  <a:gd name="T14" fmla="*/ 23 w 156"/>
                  <a:gd name="T15" fmla="*/ 21 h 97"/>
                  <a:gd name="T16" fmla="*/ 30 w 156"/>
                  <a:gd name="T17" fmla="*/ 24 h 97"/>
                  <a:gd name="T18" fmla="*/ 39 w 156"/>
                  <a:gd name="T19" fmla="*/ 23 h 97"/>
                  <a:gd name="T20" fmla="*/ 51 w 156"/>
                  <a:gd name="T21" fmla="*/ 17 h 97"/>
                  <a:gd name="T22" fmla="*/ 55 w 156"/>
                  <a:gd name="T23" fmla="*/ 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97"/>
                  <a:gd name="T38" fmla="*/ 156 w 156"/>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97">
                    <a:moveTo>
                      <a:pt x="156" y="17"/>
                    </a:moveTo>
                    <a:lnTo>
                      <a:pt x="123" y="5"/>
                    </a:lnTo>
                    <a:lnTo>
                      <a:pt x="105" y="21"/>
                    </a:lnTo>
                    <a:lnTo>
                      <a:pt x="25" y="14"/>
                    </a:lnTo>
                    <a:lnTo>
                      <a:pt x="6" y="0"/>
                    </a:lnTo>
                    <a:lnTo>
                      <a:pt x="0" y="46"/>
                    </a:lnTo>
                    <a:lnTo>
                      <a:pt x="20" y="97"/>
                    </a:lnTo>
                    <a:lnTo>
                      <a:pt x="64" y="78"/>
                    </a:lnTo>
                    <a:lnTo>
                      <a:pt x="84" y="91"/>
                    </a:lnTo>
                    <a:lnTo>
                      <a:pt x="111" y="86"/>
                    </a:lnTo>
                    <a:lnTo>
                      <a:pt x="142" y="64"/>
                    </a:lnTo>
                    <a:lnTo>
                      <a:pt x="156" y="17"/>
                    </a:lnTo>
                    <a:close/>
                  </a:path>
                </a:pathLst>
              </a:custGeom>
              <a:solidFill>
                <a:schemeClr val="bg1"/>
              </a:solidFill>
              <a:ln w="0">
                <a:solidFill>
                  <a:srgbClr val="000000"/>
                </a:solidFill>
                <a:prstDash val="solid"/>
                <a:round/>
                <a:headEnd/>
                <a:tailEnd/>
              </a:ln>
            </p:spPr>
            <p:txBody>
              <a:bodyPr/>
              <a:lstStyle/>
              <a:p>
                <a:endParaRPr lang="en-US"/>
              </a:p>
            </p:txBody>
          </p:sp>
          <p:sp>
            <p:nvSpPr>
              <p:cNvPr id="176" name="Freeform 565"/>
              <p:cNvSpPr>
                <a:spLocks/>
              </p:cNvSpPr>
              <p:nvPr/>
            </p:nvSpPr>
            <p:spPr bwMode="auto">
              <a:xfrm>
                <a:off x="3369" y="2301"/>
                <a:ext cx="33" cy="50"/>
              </a:xfrm>
              <a:custGeom>
                <a:avLst/>
                <a:gdLst>
                  <a:gd name="T0" fmla="*/ 0 w 54"/>
                  <a:gd name="T1" fmla="*/ 5 h 97"/>
                  <a:gd name="T2" fmla="*/ 0 w 54"/>
                  <a:gd name="T3" fmla="*/ 15 h 97"/>
                  <a:gd name="T4" fmla="*/ 13 w 54"/>
                  <a:gd name="T5" fmla="*/ 26 h 97"/>
                  <a:gd name="T6" fmla="*/ 20 w 54"/>
                  <a:gd name="T7" fmla="*/ 15 h 97"/>
                  <a:gd name="T8" fmla="*/ 6 w 54"/>
                  <a:gd name="T9" fmla="*/ 0 h 97"/>
                  <a:gd name="T10" fmla="*/ 0 w 54"/>
                  <a:gd name="T11" fmla="*/ 5 h 97"/>
                  <a:gd name="T12" fmla="*/ 0 60000 65536"/>
                  <a:gd name="T13" fmla="*/ 0 60000 65536"/>
                  <a:gd name="T14" fmla="*/ 0 60000 65536"/>
                  <a:gd name="T15" fmla="*/ 0 60000 65536"/>
                  <a:gd name="T16" fmla="*/ 0 60000 65536"/>
                  <a:gd name="T17" fmla="*/ 0 60000 65536"/>
                  <a:gd name="T18" fmla="*/ 0 w 54"/>
                  <a:gd name="T19" fmla="*/ 0 h 97"/>
                  <a:gd name="T20" fmla="*/ 54 w 5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54" h="97">
                    <a:moveTo>
                      <a:pt x="0" y="17"/>
                    </a:moveTo>
                    <a:lnTo>
                      <a:pt x="0" y="59"/>
                    </a:lnTo>
                    <a:lnTo>
                      <a:pt x="36" y="97"/>
                    </a:lnTo>
                    <a:lnTo>
                      <a:pt x="54" y="59"/>
                    </a:lnTo>
                    <a:lnTo>
                      <a:pt x="15" y="0"/>
                    </a:lnTo>
                    <a:lnTo>
                      <a:pt x="0" y="17"/>
                    </a:lnTo>
                    <a:close/>
                  </a:path>
                </a:pathLst>
              </a:custGeom>
              <a:solidFill>
                <a:schemeClr val="bg1"/>
              </a:solidFill>
              <a:ln w="0">
                <a:solidFill>
                  <a:srgbClr val="000000"/>
                </a:solidFill>
                <a:prstDash val="solid"/>
                <a:round/>
                <a:headEnd/>
                <a:tailEnd/>
              </a:ln>
            </p:spPr>
            <p:txBody>
              <a:bodyPr/>
              <a:lstStyle/>
              <a:p>
                <a:endParaRPr lang="en-US"/>
              </a:p>
            </p:txBody>
          </p:sp>
          <p:sp>
            <p:nvSpPr>
              <p:cNvPr id="177" name="Freeform 566"/>
              <p:cNvSpPr>
                <a:spLocks/>
              </p:cNvSpPr>
              <p:nvPr/>
            </p:nvSpPr>
            <p:spPr bwMode="auto">
              <a:xfrm>
                <a:off x="3391" y="2303"/>
                <a:ext cx="87" cy="98"/>
              </a:xfrm>
              <a:custGeom>
                <a:avLst/>
                <a:gdLst>
                  <a:gd name="T0" fmla="*/ 0 w 146"/>
                  <a:gd name="T1" fmla="*/ 25 h 188"/>
                  <a:gd name="T2" fmla="*/ 7 w 146"/>
                  <a:gd name="T3" fmla="*/ 30 h 188"/>
                  <a:gd name="T4" fmla="*/ 12 w 146"/>
                  <a:gd name="T5" fmla="*/ 34 h 188"/>
                  <a:gd name="T6" fmla="*/ 21 w 146"/>
                  <a:gd name="T7" fmla="*/ 35 h 188"/>
                  <a:gd name="T8" fmla="*/ 8 w 146"/>
                  <a:gd name="T9" fmla="*/ 39 h 188"/>
                  <a:gd name="T10" fmla="*/ 18 w 146"/>
                  <a:gd name="T11" fmla="*/ 51 h 188"/>
                  <a:gd name="T12" fmla="*/ 30 w 146"/>
                  <a:gd name="T13" fmla="*/ 47 h 188"/>
                  <a:gd name="T14" fmla="*/ 29 w 146"/>
                  <a:gd name="T15" fmla="*/ 39 h 188"/>
                  <a:gd name="T16" fmla="*/ 35 w 146"/>
                  <a:gd name="T17" fmla="*/ 42 h 188"/>
                  <a:gd name="T18" fmla="*/ 35 w 146"/>
                  <a:gd name="T19" fmla="*/ 33 h 188"/>
                  <a:gd name="T20" fmla="*/ 24 w 146"/>
                  <a:gd name="T21" fmla="*/ 27 h 188"/>
                  <a:gd name="T22" fmla="*/ 18 w 146"/>
                  <a:gd name="T23" fmla="*/ 14 h 188"/>
                  <a:gd name="T24" fmla="*/ 35 w 146"/>
                  <a:gd name="T25" fmla="*/ 17 h 188"/>
                  <a:gd name="T26" fmla="*/ 36 w 146"/>
                  <a:gd name="T27" fmla="*/ 7 h 188"/>
                  <a:gd name="T28" fmla="*/ 51 w 146"/>
                  <a:gd name="T29" fmla="*/ 10 h 188"/>
                  <a:gd name="T30" fmla="*/ 52 w 146"/>
                  <a:gd name="T31" fmla="*/ 2 h 188"/>
                  <a:gd name="T32" fmla="*/ 42 w 146"/>
                  <a:gd name="T33" fmla="*/ 4 h 188"/>
                  <a:gd name="T34" fmla="*/ 35 w 146"/>
                  <a:gd name="T35" fmla="*/ 0 h 188"/>
                  <a:gd name="T36" fmla="*/ 20 w 146"/>
                  <a:gd name="T37" fmla="*/ 5 h 188"/>
                  <a:gd name="T38" fmla="*/ 7 w 146"/>
                  <a:gd name="T39" fmla="*/ 15 h 188"/>
                  <a:gd name="T40" fmla="*/ 0 w 146"/>
                  <a:gd name="T41" fmla="*/ 25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
                  <a:gd name="T64" fmla="*/ 0 h 188"/>
                  <a:gd name="T65" fmla="*/ 146 w 1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 h="188">
                    <a:moveTo>
                      <a:pt x="0" y="92"/>
                    </a:moveTo>
                    <a:lnTo>
                      <a:pt x="18" y="112"/>
                    </a:lnTo>
                    <a:lnTo>
                      <a:pt x="33" y="127"/>
                    </a:lnTo>
                    <a:lnTo>
                      <a:pt x="58" y="128"/>
                    </a:lnTo>
                    <a:lnTo>
                      <a:pt x="21" y="144"/>
                    </a:lnTo>
                    <a:lnTo>
                      <a:pt x="51" y="188"/>
                    </a:lnTo>
                    <a:lnTo>
                      <a:pt x="84" y="174"/>
                    </a:lnTo>
                    <a:lnTo>
                      <a:pt x="81" y="144"/>
                    </a:lnTo>
                    <a:lnTo>
                      <a:pt x="97" y="153"/>
                    </a:lnTo>
                    <a:lnTo>
                      <a:pt x="99" y="122"/>
                    </a:lnTo>
                    <a:lnTo>
                      <a:pt x="69" y="97"/>
                    </a:lnTo>
                    <a:lnTo>
                      <a:pt x="52" y="50"/>
                    </a:lnTo>
                    <a:lnTo>
                      <a:pt x="97" y="62"/>
                    </a:lnTo>
                    <a:lnTo>
                      <a:pt x="101" y="26"/>
                    </a:lnTo>
                    <a:lnTo>
                      <a:pt x="145" y="36"/>
                    </a:lnTo>
                    <a:lnTo>
                      <a:pt x="146" y="8"/>
                    </a:lnTo>
                    <a:lnTo>
                      <a:pt x="119" y="13"/>
                    </a:lnTo>
                    <a:lnTo>
                      <a:pt x="99" y="0"/>
                    </a:lnTo>
                    <a:lnTo>
                      <a:pt x="55" y="19"/>
                    </a:lnTo>
                    <a:lnTo>
                      <a:pt x="18" y="54"/>
                    </a:lnTo>
                    <a:lnTo>
                      <a:pt x="0" y="92"/>
                    </a:lnTo>
                    <a:close/>
                  </a:path>
                </a:pathLst>
              </a:custGeom>
              <a:solidFill>
                <a:schemeClr val="bg1"/>
              </a:solidFill>
              <a:ln w="0">
                <a:solidFill>
                  <a:srgbClr val="000000"/>
                </a:solidFill>
                <a:prstDash val="solid"/>
                <a:round/>
                <a:headEnd/>
                <a:tailEnd/>
              </a:ln>
            </p:spPr>
            <p:txBody>
              <a:bodyPr/>
              <a:lstStyle/>
              <a:p>
                <a:endParaRPr lang="en-US"/>
              </a:p>
            </p:txBody>
          </p:sp>
          <p:sp>
            <p:nvSpPr>
              <p:cNvPr id="178" name="Freeform 567"/>
              <p:cNvSpPr>
                <a:spLocks/>
              </p:cNvSpPr>
              <p:nvPr/>
            </p:nvSpPr>
            <p:spPr bwMode="auto">
              <a:xfrm>
                <a:off x="3353" y="2227"/>
                <a:ext cx="62" cy="104"/>
              </a:xfrm>
              <a:custGeom>
                <a:avLst/>
                <a:gdLst>
                  <a:gd name="T0" fmla="*/ 29 w 106"/>
                  <a:gd name="T1" fmla="*/ 54 h 200"/>
                  <a:gd name="T2" fmla="*/ 25 w 106"/>
                  <a:gd name="T3" fmla="*/ 49 h 200"/>
                  <a:gd name="T4" fmla="*/ 19 w 106"/>
                  <a:gd name="T5" fmla="*/ 44 h 200"/>
                  <a:gd name="T6" fmla="*/ 24 w 106"/>
                  <a:gd name="T7" fmla="*/ 41 h 200"/>
                  <a:gd name="T8" fmla="*/ 28 w 106"/>
                  <a:gd name="T9" fmla="*/ 37 h 200"/>
                  <a:gd name="T10" fmla="*/ 34 w 106"/>
                  <a:gd name="T11" fmla="*/ 31 h 200"/>
                  <a:gd name="T12" fmla="*/ 36 w 106"/>
                  <a:gd name="T13" fmla="*/ 18 h 200"/>
                  <a:gd name="T14" fmla="*/ 29 w 106"/>
                  <a:gd name="T15" fmla="*/ 10 h 200"/>
                  <a:gd name="T16" fmla="*/ 18 w 106"/>
                  <a:gd name="T17" fmla="*/ 3 h 200"/>
                  <a:gd name="T18" fmla="*/ 3 w 106"/>
                  <a:gd name="T19" fmla="*/ 0 h 200"/>
                  <a:gd name="T20" fmla="*/ 4 w 106"/>
                  <a:gd name="T21" fmla="*/ 8 h 200"/>
                  <a:gd name="T22" fmla="*/ 5 w 106"/>
                  <a:gd name="T23" fmla="*/ 9 h 200"/>
                  <a:gd name="T24" fmla="*/ 6 w 106"/>
                  <a:gd name="T25" fmla="*/ 12 h 200"/>
                  <a:gd name="T26" fmla="*/ 6 w 106"/>
                  <a:gd name="T27" fmla="*/ 16 h 200"/>
                  <a:gd name="T28" fmla="*/ 6 w 106"/>
                  <a:gd name="T29" fmla="*/ 20 h 200"/>
                  <a:gd name="T30" fmla="*/ 6 w 106"/>
                  <a:gd name="T31" fmla="*/ 24 h 200"/>
                  <a:gd name="T32" fmla="*/ 5 w 106"/>
                  <a:gd name="T33" fmla="*/ 29 h 200"/>
                  <a:gd name="T34" fmla="*/ 0 w 106"/>
                  <a:gd name="T35" fmla="*/ 37 h 200"/>
                  <a:gd name="T36" fmla="*/ 10 w 106"/>
                  <a:gd name="T37" fmla="*/ 43 h 200"/>
                  <a:gd name="T38" fmla="*/ 15 w 106"/>
                  <a:gd name="T39" fmla="*/ 38 h 200"/>
                  <a:gd name="T40" fmla="*/ 29 w 106"/>
                  <a:gd name="T41" fmla="*/ 54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200"/>
                  <a:gd name="T65" fmla="*/ 106 w 106"/>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200">
                    <a:moveTo>
                      <a:pt x="83" y="200"/>
                    </a:moveTo>
                    <a:lnTo>
                      <a:pt x="73" y="183"/>
                    </a:lnTo>
                    <a:lnTo>
                      <a:pt x="57" y="162"/>
                    </a:lnTo>
                    <a:lnTo>
                      <a:pt x="70" y="150"/>
                    </a:lnTo>
                    <a:lnTo>
                      <a:pt x="82" y="138"/>
                    </a:lnTo>
                    <a:lnTo>
                      <a:pt x="100" y="114"/>
                    </a:lnTo>
                    <a:lnTo>
                      <a:pt x="106" y="68"/>
                    </a:lnTo>
                    <a:lnTo>
                      <a:pt x="85" y="39"/>
                    </a:lnTo>
                    <a:lnTo>
                      <a:pt x="52" y="9"/>
                    </a:lnTo>
                    <a:lnTo>
                      <a:pt x="9" y="0"/>
                    </a:lnTo>
                    <a:lnTo>
                      <a:pt x="10" y="28"/>
                    </a:lnTo>
                    <a:lnTo>
                      <a:pt x="14" y="34"/>
                    </a:lnTo>
                    <a:lnTo>
                      <a:pt x="17" y="47"/>
                    </a:lnTo>
                    <a:lnTo>
                      <a:pt x="18" y="60"/>
                    </a:lnTo>
                    <a:lnTo>
                      <a:pt x="19" y="75"/>
                    </a:lnTo>
                    <a:lnTo>
                      <a:pt x="17" y="89"/>
                    </a:lnTo>
                    <a:lnTo>
                      <a:pt x="13" y="106"/>
                    </a:lnTo>
                    <a:lnTo>
                      <a:pt x="0" y="138"/>
                    </a:lnTo>
                    <a:lnTo>
                      <a:pt x="29" y="158"/>
                    </a:lnTo>
                    <a:lnTo>
                      <a:pt x="44" y="141"/>
                    </a:lnTo>
                    <a:lnTo>
                      <a:pt x="83" y="200"/>
                    </a:lnTo>
                    <a:close/>
                  </a:path>
                </a:pathLst>
              </a:custGeom>
              <a:solidFill>
                <a:schemeClr val="bg1"/>
              </a:solidFill>
              <a:ln w="0">
                <a:solidFill>
                  <a:srgbClr val="000000"/>
                </a:solidFill>
                <a:prstDash val="solid"/>
                <a:round/>
                <a:headEnd/>
                <a:tailEnd/>
              </a:ln>
            </p:spPr>
            <p:txBody>
              <a:bodyPr/>
              <a:lstStyle/>
              <a:p>
                <a:endParaRPr lang="en-US"/>
              </a:p>
            </p:txBody>
          </p:sp>
          <p:sp>
            <p:nvSpPr>
              <p:cNvPr id="179" name="Freeform 568"/>
              <p:cNvSpPr>
                <a:spLocks/>
              </p:cNvSpPr>
              <p:nvPr/>
            </p:nvSpPr>
            <p:spPr bwMode="auto">
              <a:xfrm>
                <a:off x="3387" y="2287"/>
                <a:ext cx="36" cy="44"/>
              </a:xfrm>
              <a:custGeom>
                <a:avLst/>
                <a:gdLst>
                  <a:gd name="T0" fmla="*/ 9 w 63"/>
                  <a:gd name="T1" fmla="*/ 23 h 86"/>
                  <a:gd name="T2" fmla="*/ 5 w 63"/>
                  <a:gd name="T3" fmla="*/ 18 h 86"/>
                  <a:gd name="T4" fmla="*/ 0 w 63"/>
                  <a:gd name="T5" fmla="*/ 13 h 86"/>
                  <a:gd name="T6" fmla="*/ 4 w 63"/>
                  <a:gd name="T7" fmla="*/ 9 h 86"/>
                  <a:gd name="T8" fmla="*/ 8 w 63"/>
                  <a:gd name="T9" fmla="*/ 6 h 86"/>
                  <a:gd name="T10" fmla="*/ 14 w 63"/>
                  <a:gd name="T11" fmla="*/ 0 h 86"/>
                  <a:gd name="T12" fmla="*/ 21 w 63"/>
                  <a:gd name="T13" fmla="*/ 13 h 86"/>
                  <a:gd name="T14" fmla="*/ 9 w 63"/>
                  <a:gd name="T15" fmla="*/ 23 h 86"/>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86"/>
                  <a:gd name="T26" fmla="*/ 63 w 6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86">
                    <a:moveTo>
                      <a:pt x="26" y="86"/>
                    </a:moveTo>
                    <a:lnTo>
                      <a:pt x="16" y="69"/>
                    </a:lnTo>
                    <a:lnTo>
                      <a:pt x="0" y="48"/>
                    </a:lnTo>
                    <a:lnTo>
                      <a:pt x="13" y="36"/>
                    </a:lnTo>
                    <a:lnTo>
                      <a:pt x="25" y="24"/>
                    </a:lnTo>
                    <a:lnTo>
                      <a:pt x="43" y="0"/>
                    </a:lnTo>
                    <a:lnTo>
                      <a:pt x="63" y="51"/>
                    </a:lnTo>
                    <a:lnTo>
                      <a:pt x="26" y="86"/>
                    </a:lnTo>
                    <a:close/>
                  </a:path>
                </a:pathLst>
              </a:custGeom>
              <a:solidFill>
                <a:schemeClr val="bg1"/>
              </a:solidFill>
              <a:ln w="0">
                <a:solidFill>
                  <a:srgbClr val="000000"/>
                </a:solidFill>
                <a:prstDash val="solid"/>
                <a:round/>
                <a:headEnd/>
                <a:tailEnd/>
              </a:ln>
            </p:spPr>
            <p:txBody>
              <a:bodyPr/>
              <a:lstStyle/>
              <a:p>
                <a:endParaRPr lang="en-US" dirty="0"/>
              </a:p>
            </p:txBody>
          </p:sp>
          <p:sp>
            <p:nvSpPr>
              <p:cNvPr id="180" name="Freeform 569"/>
              <p:cNvSpPr>
                <a:spLocks/>
              </p:cNvSpPr>
              <p:nvPr/>
            </p:nvSpPr>
            <p:spPr bwMode="auto">
              <a:xfrm>
                <a:off x="3290" y="2840"/>
                <a:ext cx="217" cy="145"/>
              </a:xfrm>
              <a:custGeom>
                <a:avLst/>
                <a:gdLst>
                  <a:gd name="T0" fmla="*/ 128 w 368"/>
                  <a:gd name="T1" fmla="*/ 49 h 280"/>
                  <a:gd name="T2" fmla="*/ 111 w 368"/>
                  <a:gd name="T3" fmla="*/ 26 h 280"/>
                  <a:gd name="T4" fmla="*/ 100 w 368"/>
                  <a:gd name="T5" fmla="*/ 22 h 280"/>
                  <a:gd name="T6" fmla="*/ 95 w 368"/>
                  <a:gd name="T7" fmla="*/ 5 h 280"/>
                  <a:gd name="T8" fmla="*/ 88 w 368"/>
                  <a:gd name="T9" fmla="*/ 0 h 280"/>
                  <a:gd name="T10" fmla="*/ 75 w 368"/>
                  <a:gd name="T11" fmla="*/ 4 h 280"/>
                  <a:gd name="T12" fmla="*/ 64 w 368"/>
                  <a:gd name="T13" fmla="*/ 13 h 280"/>
                  <a:gd name="T14" fmla="*/ 9 w 368"/>
                  <a:gd name="T15" fmla="*/ 31 h 280"/>
                  <a:gd name="T16" fmla="*/ 0 w 368"/>
                  <a:gd name="T17" fmla="*/ 41 h 280"/>
                  <a:gd name="T18" fmla="*/ 11 w 368"/>
                  <a:gd name="T19" fmla="*/ 64 h 280"/>
                  <a:gd name="T20" fmla="*/ 18 w 368"/>
                  <a:gd name="T21" fmla="*/ 75 h 280"/>
                  <a:gd name="T22" fmla="*/ 28 w 368"/>
                  <a:gd name="T23" fmla="*/ 63 h 280"/>
                  <a:gd name="T24" fmla="*/ 40 w 368"/>
                  <a:gd name="T25" fmla="*/ 62 h 280"/>
                  <a:gd name="T26" fmla="*/ 46 w 368"/>
                  <a:gd name="T27" fmla="*/ 52 h 280"/>
                  <a:gd name="T28" fmla="*/ 56 w 368"/>
                  <a:gd name="T29" fmla="*/ 48 h 280"/>
                  <a:gd name="T30" fmla="*/ 80 w 368"/>
                  <a:gd name="T31" fmla="*/ 55 h 280"/>
                  <a:gd name="T32" fmla="*/ 85 w 368"/>
                  <a:gd name="T33" fmla="*/ 51 h 280"/>
                  <a:gd name="T34" fmla="*/ 111 w 368"/>
                  <a:gd name="T35" fmla="*/ 53 h 280"/>
                  <a:gd name="T36" fmla="*/ 113 w 368"/>
                  <a:gd name="T37" fmla="*/ 49 h 280"/>
                  <a:gd name="T38" fmla="*/ 128 w 368"/>
                  <a:gd name="T39" fmla="*/ 49 h 2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280"/>
                  <a:gd name="T62" fmla="*/ 368 w 368"/>
                  <a:gd name="T63" fmla="*/ 280 h 2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280">
                    <a:moveTo>
                      <a:pt x="368" y="181"/>
                    </a:moveTo>
                    <a:lnTo>
                      <a:pt x="319" y="99"/>
                    </a:lnTo>
                    <a:lnTo>
                      <a:pt x="286" y="82"/>
                    </a:lnTo>
                    <a:lnTo>
                      <a:pt x="273" y="18"/>
                    </a:lnTo>
                    <a:lnTo>
                      <a:pt x="255" y="0"/>
                    </a:lnTo>
                    <a:lnTo>
                      <a:pt x="215" y="14"/>
                    </a:lnTo>
                    <a:lnTo>
                      <a:pt x="185" y="51"/>
                    </a:lnTo>
                    <a:lnTo>
                      <a:pt x="25" y="115"/>
                    </a:lnTo>
                    <a:lnTo>
                      <a:pt x="0" y="154"/>
                    </a:lnTo>
                    <a:lnTo>
                      <a:pt x="32" y="239"/>
                    </a:lnTo>
                    <a:lnTo>
                      <a:pt x="51" y="280"/>
                    </a:lnTo>
                    <a:lnTo>
                      <a:pt x="80" y="233"/>
                    </a:lnTo>
                    <a:lnTo>
                      <a:pt x="114" y="229"/>
                    </a:lnTo>
                    <a:lnTo>
                      <a:pt x="132" y="193"/>
                    </a:lnTo>
                    <a:lnTo>
                      <a:pt x="161" y="180"/>
                    </a:lnTo>
                    <a:lnTo>
                      <a:pt x="231" y="207"/>
                    </a:lnTo>
                    <a:lnTo>
                      <a:pt x="244" y="192"/>
                    </a:lnTo>
                    <a:lnTo>
                      <a:pt x="321" y="197"/>
                    </a:lnTo>
                    <a:lnTo>
                      <a:pt x="326" y="181"/>
                    </a:lnTo>
                    <a:lnTo>
                      <a:pt x="368" y="181"/>
                    </a:lnTo>
                    <a:close/>
                  </a:path>
                </a:pathLst>
              </a:custGeom>
              <a:solidFill>
                <a:srgbClr val="990000"/>
              </a:solidFill>
              <a:ln w="0">
                <a:solidFill>
                  <a:srgbClr val="000000"/>
                </a:solidFill>
                <a:prstDash val="solid"/>
                <a:round/>
                <a:headEnd/>
                <a:tailEnd/>
              </a:ln>
            </p:spPr>
            <p:txBody>
              <a:bodyPr/>
              <a:lstStyle/>
              <a:p>
                <a:endParaRPr lang="en-US"/>
              </a:p>
            </p:txBody>
          </p:sp>
          <p:sp>
            <p:nvSpPr>
              <p:cNvPr id="181" name="Freeform 570"/>
              <p:cNvSpPr>
                <a:spLocks/>
              </p:cNvSpPr>
              <p:nvPr/>
            </p:nvSpPr>
            <p:spPr bwMode="auto">
              <a:xfrm>
                <a:off x="3555" y="2952"/>
                <a:ext cx="90" cy="81"/>
              </a:xfrm>
              <a:custGeom>
                <a:avLst/>
                <a:gdLst>
                  <a:gd name="T0" fmla="*/ 14 w 152"/>
                  <a:gd name="T1" fmla="*/ 16 h 156"/>
                  <a:gd name="T2" fmla="*/ 11 w 152"/>
                  <a:gd name="T3" fmla="*/ 22 h 156"/>
                  <a:gd name="T4" fmla="*/ 2 w 152"/>
                  <a:gd name="T5" fmla="*/ 26 h 156"/>
                  <a:gd name="T6" fmla="*/ 0 w 152"/>
                  <a:gd name="T7" fmla="*/ 41 h 156"/>
                  <a:gd name="T8" fmla="*/ 10 w 152"/>
                  <a:gd name="T9" fmla="*/ 42 h 156"/>
                  <a:gd name="T10" fmla="*/ 22 w 152"/>
                  <a:gd name="T11" fmla="*/ 41 h 156"/>
                  <a:gd name="T12" fmla="*/ 31 w 152"/>
                  <a:gd name="T13" fmla="*/ 32 h 156"/>
                  <a:gd name="T14" fmla="*/ 41 w 152"/>
                  <a:gd name="T15" fmla="*/ 29 h 156"/>
                  <a:gd name="T16" fmla="*/ 47 w 152"/>
                  <a:gd name="T17" fmla="*/ 32 h 156"/>
                  <a:gd name="T18" fmla="*/ 53 w 152"/>
                  <a:gd name="T19" fmla="*/ 24 h 156"/>
                  <a:gd name="T20" fmla="*/ 53 w 152"/>
                  <a:gd name="T21" fmla="*/ 6 h 156"/>
                  <a:gd name="T22" fmla="*/ 46 w 152"/>
                  <a:gd name="T23" fmla="*/ 0 h 156"/>
                  <a:gd name="T24" fmla="*/ 21 w 152"/>
                  <a:gd name="T25" fmla="*/ 6 h 156"/>
                  <a:gd name="T26" fmla="*/ 19 w 152"/>
                  <a:gd name="T27" fmla="*/ 15 h 156"/>
                  <a:gd name="T28" fmla="*/ 14 w 152"/>
                  <a:gd name="T29" fmla="*/ 1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2"/>
                  <a:gd name="T46" fmla="*/ 0 h 156"/>
                  <a:gd name="T47" fmla="*/ 152 w 152"/>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2" h="156">
                    <a:moveTo>
                      <a:pt x="41" y="57"/>
                    </a:moveTo>
                    <a:lnTo>
                      <a:pt x="30" y="83"/>
                    </a:lnTo>
                    <a:lnTo>
                      <a:pt x="5" y="97"/>
                    </a:lnTo>
                    <a:lnTo>
                      <a:pt x="0" y="152"/>
                    </a:lnTo>
                    <a:lnTo>
                      <a:pt x="28" y="156"/>
                    </a:lnTo>
                    <a:lnTo>
                      <a:pt x="62" y="153"/>
                    </a:lnTo>
                    <a:lnTo>
                      <a:pt x="87" y="118"/>
                    </a:lnTo>
                    <a:lnTo>
                      <a:pt x="117" y="107"/>
                    </a:lnTo>
                    <a:lnTo>
                      <a:pt x="134" y="118"/>
                    </a:lnTo>
                    <a:lnTo>
                      <a:pt x="150" y="90"/>
                    </a:lnTo>
                    <a:lnTo>
                      <a:pt x="152" y="21"/>
                    </a:lnTo>
                    <a:lnTo>
                      <a:pt x="130" y="0"/>
                    </a:lnTo>
                    <a:lnTo>
                      <a:pt x="61" y="21"/>
                    </a:lnTo>
                    <a:lnTo>
                      <a:pt x="54" y="54"/>
                    </a:lnTo>
                    <a:lnTo>
                      <a:pt x="41" y="57"/>
                    </a:lnTo>
                    <a:close/>
                  </a:path>
                </a:pathLst>
              </a:custGeom>
              <a:solidFill>
                <a:srgbClr val="990000"/>
              </a:solidFill>
              <a:ln w="0">
                <a:solidFill>
                  <a:srgbClr val="000000"/>
                </a:solidFill>
                <a:prstDash val="solid"/>
                <a:round/>
                <a:headEnd/>
                <a:tailEnd/>
              </a:ln>
            </p:spPr>
            <p:txBody>
              <a:bodyPr/>
              <a:lstStyle/>
              <a:p>
                <a:endParaRPr lang="en-US"/>
              </a:p>
            </p:txBody>
          </p:sp>
          <p:sp>
            <p:nvSpPr>
              <p:cNvPr id="182" name="Freeform 571"/>
              <p:cNvSpPr>
                <a:spLocks/>
              </p:cNvSpPr>
              <p:nvPr/>
            </p:nvSpPr>
            <p:spPr bwMode="auto">
              <a:xfrm>
                <a:off x="3548" y="3031"/>
                <a:ext cx="25" cy="26"/>
              </a:xfrm>
              <a:custGeom>
                <a:avLst/>
                <a:gdLst>
                  <a:gd name="T0" fmla="*/ 4 w 43"/>
                  <a:gd name="T1" fmla="*/ 0 h 51"/>
                  <a:gd name="T2" fmla="*/ 0 w 43"/>
                  <a:gd name="T3" fmla="*/ 13 h 51"/>
                  <a:gd name="T4" fmla="*/ 15 w 43"/>
                  <a:gd name="T5" fmla="*/ 11 h 51"/>
                  <a:gd name="T6" fmla="*/ 13 w 43"/>
                  <a:gd name="T7" fmla="*/ 1 h 51"/>
                  <a:gd name="T8" fmla="*/ 4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2" y="0"/>
                    </a:moveTo>
                    <a:lnTo>
                      <a:pt x="0" y="51"/>
                    </a:lnTo>
                    <a:lnTo>
                      <a:pt x="43" y="41"/>
                    </a:lnTo>
                    <a:lnTo>
                      <a:pt x="40" y="4"/>
                    </a:lnTo>
                    <a:lnTo>
                      <a:pt x="12" y="0"/>
                    </a:lnTo>
                    <a:close/>
                  </a:path>
                </a:pathLst>
              </a:custGeom>
              <a:solidFill>
                <a:srgbClr val="990000"/>
              </a:solidFill>
              <a:ln w="0">
                <a:solidFill>
                  <a:srgbClr val="000000"/>
                </a:solidFill>
                <a:prstDash val="solid"/>
                <a:round/>
                <a:headEnd/>
                <a:tailEnd/>
              </a:ln>
            </p:spPr>
            <p:txBody>
              <a:bodyPr/>
              <a:lstStyle/>
              <a:p>
                <a:endParaRPr lang="en-US"/>
              </a:p>
            </p:txBody>
          </p:sp>
          <p:sp>
            <p:nvSpPr>
              <p:cNvPr id="183" name="Freeform 572"/>
              <p:cNvSpPr>
                <a:spLocks/>
              </p:cNvSpPr>
              <p:nvPr/>
            </p:nvSpPr>
            <p:spPr bwMode="auto">
              <a:xfrm>
                <a:off x="3231" y="2959"/>
                <a:ext cx="126" cy="131"/>
              </a:xfrm>
              <a:custGeom>
                <a:avLst/>
                <a:gdLst>
                  <a:gd name="T0" fmla="*/ 75 w 213"/>
                  <a:gd name="T1" fmla="*/ 0 h 251"/>
                  <a:gd name="T2" fmla="*/ 63 w 213"/>
                  <a:gd name="T3" fmla="*/ 1 h 251"/>
                  <a:gd name="T4" fmla="*/ 53 w 213"/>
                  <a:gd name="T5" fmla="*/ 14 h 251"/>
                  <a:gd name="T6" fmla="*/ 24 w 213"/>
                  <a:gd name="T7" fmla="*/ 15 h 251"/>
                  <a:gd name="T8" fmla="*/ 35 w 213"/>
                  <a:gd name="T9" fmla="*/ 22 h 251"/>
                  <a:gd name="T10" fmla="*/ 30 w 213"/>
                  <a:gd name="T11" fmla="*/ 31 h 251"/>
                  <a:gd name="T12" fmla="*/ 32 w 213"/>
                  <a:gd name="T13" fmla="*/ 44 h 251"/>
                  <a:gd name="T14" fmla="*/ 10 w 213"/>
                  <a:gd name="T15" fmla="*/ 45 h 251"/>
                  <a:gd name="T16" fmla="*/ 9 w 213"/>
                  <a:gd name="T17" fmla="*/ 55 h 251"/>
                  <a:gd name="T18" fmla="*/ 0 w 213"/>
                  <a:gd name="T19" fmla="*/ 59 h 251"/>
                  <a:gd name="T20" fmla="*/ 9 w 213"/>
                  <a:gd name="T21" fmla="*/ 67 h 251"/>
                  <a:gd name="T22" fmla="*/ 21 w 213"/>
                  <a:gd name="T23" fmla="*/ 68 h 251"/>
                  <a:gd name="T24" fmla="*/ 37 w 213"/>
                  <a:gd name="T25" fmla="*/ 68 h 251"/>
                  <a:gd name="T26" fmla="*/ 45 w 213"/>
                  <a:gd name="T27" fmla="*/ 64 h 251"/>
                  <a:gd name="T28" fmla="*/ 55 w 213"/>
                  <a:gd name="T29" fmla="*/ 44 h 251"/>
                  <a:gd name="T30" fmla="*/ 69 w 213"/>
                  <a:gd name="T31" fmla="*/ 32 h 251"/>
                  <a:gd name="T32" fmla="*/ 70 w 213"/>
                  <a:gd name="T33" fmla="*/ 15 h 251"/>
                  <a:gd name="T34" fmla="*/ 75 w 213"/>
                  <a:gd name="T35" fmla="*/ 0 h 2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3"/>
                  <a:gd name="T55" fmla="*/ 0 h 251"/>
                  <a:gd name="T56" fmla="*/ 213 w 213"/>
                  <a:gd name="T57" fmla="*/ 251 h 2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3" h="251">
                    <a:moveTo>
                      <a:pt x="213" y="0"/>
                    </a:moveTo>
                    <a:lnTo>
                      <a:pt x="179" y="4"/>
                    </a:lnTo>
                    <a:lnTo>
                      <a:pt x="150" y="51"/>
                    </a:lnTo>
                    <a:lnTo>
                      <a:pt x="68" y="54"/>
                    </a:lnTo>
                    <a:lnTo>
                      <a:pt x="99" y="81"/>
                    </a:lnTo>
                    <a:lnTo>
                      <a:pt x="86" y="114"/>
                    </a:lnTo>
                    <a:lnTo>
                      <a:pt x="91" y="162"/>
                    </a:lnTo>
                    <a:lnTo>
                      <a:pt x="28" y="166"/>
                    </a:lnTo>
                    <a:lnTo>
                      <a:pt x="26" y="203"/>
                    </a:lnTo>
                    <a:lnTo>
                      <a:pt x="0" y="218"/>
                    </a:lnTo>
                    <a:lnTo>
                      <a:pt x="26" y="246"/>
                    </a:lnTo>
                    <a:lnTo>
                      <a:pt x="59" y="250"/>
                    </a:lnTo>
                    <a:lnTo>
                      <a:pt x="106" y="251"/>
                    </a:lnTo>
                    <a:lnTo>
                      <a:pt x="129" y="235"/>
                    </a:lnTo>
                    <a:lnTo>
                      <a:pt x="158" y="162"/>
                    </a:lnTo>
                    <a:lnTo>
                      <a:pt x="197" y="117"/>
                    </a:lnTo>
                    <a:lnTo>
                      <a:pt x="201" y="54"/>
                    </a:lnTo>
                    <a:lnTo>
                      <a:pt x="213" y="0"/>
                    </a:lnTo>
                    <a:close/>
                  </a:path>
                </a:pathLst>
              </a:custGeom>
              <a:solidFill>
                <a:srgbClr val="990000"/>
              </a:solidFill>
              <a:ln w="0">
                <a:solidFill>
                  <a:srgbClr val="000000"/>
                </a:solidFill>
                <a:prstDash val="solid"/>
                <a:round/>
                <a:headEnd/>
                <a:tailEnd/>
              </a:ln>
            </p:spPr>
            <p:txBody>
              <a:bodyPr/>
              <a:lstStyle/>
              <a:p>
                <a:endParaRPr lang="en-US"/>
              </a:p>
            </p:txBody>
          </p:sp>
          <p:sp>
            <p:nvSpPr>
              <p:cNvPr id="184" name="Freeform 573"/>
              <p:cNvSpPr>
                <a:spLocks/>
              </p:cNvSpPr>
              <p:nvPr/>
            </p:nvSpPr>
            <p:spPr bwMode="auto">
              <a:xfrm>
                <a:off x="3188" y="2810"/>
                <a:ext cx="132" cy="176"/>
              </a:xfrm>
              <a:custGeom>
                <a:avLst/>
                <a:gdLst>
                  <a:gd name="T0" fmla="*/ 15 w 223"/>
                  <a:gd name="T1" fmla="*/ 89 h 340"/>
                  <a:gd name="T2" fmla="*/ 31 w 223"/>
                  <a:gd name="T3" fmla="*/ 89 h 340"/>
                  <a:gd name="T4" fmla="*/ 49 w 223"/>
                  <a:gd name="T5" fmla="*/ 91 h 340"/>
                  <a:gd name="T6" fmla="*/ 78 w 223"/>
                  <a:gd name="T7" fmla="*/ 90 h 340"/>
                  <a:gd name="T8" fmla="*/ 72 w 223"/>
                  <a:gd name="T9" fmla="*/ 79 h 340"/>
                  <a:gd name="T10" fmla="*/ 60 w 223"/>
                  <a:gd name="T11" fmla="*/ 56 h 340"/>
                  <a:gd name="T12" fmla="*/ 69 w 223"/>
                  <a:gd name="T13" fmla="*/ 46 h 340"/>
                  <a:gd name="T14" fmla="*/ 57 w 223"/>
                  <a:gd name="T15" fmla="*/ 30 h 340"/>
                  <a:gd name="T16" fmla="*/ 68 w 223"/>
                  <a:gd name="T17" fmla="*/ 26 h 340"/>
                  <a:gd name="T18" fmla="*/ 66 w 223"/>
                  <a:gd name="T19" fmla="*/ 0 h 340"/>
                  <a:gd name="T20" fmla="*/ 60 w 223"/>
                  <a:gd name="T21" fmla="*/ 0 h 340"/>
                  <a:gd name="T22" fmla="*/ 59 w 223"/>
                  <a:gd name="T23" fmla="*/ 13 h 340"/>
                  <a:gd name="T24" fmla="*/ 45 w 223"/>
                  <a:gd name="T25" fmla="*/ 29 h 340"/>
                  <a:gd name="T26" fmla="*/ 29 w 223"/>
                  <a:gd name="T27" fmla="*/ 53 h 340"/>
                  <a:gd name="T28" fmla="*/ 18 w 223"/>
                  <a:gd name="T29" fmla="*/ 50 h 340"/>
                  <a:gd name="T30" fmla="*/ 4 w 223"/>
                  <a:gd name="T31" fmla="*/ 60 h 340"/>
                  <a:gd name="T32" fmla="*/ 0 w 223"/>
                  <a:gd name="T33" fmla="*/ 69 h 340"/>
                  <a:gd name="T34" fmla="*/ 13 w 223"/>
                  <a:gd name="T35" fmla="*/ 77 h 340"/>
                  <a:gd name="T36" fmla="*/ 15 w 223"/>
                  <a:gd name="T37" fmla="*/ 89 h 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
                  <a:gd name="T58" fmla="*/ 0 h 340"/>
                  <a:gd name="T59" fmla="*/ 223 w 223"/>
                  <a:gd name="T60" fmla="*/ 340 h 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 h="340">
                    <a:moveTo>
                      <a:pt x="42" y="332"/>
                    </a:moveTo>
                    <a:lnTo>
                      <a:pt x="90" y="331"/>
                    </a:lnTo>
                    <a:lnTo>
                      <a:pt x="141" y="340"/>
                    </a:lnTo>
                    <a:lnTo>
                      <a:pt x="223" y="337"/>
                    </a:lnTo>
                    <a:lnTo>
                      <a:pt x="204" y="296"/>
                    </a:lnTo>
                    <a:lnTo>
                      <a:pt x="172" y="211"/>
                    </a:lnTo>
                    <a:lnTo>
                      <a:pt x="197" y="172"/>
                    </a:lnTo>
                    <a:lnTo>
                      <a:pt x="162" y="112"/>
                    </a:lnTo>
                    <a:lnTo>
                      <a:pt x="194" y="96"/>
                    </a:lnTo>
                    <a:lnTo>
                      <a:pt x="187" y="0"/>
                    </a:lnTo>
                    <a:lnTo>
                      <a:pt x="170" y="0"/>
                    </a:lnTo>
                    <a:lnTo>
                      <a:pt x="168" y="49"/>
                    </a:lnTo>
                    <a:lnTo>
                      <a:pt x="129" y="109"/>
                    </a:lnTo>
                    <a:lnTo>
                      <a:pt x="82" y="199"/>
                    </a:lnTo>
                    <a:lnTo>
                      <a:pt x="50" y="187"/>
                    </a:lnTo>
                    <a:lnTo>
                      <a:pt x="11" y="223"/>
                    </a:lnTo>
                    <a:lnTo>
                      <a:pt x="0" y="258"/>
                    </a:lnTo>
                    <a:lnTo>
                      <a:pt x="37" y="286"/>
                    </a:lnTo>
                    <a:lnTo>
                      <a:pt x="42" y="332"/>
                    </a:lnTo>
                    <a:close/>
                  </a:path>
                </a:pathLst>
              </a:custGeom>
              <a:solidFill>
                <a:srgbClr val="990000"/>
              </a:solidFill>
              <a:ln w="0">
                <a:solidFill>
                  <a:srgbClr val="000000"/>
                </a:solidFill>
                <a:prstDash val="solid"/>
                <a:round/>
                <a:headEnd/>
                <a:tailEnd/>
              </a:ln>
            </p:spPr>
            <p:txBody>
              <a:bodyPr/>
              <a:lstStyle/>
              <a:p>
                <a:endParaRPr lang="en-US"/>
              </a:p>
            </p:txBody>
          </p:sp>
          <p:sp>
            <p:nvSpPr>
              <p:cNvPr id="185" name="Freeform 574"/>
              <p:cNvSpPr>
                <a:spLocks/>
              </p:cNvSpPr>
              <p:nvPr/>
            </p:nvSpPr>
            <p:spPr bwMode="auto">
              <a:xfrm>
                <a:off x="3548" y="3053"/>
                <a:ext cx="29" cy="26"/>
              </a:xfrm>
              <a:custGeom>
                <a:avLst/>
                <a:gdLst>
                  <a:gd name="T0" fmla="*/ 0 w 51"/>
                  <a:gd name="T1" fmla="*/ 3 h 51"/>
                  <a:gd name="T2" fmla="*/ 1 w 51"/>
                  <a:gd name="T3" fmla="*/ 11 h 51"/>
                  <a:gd name="T4" fmla="*/ 4 w 51"/>
                  <a:gd name="T5" fmla="*/ 13 h 51"/>
                  <a:gd name="T6" fmla="*/ 10 w 51"/>
                  <a:gd name="T7" fmla="*/ 10 h 51"/>
                  <a:gd name="T8" fmla="*/ 16 w 51"/>
                  <a:gd name="T9" fmla="*/ 6 h 51"/>
                  <a:gd name="T10" fmla="*/ 14 w 51"/>
                  <a:gd name="T11" fmla="*/ 0 h 51"/>
                  <a:gd name="T12" fmla="*/ 0 w 51"/>
                  <a:gd name="T13" fmla="*/ 3 h 51"/>
                  <a:gd name="T14" fmla="*/ 0 60000 65536"/>
                  <a:gd name="T15" fmla="*/ 0 60000 65536"/>
                  <a:gd name="T16" fmla="*/ 0 60000 65536"/>
                  <a:gd name="T17" fmla="*/ 0 60000 65536"/>
                  <a:gd name="T18" fmla="*/ 0 60000 65536"/>
                  <a:gd name="T19" fmla="*/ 0 60000 65536"/>
                  <a:gd name="T20" fmla="*/ 0 60000 65536"/>
                  <a:gd name="T21" fmla="*/ 0 w 51"/>
                  <a:gd name="T22" fmla="*/ 0 h 51"/>
                  <a:gd name="T23" fmla="*/ 51 w 51"/>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51">
                    <a:moveTo>
                      <a:pt x="0" y="10"/>
                    </a:moveTo>
                    <a:lnTo>
                      <a:pt x="4" y="41"/>
                    </a:lnTo>
                    <a:lnTo>
                      <a:pt x="13" y="51"/>
                    </a:lnTo>
                    <a:lnTo>
                      <a:pt x="30" y="37"/>
                    </a:lnTo>
                    <a:lnTo>
                      <a:pt x="51" y="21"/>
                    </a:lnTo>
                    <a:lnTo>
                      <a:pt x="43" y="0"/>
                    </a:lnTo>
                    <a:lnTo>
                      <a:pt x="0" y="10"/>
                    </a:lnTo>
                    <a:close/>
                  </a:path>
                </a:pathLst>
              </a:custGeom>
              <a:solidFill>
                <a:srgbClr val="990000"/>
              </a:solidFill>
              <a:ln w="0">
                <a:solidFill>
                  <a:srgbClr val="000000"/>
                </a:solidFill>
                <a:prstDash val="solid"/>
                <a:round/>
                <a:headEnd/>
                <a:tailEnd/>
              </a:ln>
            </p:spPr>
            <p:txBody>
              <a:bodyPr/>
              <a:lstStyle/>
              <a:p>
                <a:endParaRPr lang="en-US"/>
              </a:p>
            </p:txBody>
          </p:sp>
          <p:sp>
            <p:nvSpPr>
              <p:cNvPr id="186" name="Freeform 575"/>
              <p:cNvSpPr>
                <a:spLocks/>
              </p:cNvSpPr>
              <p:nvPr/>
            </p:nvSpPr>
            <p:spPr bwMode="auto">
              <a:xfrm>
                <a:off x="3415" y="3142"/>
                <a:ext cx="201" cy="163"/>
              </a:xfrm>
              <a:custGeom>
                <a:avLst/>
                <a:gdLst>
                  <a:gd name="T0" fmla="*/ 21 w 336"/>
                  <a:gd name="T1" fmla="*/ 27 h 313"/>
                  <a:gd name="T2" fmla="*/ 21 w 336"/>
                  <a:gd name="T3" fmla="*/ 42 h 313"/>
                  <a:gd name="T4" fmla="*/ 4 w 336"/>
                  <a:gd name="T5" fmla="*/ 42 h 313"/>
                  <a:gd name="T6" fmla="*/ 0 w 336"/>
                  <a:gd name="T7" fmla="*/ 70 h 313"/>
                  <a:gd name="T8" fmla="*/ 10 w 336"/>
                  <a:gd name="T9" fmla="*/ 80 h 313"/>
                  <a:gd name="T10" fmla="*/ 28 w 336"/>
                  <a:gd name="T11" fmla="*/ 81 h 313"/>
                  <a:gd name="T12" fmla="*/ 29 w 336"/>
                  <a:gd name="T13" fmla="*/ 84 h 313"/>
                  <a:gd name="T14" fmla="*/ 51 w 336"/>
                  <a:gd name="T15" fmla="*/ 85 h 313"/>
                  <a:gd name="T16" fmla="*/ 64 w 336"/>
                  <a:gd name="T17" fmla="*/ 70 h 313"/>
                  <a:gd name="T18" fmla="*/ 71 w 336"/>
                  <a:gd name="T19" fmla="*/ 71 h 313"/>
                  <a:gd name="T20" fmla="*/ 80 w 336"/>
                  <a:gd name="T21" fmla="*/ 61 h 313"/>
                  <a:gd name="T22" fmla="*/ 89 w 336"/>
                  <a:gd name="T23" fmla="*/ 62 h 313"/>
                  <a:gd name="T24" fmla="*/ 114 w 336"/>
                  <a:gd name="T25" fmla="*/ 53 h 313"/>
                  <a:gd name="T26" fmla="*/ 114 w 336"/>
                  <a:gd name="T27" fmla="*/ 54 h 313"/>
                  <a:gd name="T28" fmla="*/ 118 w 336"/>
                  <a:gd name="T29" fmla="*/ 39 h 313"/>
                  <a:gd name="T30" fmla="*/ 120 w 336"/>
                  <a:gd name="T31" fmla="*/ 24 h 313"/>
                  <a:gd name="T32" fmla="*/ 116 w 336"/>
                  <a:gd name="T33" fmla="*/ 10 h 313"/>
                  <a:gd name="T34" fmla="*/ 101 w 336"/>
                  <a:gd name="T35" fmla="*/ 0 h 313"/>
                  <a:gd name="T36" fmla="*/ 77 w 336"/>
                  <a:gd name="T37" fmla="*/ 3 h 313"/>
                  <a:gd name="T38" fmla="*/ 74 w 336"/>
                  <a:gd name="T39" fmla="*/ 22 h 313"/>
                  <a:gd name="T40" fmla="*/ 69 w 336"/>
                  <a:gd name="T41" fmla="*/ 28 h 313"/>
                  <a:gd name="T42" fmla="*/ 83 w 336"/>
                  <a:gd name="T43" fmla="*/ 35 h 313"/>
                  <a:gd name="T44" fmla="*/ 83 w 336"/>
                  <a:gd name="T45" fmla="*/ 45 h 313"/>
                  <a:gd name="T46" fmla="*/ 77 w 336"/>
                  <a:gd name="T47" fmla="*/ 44 h 313"/>
                  <a:gd name="T48" fmla="*/ 55 w 336"/>
                  <a:gd name="T49" fmla="*/ 32 h 313"/>
                  <a:gd name="T50" fmla="*/ 21 w 336"/>
                  <a:gd name="T51" fmla="*/ 2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6"/>
                  <a:gd name="T79" fmla="*/ 0 h 313"/>
                  <a:gd name="T80" fmla="*/ 336 w 336"/>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6" h="313">
                    <a:moveTo>
                      <a:pt x="59" y="97"/>
                    </a:moveTo>
                    <a:lnTo>
                      <a:pt x="59" y="155"/>
                    </a:lnTo>
                    <a:lnTo>
                      <a:pt x="12" y="153"/>
                    </a:lnTo>
                    <a:lnTo>
                      <a:pt x="0" y="257"/>
                    </a:lnTo>
                    <a:lnTo>
                      <a:pt x="29" y="296"/>
                    </a:lnTo>
                    <a:lnTo>
                      <a:pt x="78" y="297"/>
                    </a:lnTo>
                    <a:lnTo>
                      <a:pt x="82" y="309"/>
                    </a:lnTo>
                    <a:lnTo>
                      <a:pt x="143" y="313"/>
                    </a:lnTo>
                    <a:lnTo>
                      <a:pt x="179" y="258"/>
                    </a:lnTo>
                    <a:lnTo>
                      <a:pt x="198" y="263"/>
                    </a:lnTo>
                    <a:lnTo>
                      <a:pt x="222" y="227"/>
                    </a:lnTo>
                    <a:lnTo>
                      <a:pt x="248" y="230"/>
                    </a:lnTo>
                    <a:lnTo>
                      <a:pt x="319" y="193"/>
                    </a:lnTo>
                    <a:lnTo>
                      <a:pt x="319" y="197"/>
                    </a:lnTo>
                    <a:lnTo>
                      <a:pt x="331" y="142"/>
                    </a:lnTo>
                    <a:lnTo>
                      <a:pt x="336" y="90"/>
                    </a:lnTo>
                    <a:lnTo>
                      <a:pt x="325" y="36"/>
                    </a:lnTo>
                    <a:lnTo>
                      <a:pt x="280" y="0"/>
                    </a:lnTo>
                    <a:lnTo>
                      <a:pt x="216" y="11"/>
                    </a:lnTo>
                    <a:lnTo>
                      <a:pt x="206" y="80"/>
                    </a:lnTo>
                    <a:lnTo>
                      <a:pt x="192" y="103"/>
                    </a:lnTo>
                    <a:lnTo>
                      <a:pt x="232" y="129"/>
                    </a:lnTo>
                    <a:lnTo>
                      <a:pt x="232" y="165"/>
                    </a:lnTo>
                    <a:lnTo>
                      <a:pt x="216" y="164"/>
                    </a:lnTo>
                    <a:lnTo>
                      <a:pt x="154" y="117"/>
                    </a:lnTo>
                    <a:lnTo>
                      <a:pt x="59" y="97"/>
                    </a:lnTo>
                    <a:close/>
                  </a:path>
                </a:pathLst>
              </a:custGeom>
              <a:solidFill>
                <a:srgbClr val="990000"/>
              </a:solidFill>
              <a:ln w="0">
                <a:solidFill>
                  <a:srgbClr val="000000"/>
                </a:solidFill>
                <a:prstDash val="solid"/>
                <a:round/>
                <a:headEnd/>
                <a:tailEnd/>
              </a:ln>
            </p:spPr>
            <p:txBody>
              <a:bodyPr/>
              <a:lstStyle/>
              <a:p>
                <a:endParaRPr lang="en-US"/>
              </a:p>
            </p:txBody>
          </p:sp>
          <p:sp>
            <p:nvSpPr>
              <p:cNvPr id="187" name="Freeform 576"/>
              <p:cNvSpPr>
                <a:spLocks/>
              </p:cNvSpPr>
              <p:nvPr/>
            </p:nvSpPr>
            <p:spPr bwMode="auto">
              <a:xfrm>
                <a:off x="3246" y="3108"/>
                <a:ext cx="205" cy="195"/>
              </a:xfrm>
              <a:custGeom>
                <a:avLst/>
                <a:gdLst>
                  <a:gd name="T0" fmla="*/ 0 w 345"/>
                  <a:gd name="T1" fmla="*/ 92 h 376"/>
                  <a:gd name="T2" fmla="*/ 12 w 345"/>
                  <a:gd name="T3" fmla="*/ 92 h 376"/>
                  <a:gd name="T4" fmla="*/ 21 w 345"/>
                  <a:gd name="T5" fmla="*/ 95 h 376"/>
                  <a:gd name="T6" fmla="*/ 66 w 345"/>
                  <a:gd name="T7" fmla="*/ 96 h 376"/>
                  <a:gd name="T8" fmla="*/ 97 w 345"/>
                  <a:gd name="T9" fmla="*/ 101 h 376"/>
                  <a:gd name="T10" fmla="*/ 111 w 345"/>
                  <a:gd name="T11" fmla="*/ 98 h 376"/>
                  <a:gd name="T12" fmla="*/ 101 w 345"/>
                  <a:gd name="T13" fmla="*/ 87 h 376"/>
                  <a:gd name="T14" fmla="*/ 105 w 345"/>
                  <a:gd name="T15" fmla="*/ 59 h 376"/>
                  <a:gd name="T16" fmla="*/ 122 w 345"/>
                  <a:gd name="T17" fmla="*/ 60 h 376"/>
                  <a:gd name="T18" fmla="*/ 122 w 345"/>
                  <a:gd name="T19" fmla="*/ 44 h 376"/>
                  <a:gd name="T20" fmla="*/ 103 w 345"/>
                  <a:gd name="T21" fmla="*/ 40 h 376"/>
                  <a:gd name="T22" fmla="*/ 98 w 345"/>
                  <a:gd name="T23" fmla="*/ 9 h 376"/>
                  <a:gd name="T24" fmla="*/ 80 w 345"/>
                  <a:gd name="T25" fmla="*/ 11 h 376"/>
                  <a:gd name="T26" fmla="*/ 77 w 345"/>
                  <a:gd name="T27" fmla="*/ 16 h 376"/>
                  <a:gd name="T28" fmla="*/ 58 w 345"/>
                  <a:gd name="T29" fmla="*/ 14 h 376"/>
                  <a:gd name="T30" fmla="*/ 51 w 345"/>
                  <a:gd name="T31" fmla="*/ 6 h 376"/>
                  <a:gd name="T32" fmla="*/ 50 w 345"/>
                  <a:gd name="T33" fmla="*/ 0 h 376"/>
                  <a:gd name="T34" fmla="*/ 7 w 345"/>
                  <a:gd name="T35" fmla="*/ 1 h 376"/>
                  <a:gd name="T36" fmla="*/ 16 w 345"/>
                  <a:gd name="T37" fmla="*/ 20 h 376"/>
                  <a:gd name="T38" fmla="*/ 14 w 345"/>
                  <a:gd name="T39" fmla="*/ 21 h 376"/>
                  <a:gd name="T40" fmla="*/ 20 w 345"/>
                  <a:gd name="T41" fmla="*/ 40 h 376"/>
                  <a:gd name="T42" fmla="*/ 18 w 345"/>
                  <a:gd name="T43" fmla="*/ 52 h 376"/>
                  <a:gd name="T44" fmla="*/ 10 w 345"/>
                  <a:gd name="T45" fmla="*/ 55 h 376"/>
                  <a:gd name="T46" fmla="*/ 1 w 345"/>
                  <a:gd name="T47" fmla="*/ 72 h 376"/>
                  <a:gd name="T48" fmla="*/ 0 w 345"/>
                  <a:gd name="T49" fmla="*/ 92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5"/>
                  <a:gd name="T76" fmla="*/ 0 h 376"/>
                  <a:gd name="T77" fmla="*/ 345 w 345"/>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5" h="376">
                    <a:moveTo>
                      <a:pt x="0" y="342"/>
                    </a:moveTo>
                    <a:lnTo>
                      <a:pt x="34" y="342"/>
                    </a:lnTo>
                    <a:lnTo>
                      <a:pt x="60" y="354"/>
                    </a:lnTo>
                    <a:lnTo>
                      <a:pt x="187" y="356"/>
                    </a:lnTo>
                    <a:lnTo>
                      <a:pt x="274" y="376"/>
                    </a:lnTo>
                    <a:lnTo>
                      <a:pt x="315" y="363"/>
                    </a:lnTo>
                    <a:lnTo>
                      <a:pt x="286" y="324"/>
                    </a:lnTo>
                    <a:lnTo>
                      <a:pt x="298" y="220"/>
                    </a:lnTo>
                    <a:lnTo>
                      <a:pt x="345" y="222"/>
                    </a:lnTo>
                    <a:lnTo>
                      <a:pt x="345" y="164"/>
                    </a:lnTo>
                    <a:lnTo>
                      <a:pt x="291" y="151"/>
                    </a:lnTo>
                    <a:lnTo>
                      <a:pt x="277" y="35"/>
                    </a:lnTo>
                    <a:lnTo>
                      <a:pt x="226" y="43"/>
                    </a:lnTo>
                    <a:lnTo>
                      <a:pt x="218" y="60"/>
                    </a:lnTo>
                    <a:lnTo>
                      <a:pt x="165" y="52"/>
                    </a:lnTo>
                    <a:lnTo>
                      <a:pt x="145" y="22"/>
                    </a:lnTo>
                    <a:lnTo>
                      <a:pt x="141" y="0"/>
                    </a:lnTo>
                    <a:lnTo>
                      <a:pt x="20" y="4"/>
                    </a:lnTo>
                    <a:lnTo>
                      <a:pt x="45" y="74"/>
                    </a:lnTo>
                    <a:lnTo>
                      <a:pt x="38" y="78"/>
                    </a:lnTo>
                    <a:lnTo>
                      <a:pt x="55" y="151"/>
                    </a:lnTo>
                    <a:lnTo>
                      <a:pt x="50" y="192"/>
                    </a:lnTo>
                    <a:lnTo>
                      <a:pt x="28" y="205"/>
                    </a:lnTo>
                    <a:lnTo>
                      <a:pt x="4" y="266"/>
                    </a:lnTo>
                    <a:lnTo>
                      <a:pt x="0" y="342"/>
                    </a:lnTo>
                    <a:close/>
                  </a:path>
                </a:pathLst>
              </a:custGeom>
              <a:solidFill>
                <a:srgbClr val="990000"/>
              </a:solidFill>
              <a:ln w="0">
                <a:solidFill>
                  <a:srgbClr val="000000"/>
                </a:solidFill>
                <a:prstDash val="solid"/>
                <a:round/>
                <a:headEnd/>
                <a:tailEnd/>
              </a:ln>
            </p:spPr>
            <p:txBody>
              <a:bodyPr/>
              <a:lstStyle/>
              <a:p>
                <a:endParaRPr lang="en-US"/>
              </a:p>
            </p:txBody>
          </p:sp>
          <p:sp>
            <p:nvSpPr>
              <p:cNvPr id="188" name="Freeform 577"/>
              <p:cNvSpPr>
                <a:spLocks/>
              </p:cNvSpPr>
              <p:nvPr/>
            </p:nvSpPr>
            <p:spPr bwMode="auto">
              <a:xfrm>
                <a:off x="3604" y="3161"/>
                <a:ext cx="55" cy="140"/>
              </a:xfrm>
              <a:custGeom>
                <a:avLst/>
                <a:gdLst>
                  <a:gd name="T0" fmla="*/ 2 w 92"/>
                  <a:gd name="T1" fmla="*/ 0 h 269"/>
                  <a:gd name="T2" fmla="*/ 6 w 92"/>
                  <a:gd name="T3" fmla="*/ 15 h 269"/>
                  <a:gd name="T4" fmla="*/ 4 w 92"/>
                  <a:gd name="T5" fmla="*/ 29 h 269"/>
                  <a:gd name="T6" fmla="*/ 0 w 92"/>
                  <a:gd name="T7" fmla="*/ 44 h 269"/>
                  <a:gd name="T8" fmla="*/ 0 w 92"/>
                  <a:gd name="T9" fmla="*/ 43 h 269"/>
                  <a:gd name="T10" fmla="*/ 15 w 92"/>
                  <a:gd name="T11" fmla="*/ 49 h 269"/>
                  <a:gd name="T12" fmla="*/ 16 w 92"/>
                  <a:gd name="T13" fmla="*/ 62 h 269"/>
                  <a:gd name="T14" fmla="*/ 23 w 92"/>
                  <a:gd name="T15" fmla="*/ 73 h 269"/>
                  <a:gd name="T16" fmla="*/ 25 w 92"/>
                  <a:gd name="T17" fmla="*/ 66 h 269"/>
                  <a:gd name="T18" fmla="*/ 33 w 92"/>
                  <a:gd name="T19" fmla="*/ 62 h 269"/>
                  <a:gd name="T20" fmla="*/ 28 w 92"/>
                  <a:gd name="T21" fmla="*/ 43 h 269"/>
                  <a:gd name="T22" fmla="*/ 22 w 92"/>
                  <a:gd name="T23" fmla="*/ 41 h 269"/>
                  <a:gd name="T24" fmla="*/ 20 w 92"/>
                  <a:gd name="T25" fmla="*/ 42 h 269"/>
                  <a:gd name="T26" fmla="*/ 14 w 92"/>
                  <a:gd name="T27" fmla="*/ 30 h 269"/>
                  <a:gd name="T28" fmla="*/ 15 w 92"/>
                  <a:gd name="T29" fmla="*/ 17 h 269"/>
                  <a:gd name="T30" fmla="*/ 14 w 92"/>
                  <a:gd name="T31" fmla="*/ 7 h 269"/>
                  <a:gd name="T32" fmla="*/ 2 w 92"/>
                  <a:gd name="T33" fmla="*/ 0 h 2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269"/>
                  <a:gd name="T53" fmla="*/ 92 w 92"/>
                  <a:gd name="T54" fmla="*/ 269 h 2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269">
                    <a:moveTo>
                      <a:pt x="6" y="0"/>
                    </a:moveTo>
                    <a:lnTo>
                      <a:pt x="17" y="54"/>
                    </a:lnTo>
                    <a:lnTo>
                      <a:pt x="12" y="106"/>
                    </a:lnTo>
                    <a:lnTo>
                      <a:pt x="0" y="161"/>
                    </a:lnTo>
                    <a:lnTo>
                      <a:pt x="0" y="157"/>
                    </a:lnTo>
                    <a:lnTo>
                      <a:pt x="42" y="180"/>
                    </a:lnTo>
                    <a:lnTo>
                      <a:pt x="43" y="230"/>
                    </a:lnTo>
                    <a:lnTo>
                      <a:pt x="66" y="269"/>
                    </a:lnTo>
                    <a:lnTo>
                      <a:pt x="71" y="244"/>
                    </a:lnTo>
                    <a:lnTo>
                      <a:pt x="92" y="230"/>
                    </a:lnTo>
                    <a:lnTo>
                      <a:pt x="79" y="157"/>
                    </a:lnTo>
                    <a:lnTo>
                      <a:pt x="62" y="150"/>
                    </a:lnTo>
                    <a:lnTo>
                      <a:pt x="55" y="154"/>
                    </a:lnTo>
                    <a:lnTo>
                      <a:pt x="38" y="110"/>
                    </a:lnTo>
                    <a:lnTo>
                      <a:pt x="42" y="64"/>
                    </a:lnTo>
                    <a:lnTo>
                      <a:pt x="38" y="25"/>
                    </a:lnTo>
                    <a:lnTo>
                      <a:pt x="6" y="0"/>
                    </a:lnTo>
                    <a:close/>
                  </a:path>
                </a:pathLst>
              </a:custGeom>
              <a:solidFill>
                <a:srgbClr val="990000"/>
              </a:solidFill>
              <a:ln w="0">
                <a:solidFill>
                  <a:srgbClr val="000000"/>
                </a:solidFill>
                <a:prstDash val="solid"/>
                <a:round/>
                <a:headEnd/>
                <a:tailEnd/>
              </a:ln>
            </p:spPr>
            <p:txBody>
              <a:bodyPr/>
              <a:lstStyle/>
              <a:p>
                <a:endParaRPr lang="en-US"/>
              </a:p>
            </p:txBody>
          </p:sp>
          <p:sp>
            <p:nvSpPr>
              <p:cNvPr id="189" name="Freeform 578"/>
              <p:cNvSpPr>
                <a:spLocks/>
              </p:cNvSpPr>
              <p:nvPr/>
            </p:nvSpPr>
            <p:spPr bwMode="auto">
              <a:xfrm>
                <a:off x="3246" y="3087"/>
                <a:ext cx="20" cy="17"/>
              </a:xfrm>
              <a:custGeom>
                <a:avLst/>
                <a:gdLst>
                  <a:gd name="T0" fmla="*/ 2 w 33"/>
                  <a:gd name="T1" fmla="*/ 9 h 34"/>
                  <a:gd name="T2" fmla="*/ 12 w 33"/>
                  <a:gd name="T3" fmla="*/ 1 h 34"/>
                  <a:gd name="T4" fmla="*/ 0 w 33"/>
                  <a:gd name="T5" fmla="*/ 0 h 34"/>
                  <a:gd name="T6" fmla="*/ 2 w 33"/>
                  <a:gd name="T7" fmla="*/ 9 h 34"/>
                  <a:gd name="T8" fmla="*/ 0 60000 65536"/>
                  <a:gd name="T9" fmla="*/ 0 60000 65536"/>
                  <a:gd name="T10" fmla="*/ 0 60000 65536"/>
                  <a:gd name="T11" fmla="*/ 0 60000 65536"/>
                  <a:gd name="T12" fmla="*/ 0 w 33"/>
                  <a:gd name="T13" fmla="*/ 0 h 34"/>
                  <a:gd name="T14" fmla="*/ 33 w 33"/>
                  <a:gd name="T15" fmla="*/ 34 h 34"/>
                </a:gdLst>
                <a:ahLst/>
                <a:cxnLst>
                  <a:cxn ang="T8">
                    <a:pos x="T0" y="T1"/>
                  </a:cxn>
                  <a:cxn ang="T9">
                    <a:pos x="T2" y="T3"/>
                  </a:cxn>
                  <a:cxn ang="T10">
                    <a:pos x="T4" y="T5"/>
                  </a:cxn>
                  <a:cxn ang="T11">
                    <a:pos x="T6" y="T7"/>
                  </a:cxn>
                </a:cxnLst>
                <a:rect l="T12" t="T13" r="T14" b="T15"/>
                <a:pathLst>
                  <a:path w="33" h="34">
                    <a:moveTo>
                      <a:pt x="7" y="34"/>
                    </a:moveTo>
                    <a:lnTo>
                      <a:pt x="33" y="4"/>
                    </a:lnTo>
                    <a:lnTo>
                      <a:pt x="0" y="0"/>
                    </a:lnTo>
                    <a:lnTo>
                      <a:pt x="7" y="34"/>
                    </a:lnTo>
                    <a:close/>
                  </a:path>
                </a:pathLst>
              </a:custGeom>
              <a:solidFill>
                <a:srgbClr val="990000"/>
              </a:solidFill>
              <a:ln w="0">
                <a:solidFill>
                  <a:srgbClr val="000000"/>
                </a:solidFill>
                <a:prstDash val="solid"/>
                <a:round/>
                <a:headEnd/>
                <a:tailEnd/>
              </a:ln>
            </p:spPr>
            <p:txBody>
              <a:bodyPr/>
              <a:lstStyle/>
              <a:p>
                <a:endParaRPr lang="en-US"/>
              </a:p>
            </p:txBody>
          </p:sp>
          <p:sp>
            <p:nvSpPr>
              <p:cNvPr id="190" name="Freeform 579"/>
              <p:cNvSpPr>
                <a:spLocks/>
              </p:cNvSpPr>
              <p:nvPr/>
            </p:nvSpPr>
            <p:spPr bwMode="auto">
              <a:xfrm>
                <a:off x="3787" y="3212"/>
                <a:ext cx="126" cy="227"/>
              </a:xfrm>
              <a:custGeom>
                <a:avLst/>
                <a:gdLst>
                  <a:gd name="T0" fmla="*/ 63 w 214"/>
                  <a:gd name="T1" fmla="*/ 0 h 436"/>
                  <a:gd name="T2" fmla="*/ 54 w 214"/>
                  <a:gd name="T3" fmla="*/ 8 h 436"/>
                  <a:gd name="T4" fmla="*/ 52 w 214"/>
                  <a:gd name="T5" fmla="*/ 16 h 436"/>
                  <a:gd name="T6" fmla="*/ 42 w 214"/>
                  <a:gd name="T7" fmla="*/ 27 h 436"/>
                  <a:gd name="T8" fmla="*/ 15 w 214"/>
                  <a:gd name="T9" fmla="*/ 36 h 436"/>
                  <a:gd name="T10" fmla="*/ 6 w 214"/>
                  <a:gd name="T11" fmla="*/ 52 h 436"/>
                  <a:gd name="T12" fmla="*/ 9 w 214"/>
                  <a:gd name="T13" fmla="*/ 73 h 436"/>
                  <a:gd name="T14" fmla="*/ 5 w 214"/>
                  <a:gd name="T15" fmla="*/ 79 h 436"/>
                  <a:gd name="T16" fmla="*/ 1 w 214"/>
                  <a:gd name="T17" fmla="*/ 82 h 436"/>
                  <a:gd name="T18" fmla="*/ 0 w 214"/>
                  <a:gd name="T19" fmla="*/ 109 h 436"/>
                  <a:gd name="T20" fmla="*/ 12 w 214"/>
                  <a:gd name="T21" fmla="*/ 118 h 436"/>
                  <a:gd name="T22" fmla="*/ 30 w 214"/>
                  <a:gd name="T23" fmla="*/ 115 h 436"/>
                  <a:gd name="T24" fmla="*/ 54 w 214"/>
                  <a:gd name="T25" fmla="*/ 78 h 436"/>
                  <a:gd name="T26" fmla="*/ 67 w 214"/>
                  <a:gd name="T27" fmla="*/ 37 h 436"/>
                  <a:gd name="T28" fmla="*/ 68 w 214"/>
                  <a:gd name="T29" fmla="*/ 39 h 436"/>
                  <a:gd name="T30" fmla="*/ 74 w 214"/>
                  <a:gd name="T31" fmla="*/ 27 h 436"/>
                  <a:gd name="T32" fmla="*/ 63 w 214"/>
                  <a:gd name="T33" fmla="*/ 0 h 4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436"/>
                  <a:gd name="T53" fmla="*/ 214 w 214"/>
                  <a:gd name="T54" fmla="*/ 436 h 4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436">
                    <a:moveTo>
                      <a:pt x="182" y="0"/>
                    </a:moveTo>
                    <a:lnTo>
                      <a:pt x="155" y="30"/>
                    </a:lnTo>
                    <a:lnTo>
                      <a:pt x="149" y="59"/>
                    </a:lnTo>
                    <a:lnTo>
                      <a:pt x="121" y="100"/>
                    </a:lnTo>
                    <a:lnTo>
                      <a:pt x="44" y="132"/>
                    </a:lnTo>
                    <a:lnTo>
                      <a:pt x="17" y="190"/>
                    </a:lnTo>
                    <a:lnTo>
                      <a:pt x="26" y="271"/>
                    </a:lnTo>
                    <a:lnTo>
                      <a:pt x="15" y="292"/>
                    </a:lnTo>
                    <a:lnTo>
                      <a:pt x="1" y="301"/>
                    </a:lnTo>
                    <a:lnTo>
                      <a:pt x="0" y="402"/>
                    </a:lnTo>
                    <a:lnTo>
                      <a:pt x="36" y="436"/>
                    </a:lnTo>
                    <a:lnTo>
                      <a:pt x="87" y="424"/>
                    </a:lnTo>
                    <a:lnTo>
                      <a:pt x="156" y="288"/>
                    </a:lnTo>
                    <a:lnTo>
                      <a:pt x="193" y="139"/>
                    </a:lnTo>
                    <a:lnTo>
                      <a:pt x="195" y="142"/>
                    </a:lnTo>
                    <a:lnTo>
                      <a:pt x="214" y="99"/>
                    </a:lnTo>
                    <a:lnTo>
                      <a:pt x="182" y="0"/>
                    </a:lnTo>
                    <a:close/>
                  </a:path>
                </a:pathLst>
              </a:custGeom>
              <a:solidFill>
                <a:srgbClr val="990000"/>
              </a:solidFill>
              <a:ln w="0">
                <a:solidFill>
                  <a:srgbClr val="000000"/>
                </a:solidFill>
                <a:prstDash val="solid"/>
                <a:round/>
                <a:headEnd/>
                <a:tailEnd/>
              </a:ln>
            </p:spPr>
            <p:txBody>
              <a:bodyPr/>
              <a:lstStyle/>
              <a:p>
                <a:endParaRPr lang="en-US"/>
              </a:p>
            </p:txBody>
          </p:sp>
          <p:sp>
            <p:nvSpPr>
              <p:cNvPr id="191" name="Freeform 580"/>
              <p:cNvSpPr>
                <a:spLocks/>
              </p:cNvSpPr>
              <p:nvPr/>
            </p:nvSpPr>
            <p:spPr bwMode="auto">
              <a:xfrm>
                <a:off x="3242" y="3285"/>
                <a:ext cx="223" cy="197"/>
              </a:xfrm>
              <a:custGeom>
                <a:avLst/>
                <a:gdLst>
                  <a:gd name="T0" fmla="*/ 3 w 376"/>
                  <a:gd name="T1" fmla="*/ 0 h 379"/>
                  <a:gd name="T2" fmla="*/ 0 w 376"/>
                  <a:gd name="T3" fmla="*/ 8 h 379"/>
                  <a:gd name="T4" fmla="*/ 10 w 376"/>
                  <a:gd name="T5" fmla="*/ 17 h 379"/>
                  <a:gd name="T6" fmla="*/ 26 w 376"/>
                  <a:gd name="T7" fmla="*/ 49 h 379"/>
                  <a:gd name="T8" fmla="*/ 27 w 376"/>
                  <a:gd name="T9" fmla="*/ 79 h 379"/>
                  <a:gd name="T10" fmla="*/ 47 w 376"/>
                  <a:gd name="T11" fmla="*/ 102 h 379"/>
                  <a:gd name="T12" fmla="*/ 54 w 376"/>
                  <a:gd name="T13" fmla="*/ 98 h 379"/>
                  <a:gd name="T14" fmla="*/ 59 w 376"/>
                  <a:gd name="T15" fmla="*/ 102 h 379"/>
                  <a:gd name="T16" fmla="*/ 80 w 376"/>
                  <a:gd name="T17" fmla="*/ 97 h 379"/>
                  <a:gd name="T18" fmla="*/ 81 w 376"/>
                  <a:gd name="T19" fmla="*/ 69 h 379"/>
                  <a:gd name="T20" fmla="*/ 82 w 376"/>
                  <a:gd name="T21" fmla="*/ 42 h 379"/>
                  <a:gd name="T22" fmla="*/ 92 w 376"/>
                  <a:gd name="T23" fmla="*/ 42 h 379"/>
                  <a:gd name="T24" fmla="*/ 95 w 376"/>
                  <a:gd name="T25" fmla="*/ 15 h 379"/>
                  <a:gd name="T26" fmla="*/ 112 w 376"/>
                  <a:gd name="T27" fmla="*/ 11 h 379"/>
                  <a:gd name="T28" fmla="*/ 132 w 376"/>
                  <a:gd name="T29" fmla="*/ 9 h 379"/>
                  <a:gd name="T30" fmla="*/ 131 w 376"/>
                  <a:gd name="T31" fmla="*/ 6 h 379"/>
                  <a:gd name="T32" fmla="*/ 114 w 376"/>
                  <a:gd name="T33" fmla="*/ 6 h 379"/>
                  <a:gd name="T34" fmla="*/ 99 w 376"/>
                  <a:gd name="T35" fmla="*/ 9 h 379"/>
                  <a:gd name="T36" fmla="*/ 69 w 376"/>
                  <a:gd name="T37" fmla="*/ 4 h 379"/>
                  <a:gd name="T38" fmla="*/ 24 w 376"/>
                  <a:gd name="T39" fmla="*/ 3 h 379"/>
                  <a:gd name="T40" fmla="*/ 15 w 376"/>
                  <a:gd name="T41" fmla="*/ 0 h 379"/>
                  <a:gd name="T42" fmla="*/ 3 w 376"/>
                  <a:gd name="T43" fmla="*/ 0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6"/>
                  <a:gd name="T67" fmla="*/ 0 h 379"/>
                  <a:gd name="T68" fmla="*/ 376 w 376"/>
                  <a:gd name="T69" fmla="*/ 379 h 3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6" h="379">
                    <a:moveTo>
                      <a:pt x="8" y="0"/>
                    </a:moveTo>
                    <a:lnTo>
                      <a:pt x="0" y="30"/>
                    </a:lnTo>
                    <a:lnTo>
                      <a:pt x="28" y="61"/>
                    </a:lnTo>
                    <a:lnTo>
                      <a:pt x="73" y="181"/>
                    </a:lnTo>
                    <a:lnTo>
                      <a:pt x="76" y="293"/>
                    </a:lnTo>
                    <a:lnTo>
                      <a:pt x="135" y="378"/>
                    </a:lnTo>
                    <a:lnTo>
                      <a:pt x="154" y="364"/>
                    </a:lnTo>
                    <a:lnTo>
                      <a:pt x="167" y="379"/>
                    </a:lnTo>
                    <a:lnTo>
                      <a:pt x="227" y="360"/>
                    </a:lnTo>
                    <a:lnTo>
                      <a:pt x="229" y="254"/>
                    </a:lnTo>
                    <a:lnTo>
                      <a:pt x="233" y="155"/>
                    </a:lnTo>
                    <a:lnTo>
                      <a:pt x="261" y="155"/>
                    </a:lnTo>
                    <a:lnTo>
                      <a:pt x="269" y="53"/>
                    </a:lnTo>
                    <a:lnTo>
                      <a:pt x="317" y="40"/>
                    </a:lnTo>
                    <a:lnTo>
                      <a:pt x="376" y="34"/>
                    </a:lnTo>
                    <a:lnTo>
                      <a:pt x="372" y="22"/>
                    </a:lnTo>
                    <a:lnTo>
                      <a:pt x="323" y="21"/>
                    </a:lnTo>
                    <a:lnTo>
                      <a:pt x="282" y="34"/>
                    </a:lnTo>
                    <a:lnTo>
                      <a:pt x="195" y="14"/>
                    </a:lnTo>
                    <a:lnTo>
                      <a:pt x="68" y="12"/>
                    </a:lnTo>
                    <a:lnTo>
                      <a:pt x="42" y="0"/>
                    </a:lnTo>
                    <a:lnTo>
                      <a:pt x="8" y="0"/>
                    </a:lnTo>
                    <a:close/>
                  </a:path>
                </a:pathLst>
              </a:custGeom>
              <a:solidFill>
                <a:srgbClr val="990000"/>
              </a:solidFill>
              <a:ln w="0">
                <a:solidFill>
                  <a:srgbClr val="000000"/>
                </a:solidFill>
                <a:prstDash val="solid"/>
                <a:round/>
                <a:headEnd/>
                <a:tailEnd/>
              </a:ln>
            </p:spPr>
            <p:txBody>
              <a:bodyPr/>
              <a:lstStyle/>
              <a:p>
                <a:endParaRPr lang="en-US"/>
              </a:p>
            </p:txBody>
          </p:sp>
          <p:sp>
            <p:nvSpPr>
              <p:cNvPr id="192" name="Freeform 581"/>
              <p:cNvSpPr>
                <a:spLocks/>
              </p:cNvSpPr>
              <p:nvPr/>
            </p:nvSpPr>
            <p:spPr bwMode="auto">
              <a:xfrm>
                <a:off x="3321" y="3377"/>
                <a:ext cx="277" cy="208"/>
              </a:xfrm>
              <a:custGeom>
                <a:avLst/>
                <a:gdLst>
                  <a:gd name="T0" fmla="*/ 0 w 468"/>
                  <a:gd name="T1" fmla="*/ 54 h 403"/>
                  <a:gd name="T2" fmla="*/ 1 w 468"/>
                  <a:gd name="T3" fmla="*/ 66 h 403"/>
                  <a:gd name="T4" fmla="*/ 13 w 468"/>
                  <a:gd name="T5" fmla="*/ 86 h 403"/>
                  <a:gd name="T6" fmla="*/ 9 w 468"/>
                  <a:gd name="T7" fmla="*/ 88 h 403"/>
                  <a:gd name="T8" fmla="*/ 11 w 468"/>
                  <a:gd name="T9" fmla="*/ 103 h 403"/>
                  <a:gd name="T10" fmla="*/ 21 w 468"/>
                  <a:gd name="T11" fmla="*/ 107 h 403"/>
                  <a:gd name="T12" fmla="*/ 53 w 468"/>
                  <a:gd name="T13" fmla="*/ 102 h 403"/>
                  <a:gd name="T14" fmla="*/ 60 w 468"/>
                  <a:gd name="T15" fmla="*/ 104 h 403"/>
                  <a:gd name="T16" fmla="*/ 69 w 468"/>
                  <a:gd name="T17" fmla="*/ 102 h 403"/>
                  <a:gd name="T18" fmla="*/ 73 w 468"/>
                  <a:gd name="T19" fmla="*/ 103 h 403"/>
                  <a:gd name="T20" fmla="*/ 79 w 468"/>
                  <a:gd name="T21" fmla="*/ 100 h 403"/>
                  <a:gd name="T22" fmla="*/ 83 w 468"/>
                  <a:gd name="T23" fmla="*/ 102 h 403"/>
                  <a:gd name="T24" fmla="*/ 86 w 468"/>
                  <a:gd name="T25" fmla="*/ 99 h 403"/>
                  <a:gd name="T26" fmla="*/ 96 w 468"/>
                  <a:gd name="T27" fmla="*/ 99 h 403"/>
                  <a:gd name="T28" fmla="*/ 125 w 468"/>
                  <a:gd name="T29" fmla="*/ 81 h 403"/>
                  <a:gd name="T30" fmla="*/ 144 w 468"/>
                  <a:gd name="T31" fmla="*/ 60 h 403"/>
                  <a:gd name="T32" fmla="*/ 157 w 468"/>
                  <a:gd name="T33" fmla="*/ 55 h 403"/>
                  <a:gd name="T34" fmla="*/ 163 w 468"/>
                  <a:gd name="T35" fmla="*/ 45 h 403"/>
                  <a:gd name="T36" fmla="*/ 164 w 468"/>
                  <a:gd name="T37" fmla="*/ 41 h 403"/>
                  <a:gd name="T38" fmla="*/ 154 w 468"/>
                  <a:gd name="T39" fmla="*/ 40 h 403"/>
                  <a:gd name="T40" fmla="*/ 148 w 468"/>
                  <a:gd name="T41" fmla="*/ 44 h 403"/>
                  <a:gd name="T42" fmla="*/ 143 w 468"/>
                  <a:gd name="T43" fmla="*/ 41 h 403"/>
                  <a:gd name="T44" fmla="*/ 141 w 468"/>
                  <a:gd name="T45" fmla="*/ 35 h 403"/>
                  <a:gd name="T46" fmla="*/ 145 w 468"/>
                  <a:gd name="T47" fmla="*/ 30 h 403"/>
                  <a:gd name="T48" fmla="*/ 154 w 468"/>
                  <a:gd name="T49" fmla="*/ 30 h 403"/>
                  <a:gd name="T50" fmla="*/ 152 w 468"/>
                  <a:gd name="T51" fmla="*/ 11 h 403"/>
                  <a:gd name="T52" fmla="*/ 154 w 468"/>
                  <a:gd name="T53" fmla="*/ 3 h 403"/>
                  <a:gd name="T54" fmla="*/ 134 w 468"/>
                  <a:gd name="T55" fmla="*/ 2 h 403"/>
                  <a:gd name="T56" fmla="*/ 129 w 468"/>
                  <a:gd name="T57" fmla="*/ 0 h 403"/>
                  <a:gd name="T58" fmla="*/ 102 w 468"/>
                  <a:gd name="T59" fmla="*/ 12 h 403"/>
                  <a:gd name="T60" fmla="*/ 102 w 468"/>
                  <a:gd name="T61" fmla="*/ 21 h 403"/>
                  <a:gd name="T62" fmla="*/ 85 w 468"/>
                  <a:gd name="T63" fmla="*/ 28 h 403"/>
                  <a:gd name="T64" fmla="*/ 65 w 468"/>
                  <a:gd name="T65" fmla="*/ 25 h 403"/>
                  <a:gd name="T66" fmla="*/ 39 w 468"/>
                  <a:gd name="T67" fmla="*/ 39 h 403"/>
                  <a:gd name="T68" fmla="*/ 41 w 468"/>
                  <a:gd name="T69" fmla="*/ 27 h 403"/>
                  <a:gd name="T70" fmla="*/ 33 w 468"/>
                  <a:gd name="T71" fmla="*/ 21 h 403"/>
                  <a:gd name="T72" fmla="*/ 32 w 468"/>
                  <a:gd name="T73" fmla="*/ 49 h 403"/>
                  <a:gd name="T74" fmla="*/ 11 w 468"/>
                  <a:gd name="T75" fmla="*/ 54 h 403"/>
                  <a:gd name="T76" fmla="*/ 7 w 468"/>
                  <a:gd name="T77" fmla="*/ 51 h 403"/>
                  <a:gd name="T78" fmla="*/ 0 w 468"/>
                  <a:gd name="T79" fmla="*/ 54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8"/>
                  <a:gd name="T121" fmla="*/ 0 h 403"/>
                  <a:gd name="T122" fmla="*/ 468 w 468"/>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8" h="403">
                    <a:moveTo>
                      <a:pt x="0" y="203"/>
                    </a:moveTo>
                    <a:lnTo>
                      <a:pt x="2" y="247"/>
                    </a:lnTo>
                    <a:lnTo>
                      <a:pt x="38" y="322"/>
                    </a:lnTo>
                    <a:lnTo>
                      <a:pt x="26" y="330"/>
                    </a:lnTo>
                    <a:lnTo>
                      <a:pt x="30" y="388"/>
                    </a:lnTo>
                    <a:lnTo>
                      <a:pt x="61" y="403"/>
                    </a:lnTo>
                    <a:lnTo>
                      <a:pt x="152" y="382"/>
                    </a:lnTo>
                    <a:lnTo>
                      <a:pt x="171" y="392"/>
                    </a:lnTo>
                    <a:lnTo>
                      <a:pt x="197" y="382"/>
                    </a:lnTo>
                    <a:lnTo>
                      <a:pt x="207" y="388"/>
                    </a:lnTo>
                    <a:lnTo>
                      <a:pt x="224" y="376"/>
                    </a:lnTo>
                    <a:lnTo>
                      <a:pt x="238" y="383"/>
                    </a:lnTo>
                    <a:lnTo>
                      <a:pt x="245" y="371"/>
                    </a:lnTo>
                    <a:lnTo>
                      <a:pt x="275" y="371"/>
                    </a:lnTo>
                    <a:lnTo>
                      <a:pt x="358" y="303"/>
                    </a:lnTo>
                    <a:lnTo>
                      <a:pt x="412" y="225"/>
                    </a:lnTo>
                    <a:lnTo>
                      <a:pt x="450" y="207"/>
                    </a:lnTo>
                    <a:lnTo>
                      <a:pt x="467" y="169"/>
                    </a:lnTo>
                    <a:lnTo>
                      <a:pt x="468" y="153"/>
                    </a:lnTo>
                    <a:lnTo>
                      <a:pt x="439" y="152"/>
                    </a:lnTo>
                    <a:lnTo>
                      <a:pt x="422" y="165"/>
                    </a:lnTo>
                    <a:lnTo>
                      <a:pt x="407" y="155"/>
                    </a:lnTo>
                    <a:lnTo>
                      <a:pt x="403" y="131"/>
                    </a:lnTo>
                    <a:lnTo>
                      <a:pt x="414" y="114"/>
                    </a:lnTo>
                    <a:lnTo>
                      <a:pt x="439" y="113"/>
                    </a:lnTo>
                    <a:lnTo>
                      <a:pt x="435" y="41"/>
                    </a:lnTo>
                    <a:lnTo>
                      <a:pt x="441" y="9"/>
                    </a:lnTo>
                    <a:lnTo>
                      <a:pt x="383" y="6"/>
                    </a:lnTo>
                    <a:lnTo>
                      <a:pt x="369" y="0"/>
                    </a:lnTo>
                    <a:lnTo>
                      <a:pt x="292" y="47"/>
                    </a:lnTo>
                    <a:lnTo>
                      <a:pt x="292" y="77"/>
                    </a:lnTo>
                    <a:lnTo>
                      <a:pt x="241" y="105"/>
                    </a:lnTo>
                    <a:lnTo>
                      <a:pt x="184" y="93"/>
                    </a:lnTo>
                    <a:lnTo>
                      <a:pt x="112" y="146"/>
                    </a:lnTo>
                    <a:lnTo>
                      <a:pt x="118" y="103"/>
                    </a:lnTo>
                    <a:lnTo>
                      <a:pt x="94" y="79"/>
                    </a:lnTo>
                    <a:lnTo>
                      <a:pt x="92" y="185"/>
                    </a:lnTo>
                    <a:lnTo>
                      <a:pt x="32" y="204"/>
                    </a:lnTo>
                    <a:lnTo>
                      <a:pt x="19" y="189"/>
                    </a:lnTo>
                    <a:lnTo>
                      <a:pt x="0" y="203"/>
                    </a:lnTo>
                    <a:close/>
                  </a:path>
                </a:pathLst>
              </a:custGeom>
              <a:solidFill>
                <a:srgbClr val="990000"/>
              </a:solidFill>
              <a:ln w="0">
                <a:solidFill>
                  <a:srgbClr val="000000"/>
                </a:solidFill>
                <a:prstDash val="solid"/>
                <a:round/>
                <a:headEnd/>
                <a:tailEnd/>
              </a:ln>
            </p:spPr>
            <p:txBody>
              <a:bodyPr/>
              <a:lstStyle/>
              <a:p>
                <a:endParaRPr lang="en-US"/>
              </a:p>
            </p:txBody>
          </p:sp>
          <p:sp>
            <p:nvSpPr>
              <p:cNvPr id="193" name="Freeform 582"/>
              <p:cNvSpPr>
                <a:spLocks/>
              </p:cNvSpPr>
              <p:nvPr/>
            </p:nvSpPr>
            <p:spPr bwMode="auto">
              <a:xfrm>
                <a:off x="3493" y="3483"/>
                <a:ext cx="43" cy="29"/>
              </a:xfrm>
              <a:custGeom>
                <a:avLst/>
                <a:gdLst>
                  <a:gd name="T0" fmla="*/ 17 w 73"/>
                  <a:gd name="T1" fmla="*/ 0 h 53"/>
                  <a:gd name="T2" fmla="*/ 7 w 73"/>
                  <a:gd name="T3" fmla="*/ 3 h 53"/>
                  <a:gd name="T4" fmla="*/ 0 w 73"/>
                  <a:gd name="T5" fmla="*/ 10 h 53"/>
                  <a:gd name="T6" fmla="*/ 5 w 73"/>
                  <a:gd name="T7" fmla="*/ 15 h 53"/>
                  <a:gd name="T8" fmla="*/ 9 w 73"/>
                  <a:gd name="T9" fmla="*/ 16 h 53"/>
                  <a:gd name="T10" fmla="*/ 17 w 73"/>
                  <a:gd name="T11" fmla="*/ 14 h 53"/>
                  <a:gd name="T12" fmla="*/ 25 w 73"/>
                  <a:gd name="T13" fmla="*/ 5 h 53"/>
                  <a:gd name="T14" fmla="*/ 17 w 73"/>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3"/>
                  <a:gd name="T26" fmla="*/ 73 w 73"/>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3">
                    <a:moveTo>
                      <a:pt x="49" y="0"/>
                    </a:moveTo>
                    <a:lnTo>
                      <a:pt x="20" y="10"/>
                    </a:lnTo>
                    <a:lnTo>
                      <a:pt x="0" y="34"/>
                    </a:lnTo>
                    <a:lnTo>
                      <a:pt x="15" y="49"/>
                    </a:lnTo>
                    <a:lnTo>
                      <a:pt x="26" y="53"/>
                    </a:lnTo>
                    <a:lnTo>
                      <a:pt x="49" y="46"/>
                    </a:lnTo>
                    <a:lnTo>
                      <a:pt x="73" y="18"/>
                    </a:lnTo>
                    <a:lnTo>
                      <a:pt x="49"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194" name="Freeform 583"/>
              <p:cNvSpPr>
                <a:spLocks/>
              </p:cNvSpPr>
              <p:nvPr/>
            </p:nvSpPr>
            <p:spPr bwMode="auto">
              <a:xfrm>
                <a:off x="3560" y="3436"/>
                <a:ext cx="22" cy="28"/>
              </a:xfrm>
              <a:custGeom>
                <a:avLst/>
                <a:gdLst>
                  <a:gd name="T0" fmla="*/ 13 w 36"/>
                  <a:gd name="T1" fmla="*/ 11 h 52"/>
                  <a:gd name="T2" fmla="*/ 13 w 36"/>
                  <a:gd name="T3" fmla="*/ 0 h 52"/>
                  <a:gd name="T4" fmla="*/ 4 w 36"/>
                  <a:gd name="T5" fmla="*/ 1 h 52"/>
                  <a:gd name="T6" fmla="*/ 0 w 36"/>
                  <a:gd name="T7" fmla="*/ 5 h 52"/>
                  <a:gd name="T8" fmla="*/ 1 w 36"/>
                  <a:gd name="T9" fmla="*/ 12 h 52"/>
                  <a:gd name="T10" fmla="*/ 7 w 36"/>
                  <a:gd name="T11" fmla="*/ 15 h 52"/>
                  <a:gd name="T12" fmla="*/ 13 w 36"/>
                  <a:gd name="T13" fmla="*/ 11 h 52"/>
                  <a:gd name="T14" fmla="*/ 0 60000 65536"/>
                  <a:gd name="T15" fmla="*/ 0 60000 65536"/>
                  <a:gd name="T16" fmla="*/ 0 60000 65536"/>
                  <a:gd name="T17" fmla="*/ 0 60000 65536"/>
                  <a:gd name="T18" fmla="*/ 0 60000 65536"/>
                  <a:gd name="T19" fmla="*/ 0 60000 65536"/>
                  <a:gd name="T20" fmla="*/ 0 60000 65536"/>
                  <a:gd name="T21" fmla="*/ 0 w 36"/>
                  <a:gd name="T22" fmla="*/ 0 h 52"/>
                  <a:gd name="T23" fmla="*/ 36 w 3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2">
                    <a:moveTo>
                      <a:pt x="36" y="39"/>
                    </a:moveTo>
                    <a:lnTo>
                      <a:pt x="36" y="0"/>
                    </a:lnTo>
                    <a:lnTo>
                      <a:pt x="11" y="1"/>
                    </a:lnTo>
                    <a:lnTo>
                      <a:pt x="0" y="18"/>
                    </a:lnTo>
                    <a:lnTo>
                      <a:pt x="4" y="42"/>
                    </a:lnTo>
                    <a:lnTo>
                      <a:pt x="19" y="52"/>
                    </a:lnTo>
                    <a:lnTo>
                      <a:pt x="36" y="39"/>
                    </a:lnTo>
                    <a:close/>
                  </a:path>
                </a:pathLst>
              </a:custGeom>
              <a:solidFill>
                <a:srgbClr val="990000"/>
              </a:solidFill>
              <a:ln w="0">
                <a:solidFill>
                  <a:srgbClr val="000000"/>
                </a:solidFill>
                <a:prstDash val="solid"/>
                <a:round/>
                <a:headEnd/>
                <a:tailEnd/>
              </a:ln>
            </p:spPr>
            <p:txBody>
              <a:bodyPr/>
              <a:lstStyle/>
              <a:p>
                <a:endParaRPr lang="en-US"/>
              </a:p>
            </p:txBody>
          </p:sp>
          <p:sp>
            <p:nvSpPr>
              <p:cNvPr id="195" name="Freeform 584"/>
              <p:cNvSpPr>
                <a:spLocks/>
              </p:cNvSpPr>
              <p:nvPr/>
            </p:nvSpPr>
            <p:spPr bwMode="auto">
              <a:xfrm>
                <a:off x="3377" y="3303"/>
                <a:ext cx="163" cy="150"/>
              </a:xfrm>
              <a:custGeom>
                <a:avLst/>
                <a:gdLst>
                  <a:gd name="T0" fmla="*/ 97 w 275"/>
                  <a:gd name="T1" fmla="*/ 39 h 287"/>
                  <a:gd name="T2" fmla="*/ 79 w 275"/>
                  <a:gd name="T3" fmla="*/ 28 h 287"/>
                  <a:gd name="T4" fmla="*/ 79 w 275"/>
                  <a:gd name="T5" fmla="*/ 21 h 287"/>
                  <a:gd name="T6" fmla="*/ 73 w 275"/>
                  <a:gd name="T7" fmla="*/ 20 h 287"/>
                  <a:gd name="T8" fmla="*/ 71 w 275"/>
                  <a:gd name="T9" fmla="*/ 17 h 287"/>
                  <a:gd name="T10" fmla="*/ 67 w 275"/>
                  <a:gd name="T11" fmla="*/ 15 h 287"/>
                  <a:gd name="T12" fmla="*/ 52 w 275"/>
                  <a:gd name="T13" fmla="*/ 0 h 287"/>
                  <a:gd name="T14" fmla="*/ 31 w 275"/>
                  <a:gd name="T15" fmla="*/ 2 h 287"/>
                  <a:gd name="T16" fmla="*/ 14 w 275"/>
                  <a:gd name="T17" fmla="*/ 5 h 287"/>
                  <a:gd name="T18" fmla="*/ 11 w 275"/>
                  <a:gd name="T19" fmla="*/ 33 h 287"/>
                  <a:gd name="T20" fmla="*/ 1 w 275"/>
                  <a:gd name="T21" fmla="*/ 33 h 287"/>
                  <a:gd name="T22" fmla="*/ 0 w 275"/>
                  <a:gd name="T23" fmla="*/ 60 h 287"/>
                  <a:gd name="T24" fmla="*/ 8 w 275"/>
                  <a:gd name="T25" fmla="*/ 67 h 287"/>
                  <a:gd name="T26" fmla="*/ 7 w 275"/>
                  <a:gd name="T27" fmla="*/ 78 h 287"/>
                  <a:gd name="T28" fmla="*/ 31 w 275"/>
                  <a:gd name="T29" fmla="*/ 64 h 287"/>
                  <a:gd name="T30" fmla="*/ 52 w 275"/>
                  <a:gd name="T31" fmla="*/ 67 h 287"/>
                  <a:gd name="T32" fmla="*/ 69 w 275"/>
                  <a:gd name="T33" fmla="*/ 60 h 287"/>
                  <a:gd name="T34" fmla="*/ 69 w 275"/>
                  <a:gd name="T35" fmla="*/ 51 h 287"/>
                  <a:gd name="T36" fmla="*/ 97 w 275"/>
                  <a:gd name="T37" fmla="*/ 39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5"/>
                  <a:gd name="T58" fmla="*/ 0 h 287"/>
                  <a:gd name="T59" fmla="*/ 275 w 275"/>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5" h="287">
                    <a:moveTo>
                      <a:pt x="275" y="141"/>
                    </a:moveTo>
                    <a:lnTo>
                      <a:pt x="224" y="101"/>
                    </a:lnTo>
                    <a:lnTo>
                      <a:pt x="224" y="79"/>
                    </a:lnTo>
                    <a:lnTo>
                      <a:pt x="208" y="73"/>
                    </a:lnTo>
                    <a:lnTo>
                      <a:pt x="203" y="64"/>
                    </a:lnTo>
                    <a:lnTo>
                      <a:pt x="190" y="54"/>
                    </a:lnTo>
                    <a:lnTo>
                      <a:pt x="147" y="0"/>
                    </a:lnTo>
                    <a:lnTo>
                      <a:pt x="88" y="6"/>
                    </a:lnTo>
                    <a:lnTo>
                      <a:pt x="40" y="19"/>
                    </a:lnTo>
                    <a:lnTo>
                      <a:pt x="32" y="121"/>
                    </a:lnTo>
                    <a:lnTo>
                      <a:pt x="4" y="121"/>
                    </a:lnTo>
                    <a:lnTo>
                      <a:pt x="0" y="220"/>
                    </a:lnTo>
                    <a:lnTo>
                      <a:pt x="24" y="244"/>
                    </a:lnTo>
                    <a:lnTo>
                      <a:pt x="18" y="287"/>
                    </a:lnTo>
                    <a:lnTo>
                      <a:pt x="90" y="234"/>
                    </a:lnTo>
                    <a:lnTo>
                      <a:pt x="147" y="246"/>
                    </a:lnTo>
                    <a:lnTo>
                      <a:pt x="198" y="218"/>
                    </a:lnTo>
                    <a:lnTo>
                      <a:pt x="198" y="188"/>
                    </a:lnTo>
                    <a:lnTo>
                      <a:pt x="275" y="141"/>
                    </a:lnTo>
                    <a:close/>
                  </a:path>
                </a:pathLst>
              </a:custGeom>
              <a:solidFill>
                <a:srgbClr val="990000"/>
              </a:solidFill>
              <a:ln w="0">
                <a:solidFill>
                  <a:srgbClr val="000000"/>
                </a:solidFill>
                <a:prstDash val="solid"/>
                <a:round/>
                <a:headEnd/>
                <a:tailEnd/>
              </a:ln>
            </p:spPr>
            <p:txBody>
              <a:bodyPr/>
              <a:lstStyle/>
              <a:p>
                <a:endParaRPr lang="en-US"/>
              </a:p>
            </p:txBody>
          </p:sp>
          <p:sp>
            <p:nvSpPr>
              <p:cNvPr id="196" name="Freeform 585"/>
              <p:cNvSpPr>
                <a:spLocks/>
              </p:cNvSpPr>
              <p:nvPr/>
            </p:nvSpPr>
            <p:spPr bwMode="auto">
              <a:xfrm>
                <a:off x="3562" y="3187"/>
                <a:ext cx="173" cy="269"/>
              </a:xfrm>
              <a:custGeom>
                <a:avLst/>
                <a:gdLst>
                  <a:gd name="T0" fmla="*/ 102 w 292"/>
                  <a:gd name="T1" fmla="*/ 0 h 517"/>
                  <a:gd name="T2" fmla="*/ 64 w 292"/>
                  <a:gd name="T3" fmla="*/ 8 h 517"/>
                  <a:gd name="T4" fmla="*/ 62 w 292"/>
                  <a:gd name="T5" fmla="*/ 6 h 517"/>
                  <a:gd name="T6" fmla="*/ 47 w 292"/>
                  <a:gd name="T7" fmla="*/ 8 h 517"/>
                  <a:gd name="T8" fmla="*/ 44 w 292"/>
                  <a:gd name="T9" fmla="*/ 17 h 517"/>
                  <a:gd name="T10" fmla="*/ 45 w 292"/>
                  <a:gd name="T11" fmla="*/ 22 h 517"/>
                  <a:gd name="T12" fmla="*/ 47 w 292"/>
                  <a:gd name="T13" fmla="*/ 27 h 517"/>
                  <a:gd name="T14" fmla="*/ 53 w 292"/>
                  <a:gd name="T15" fmla="*/ 29 h 517"/>
                  <a:gd name="T16" fmla="*/ 57 w 292"/>
                  <a:gd name="T17" fmla="*/ 49 h 517"/>
                  <a:gd name="T18" fmla="*/ 50 w 292"/>
                  <a:gd name="T19" fmla="*/ 53 h 517"/>
                  <a:gd name="T20" fmla="*/ 48 w 292"/>
                  <a:gd name="T21" fmla="*/ 59 h 517"/>
                  <a:gd name="T22" fmla="*/ 40 w 292"/>
                  <a:gd name="T23" fmla="*/ 49 h 517"/>
                  <a:gd name="T24" fmla="*/ 40 w 292"/>
                  <a:gd name="T25" fmla="*/ 35 h 517"/>
                  <a:gd name="T26" fmla="*/ 25 w 292"/>
                  <a:gd name="T27" fmla="*/ 29 h 517"/>
                  <a:gd name="T28" fmla="*/ 0 w 292"/>
                  <a:gd name="T29" fmla="*/ 39 h 517"/>
                  <a:gd name="T30" fmla="*/ 4 w 292"/>
                  <a:gd name="T31" fmla="*/ 44 h 517"/>
                  <a:gd name="T32" fmla="*/ 23 w 292"/>
                  <a:gd name="T33" fmla="*/ 56 h 517"/>
                  <a:gd name="T34" fmla="*/ 23 w 292"/>
                  <a:gd name="T35" fmla="*/ 79 h 517"/>
                  <a:gd name="T36" fmla="*/ 20 w 292"/>
                  <a:gd name="T37" fmla="*/ 82 h 517"/>
                  <a:gd name="T38" fmla="*/ 20 w 292"/>
                  <a:gd name="T39" fmla="*/ 87 h 517"/>
                  <a:gd name="T40" fmla="*/ 12 w 292"/>
                  <a:gd name="T41" fmla="*/ 101 h 517"/>
                  <a:gd name="T42" fmla="*/ 10 w 292"/>
                  <a:gd name="T43" fmla="*/ 110 h 517"/>
                  <a:gd name="T44" fmla="*/ 11 w 292"/>
                  <a:gd name="T45" fmla="*/ 129 h 517"/>
                  <a:gd name="T46" fmla="*/ 11 w 292"/>
                  <a:gd name="T47" fmla="*/ 139 h 517"/>
                  <a:gd name="T48" fmla="*/ 21 w 292"/>
                  <a:gd name="T49" fmla="*/ 140 h 517"/>
                  <a:gd name="T50" fmla="*/ 18 w 292"/>
                  <a:gd name="T51" fmla="*/ 127 h 517"/>
                  <a:gd name="T52" fmla="*/ 43 w 292"/>
                  <a:gd name="T53" fmla="*/ 121 h 517"/>
                  <a:gd name="T54" fmla="*/ 45 w 292"/>
                  <a:gd name="T55" fmla="*/ 114 h 517"/>
                  <a:gd name="T56" fmla="*/ 49 w 292"/>
                  <a:gd name="T57" fmla="*/ 101 h 517"/>
                  <a:gd name="T58" fmla="*/ 44 w 292"/>
                  <a:gd name="T59" fmla="*/ 99 h 517"/>
                  <a:gd name="T60" fmla="*/ 40 w 292"/>
                  <a:gd name="T61" fmla="*/ 83 h 517"/>
                  <a:gd name="T62" fmla="*/ 78 w 292"/>
                  <a:gd name="T63" fmla="*/ 57 h 517"/>
                  <a:gd name="T64" fmla="*/ 88 w 292"/>
                  <a:gd name="T65" fmla="*/ 58 h 517"/>
                  <a:gd name="T66" fmla="*/ 102 w 292"/>
                  <a:gd name="T67" fmla="*/ 0 h 5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2"/>
                  <a:gd name="T103" fmla="*/ 0 h 517"/>
                  <a:gd name="T104" fmla="*/ 292 w 292"/>
                  <a:gd name="T105" fmla="*/ 517 h 5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2" h="517">
                    <a:moveTo>
                      <a:pt x="292" y="0"/>
                    </a:moveTo>
                    <a:lnTo>
                      <a:pt x="182" y="28"/>
                    </a:lnTo>
                    <a:lnTo>
                      <a:pt x="178" y="21"/>
                    </a:lnTo>
                    <a:lnTo>
                      <a:pt x="133" y="31"/>
                    </a:lnTo>
                    <a:lnTo>
                      <a:pt x="126" y="64"/>
                    </a:lnTo>
                    <a:lnTo>
                      <a:pt x="129" y="82"/>
                    </a:lnTo>
                    <a:lnTo>
                      <a:pt x="133" y="100"/>
                    </a:lnTo>
                    <a:lnTo>
                      <a:pt x="150" y="107"/>
                    </a:lnTo>
                    <a:lnTo>
                      <a:pt x="163" y="180"/>
                    </a:lnTo>
                    <a:lnTo>
                      <a:pt x="142" y="194"/>
                    </a:lnTo>
                    <a:lnTo>
                      <a:pt x="137" y="219"/>
                    </a:lnTo>
                    <a:lnTo>
                      <a:pt x="114" y="180"/>
                    </a:lnTo>
                    <a:lnTo>
                      <a:pt x="113" y="130"/>
                    </a:lnTo>
                    <a:lnTo>
                      <a:pt x="71" y="107"/>
                    </a:lnTo>
                    <a:lnTo>
                      <a:pt x="0" y="144"/>
                    </a:lnTo>
                    <a:lnTo>
                      <a:pt x="11" y="161"/>
                    </a:lnTo>
                    <a:lnTo>
                      <a:pt x="64" y="206"/>
                    </a:lnTo>
                    <a:lnTo>
                      <a:pt x="64" y="292"/>
                    </a:lnTo>
                    <a:lnTo>
                      <a:pt x="56" y="302"/>
                    </a:lnTo>
                    <a:lnTo>
                      <a:pt x="56" y="321"/>
                    </a:lnTo>
                    <a:lnTo>
                      <a:pt x="34" y="373"/>
                    </a:lnTo>
                    <a:lnTo>
                      <a:pt x="28" y="405"/>
                    </a:lnTo>
                    <a:lnTo>
                      <a:pt x="32" y="477"/>
                    </a:lnTo>
                    <a:lnTo>
                      <a:pt x="32" y="516"/>
                    </a:lnTo>
                    <a:lnTo>
                      <a:pt x="61" y="517"/>
                    </a:lnTo>
                    <a:lnTo>
                      <a:pt x="51" y="469"/>
                    </a:lnTo>
                    <a:lnTo>
                      <a:pt x="124" y="448"/>
                    </a:lnTo>
                    <a:lnTo>
                      <a:pt x="129" y="422"/>
                    </a:lnTo>
                    <a:lnTo>
                      <a:pt x="139" y="373"/>
                    </a:lnTo>
                    <a:lnTo>
                      <a:pt x="127" y="365"/>
                    </a:lnTo>
                    <a:lnTo>
                      <a:pt x="114" y="306"/>
                    </a:lnTo>
                    <a:lnTo>
                      <a:pt x="221" y="212"/>
                    </a:lnTo>
                    <a:lnTo>
                      <a:pt x="250" y="215"/>
                    </a:lnTo>
                    <a:lnTo>
                      <a:pt x="292" y="0"/>
                    </a:lnTo>
                    <a:close/>
                  </a:path>
                </a:pathLst>
              </a:custGeom>
              <a:solidFill>
                <a:srgbClr val="990000"/>
              </a:solidFill>
              <a:ln w="0">
                <a:solidFill>
                  <a:srgbClr val="000000"/>
                </a:solidFill>
                <a:prstDash val="solid"/>
                <a:round/>
                <a:headEnd/>
                <a:tailEnd/>
              </a:ln>
            </p:spPr>
            <p:txBody>
              <a:bodyPr/>
              <a:lstStyle/>
              <a:p>
                <a:endParaRPr lang="en-US"/>
              </a:p>
            </p:txBody>
          </p:sp>
          <p:sp>
            <p:nvSpPr>
              <p:cNvPr id="197" name="Oval 586"/>
              <p:cNvSpPr>
                <a:spLocks noChangeArrowheads="1"/>
              </p:cNvSpPr>
              <p:nvPr/>
            </p:nvSpPr>
            <p:spPr bwMode="auto">
              <a:xfrm>
                <a:off x="3948" y="3305"/>
                <a:ext cx="25" cy="25"/>
              </a:xfrm>
              <a:prstGeom prst="ellipse">
                <a:avLst/>
              </a:prstGeom>
              <a:solidFill>
                <a:schemeClr val="bg1"/>
              </a:solidFill>
              <a:ln w="0" algn="ctr">
                <a:solidFill>
                  <a:srgbClr val="000000"/>
                </a:solidFill>
                <a:round/>
                <a:headEnd/>
                <a:tailEnd/>
              </a:ln>
            </p:spPr>
            <p:txBody>
              <a:bodyPr/>
              <a:lstStyle/>
              <a:p>
                <a:endParaRPr lang="es-ES"/>
              </a:p>
            </p:txBody>
          </p:sp>
          <p:sp>
            <p:nvSpPr>
              <p:cNvPr id="198" name="Oval 587"/>
              <p:cNvSpPr>
                <a:spLocks noChangeArrowheads="1"/>
              </p:cNvSpPr>
              <p:nvPr/>
            </p:nvSpPr>
            <p:spPr bwMode="auto">
              <a:xfrm>
                <a:off x="3932" y="3326"/>
                <a:ext cx="24" cy="24"/>
              </a:xfrm>
              <a:prstGeom prst="ellipse">
                <a:avLst/>
              </a:prstGeom>
              <a:solidFill>
                <a:schemeClr val="bg1"/>
              </a:solidFill>
              <a:ln w="0" algn="ctr">
                <a:solidFill>
                  <a:srgbClr val="000000"/>
                </a:solidFill>
                <a:round/>
                <a:headEnd/>
                <a:tailEnd/>
              </a:ln>
            </p:spPr>
            <p:txBody>
              <a:bodyPr/>
              <a:lstStyle/>
              <a:p>
                <a:endParaRPr lang="es-ES"/>
              </a:p>
            </p:txBody>
          </p:sp>
          <p:sp>
            <p:nvSpPr>
              <p:cNvPr id="199" name="Freeform 588"/>
              <p:cNvSpPr>
                <a:spLocks/>
              </p:cNvSpPr>
              <p:nvPr/>
            </p:nvSpPr>
            <p:spPr bwMode="auto">
              <a:xfrm>
                <a:off x="3451" y="2493"/>
                <a:ext cx="208" cy="172"/>
              </a:xfrm>
              <a:custGeom>
                <a:avLst/>
                <a:gdLst>
                  <a:gd name="T0" fmla="*/ 8 w 352"/>
                  <a:gd name="T1" fmla="*/ 5 h 330"/>
                  <a:gd name="T2" fmla="*/ 0 w 352"/>
                  <a:gd name="T3" fmla="*/ 20 h 330"/>
                  <a:gd name="T4" fmla="*/ 9 w 352"/>
                  <a:gd name="T5" fmla="*/ 30 h 330"/>
                  <a:gd name="T6" fmla="*/ 13 w 352"/>
                  <a:gd name="T7" fmla="*/ 88 h 330"/>
                  <a:gd name="T8" fmla="*/ 95 w 352"/>
                  <a:gd name="T9" fmla="*/ 87 h 330"/>
                  <a:gd name="T10" fmla="*/ 102 w 352"/>
                  <a:gd name="T11" fmla="*/ 90 h 330"/>
                  <a:gd name="T12" fmla="*/ 123 w 352"/>
                  <a:gd name="T13" fmla="*/ 79 h 330"/>
                  <a:gd name="T14" fmla="*/ 80 w 352"/>
                  <a:gd name="T15" fmla="*/ 22 h 330"/>
                  <a:gd name="T16" fmla="*/ 82 w 352"/>
                  <a:gd name="T17" fmla="*/ 19 h 330"/>
                  <a:gd name="T18" fmla="*/ 99 w 352"/>
                  <a:gd name="T19" fmla="*/ 35 h 330"/>
                  <a:gd name="T20" fmla="*/ 108 w 352"/>
                  <a:gd name="T21" fmla="*/ 21 h 330"/>
                  <a:gd name="T22" fmla="*/ 98 w 352"/>
                  <a:gd name="T23" fmla="*/ 5 h 330"/>
                  <a:gd name="T24" fmla="*/ 85 w 352"/>
                  <a:gd name="T25" fmla="*/ 7 h 330"/>
                  <a:gd name="T26" fmla="*/ 72 w 352"/>
                  <a:gd name="T27" fmla="*/ 0 h 330"/>
                  <a:gd name="T28" fmla="*/ 56 w 352"/>
                  <a:gd name="T29" fmla="*/ 4 h 330"/>
                  <a:gd name="T30" fmla="*/ 50 w 352"/>
                  <a:gd name="T31" fmla="*/ 7 h 330"/>
                  <a:gd name="T32" fmla="*/ 8 w 352"/>
                  <a:gd name="T33" fmla="*/ 5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330"/>
                  <a:gd name="T53" fmla="*/ 352 w 352"/>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330">
                    <a:moveTo>
                      <a:pt x="23" y="18"/>
                    </a:moveTo>
                    <a:lnTo>
                      <a:pt x="0" y="73"/>
                    </a:lnTo>
                    <a:lnTo>
                      <a:pt x="26" y="111"/>
                    </a:lnTo>
                    <a:lnTo>
                      <a:pt x="37" y="323"/>
                    </a:lnTo>
                    <a:lnTo>
                      <a:pt x="273" y="321"/>
                    </a:lnTo>
                    <a:lnTo>
                      <a:pt x="292" y="330"/>
                    </a:lnTo>
                    <a:lnTo>
                      <a:pt x="352" y="292"/>
                    </a:lnTo>
                    <a:lnTo>
                      <a:pt x="230" y="82"/>
                    </a:lnTo>
                    <a:lnTo>
                      <a:pt x="236" y="69"/>
                    </a:lnTo>
                    <a:lnTo>
                      <a:pt x="284" y="128"/>
                    </a:lnTo>
                    <a:lnTo>
                      <a:pt x="309" y="79"/>
                    </a:lnTo>
                    <a:lnTo>
                      <a:pt x="281" y="18"/>
                    </a:lnTo>
                    <a:lnTo>
                      <a:pt x="242" y="25"/>
                    </a:lnTo>
                    <a:lnTo>
                      <a:pt x="206" y="0"/>
                    </a:lnTo>
                    <a:lnTo>
                      <a:pt x="161" y="15"/>
                    </a:lnTo>
                    <a:lnTo>
                      <a:pt x="142" y="25"/>
                    </a:lnTo>
                    <a:lnTo>
                      <a:pt x="23" y="18"/>
                    </a:lnTo>
                    <a:close/>
                  </a:path>
                </a:pathLst>
              </a:custGeom>
              <a:solidFill>
                <a:srgbClr val="FFCC66"/>
              </a:solidFill>
              <a:ln w="0">
                <a:solidFill>
                  <a:srgbClr val="000000"/>
                </a:solidFill>
                <a:prstDash val="solid"/>
                <a:round/>
                <a:headEnd/>
                <a:tailEnd/>
              </a:ln>
            </p:spPr>
            <p:txBody>
              <a:bodyPr/>
              <a:lstStyle/>
              <a:p>
                <a:endParaRPr lang="en-US"/>
              </a:p>
            </p:txBody>
          </p:sp>
          <p:sp>
            <p:nvSpPr>
              <p:cNvPr id="200" name="Freeform 589"/>
              <p:cNvSpPr>
                <a:spLocks/>
              </p:cNvSpPr>
              <p:nvPr/>
            </p:nvSpPr>
            <p:spPr bwMode="auto">
              <a:xfrm>
                <a:off x="3618" y="2455"/>
                <a:ext cx="28" cy="80"/>
              </a:xfrm>
              <a:custGeom>
                <a:avLst/>
                <a:gdLst>
                  <a:gd name="T0" fmla="*/ 0 w 50"/>
                  <a:gd name="T1" fmla="*/ 25 h 154"/>
                  <a:gd name="T2" fmla="*/ 9 w 50"/>
                  <a:gd name="T3" fmla="*/ 42 h 154"/>
                  <a:gd name="T4" fmla="*/ 13 w 50"/>
                  <a:gd name="T5" fmla="*/ 17 h 154"/>
                  <a:gd name="T6" fmla="*/ 10 w 50"/>
                  <a:gd name="T7" fmla="*/ 16 h 154"/>
                  <a:gd name="T8" fmla="*/ 13 w 50"/>
                  <a:gd name="T9" fmla="*/ 9 h 154"/>
                  <a:gd name="T10" fmla="*/ 16 w 50"/>
                  <a:gd name="T11" fmla="*/ 0 h 154"/>
                  <a:gd name="T12" fmla="*/ 10 w 50"/>
                  <a:gd name="T13" fmla="*/ 0 h 154"/>
                  <a:gd name="T14" fmla="*/ 0 w 50"/>
                  <a:gd name="T15" fmla="*/ 25 h 154"/>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54"/>
                  <a:gd name="T26" fmla="*/ 50 w 50"/>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54">
                    <a:moveTo>
                      <a:pt x="0" y="93"/>
                    </a:moveTo>
                    <a:lnTo>
                      <a:pt x="28" y="154"/>
                    </a:lnTo>
                    <a:lnTo>
                      <a:pt x="41" y="64"/>
                    </a:lnTo>
                    <a:lnTo>
                      <a:pt x="32" y="59"/>
                    </a:lnTo>
                    <a:lnTo>
                      <a:pt x="41" y="33"/>
                    </a:lnTo>
                    <a:lnTo>
                      <a:pt x="50" y="0"/>
                    </a:lnTo>
                    <a:lnTo>
                      <a:pt x="30" y="0"/>
                    </a:lnTo>
                    <a:lnTo>
                      <a:pt x="0" y="93"/>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1" name="Freeform 590"/>
              <p:cNvSpPr>
                <a:spLocks/>
              </p:cNvSpPr>
              <p:nvPr/>
            </p:nvSpPr>
            <p:spPr bwMode="auto">
              <a:xfrm>
                <a:off x="3636" y="2431"/>
                <a:ext cx="23" cy="24"/>
              </a:xfrm>
              <a:custGeom>
                <a:avLst/>
                <a:gdLst>
                  <a:gd name="T0" fmla="*/ 0 w 41"/>
                  <a:gd name="T1" fmla="*/ 13 h 45"/>
                  <a:gd name="T2" fmla="*/ 6 w 41"/>
                  <a:gd name="T3" fmla="*/ 13 h 45"/>
                  <a:gd name="T4" fmla="*/ 13 w 41"/>
                  <a:gd name="T5" fmla="*/ 4 h 45"/>
                  <a:gd name="T6" fmla="*/ 6 w 41"/>
                  <a:gd name="T7" fmla="*/ 0 h 45"/>
                  <a:gd name="T8" fmla="*/ 0 w 41"/>
                  <a:gd name="T9" fmla="*/ 13 h 45"/>
                  <a:gd name="T10" fmla="*/ 0 60000 65536"/>
                  <a:gd name="T11" fmla="*/ 0 60000 65536"/>
                  <a:gd name="T12" fmla="*/ 0 60000 65536"/>
                  <a:gd name="T13" fmla="*/ 0 60000 65536"/>
                  <a:gd name="T14" fmla="*/ 0 60000 65536"/>
                  <a:gd name="T15" fmla="*/ 0 w 41"/>
                  <a:gd name="T16" fmla="*/ 0 h 45"/>
                  <a:gd name="T17" fmla="*/ 41 w 41"/>
                  <a:gd name="T18" fmla="*/ 45 h 45"/>
                </a:gdLst>
                <a:ahLst/>
                <a:cxnLst>
                  <a:cxn ang="T10">
                    <a:pos x="T0" y="T1"/>
                  </a:cxn>
                  <a:cxn ang="T11">
                    <a:pos x="T2" y="T3"/>
                  </a:cxn>
                  <a:cxn ang="T12">
                    <a:pos x="T4" y="T5"/>
                  </a:cxn>
                  <a:cxn ang="T13">
                    <a:pos x="T6" y="T7"/>
                  </a:cxn>
                  <a:cxn ang="T14">
                    <a:pos x="T8" y="T9"/>
                  </a:cxn>
                </a:cxnLst>
                <a:rect l="T15" t="T16" r="T17" b="T18"/>
                <a:pathLst>
                  <a:path w="41" h="45">
                    <a:moveTo>
                      <a:pt x="0" y="45"/>
                    </a:moveTo>
                    <a:lnTo>
                      <a:pt x="20" y="45"/>
                    </a:lnTo>
                    <a:lnTo>
                      <a:pt x="41" y="14"/>
                    </a:lnTo>
                    <a:lnTo>
                      <a:pt x="17" y="0"/>
                    </a:lnTo>
                    <a:lnTo>
                      <a:pt x="0" y="4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2" name="Freeform 591"/>
              <p:cNvSpPr>
                <a:spLocks/>
              </p:cNvSpPr>
              <p:nvPr/>
            </p:nvSpPr>
            <p:spPr bwMode="auto">
              <a:xfrm>
                <a:off x="3642" y="2377"/>
                <a:ext cx="113" cy="96"/>
              </a:xfrm>
              <a:custGeom>
                <a:avLst/>
                <a:gdLst>
                  <a:gd name="T0" fmla="*/ 2 w 193"/>
                  <a:gd name="T1" fmla="*/ 29 h 181"/>
                  <a:gd name="T2" fmla="*/ 11 w 193"/>
                  <a:gd name="T3" fmla="*/ 33 h 181"/>
                  <a:gd name="T4" fmla="*/ 3 w 193"/>
                  <a:gd name="T5" fmla="*/ 41 h 181"/>
                  <a:gd name="T6" fmla="*/ 0 w 193"/>
                  <a:gd name="T7" fmla="*/ 51 h 181"/>
                  <a:gd name="T8" fmla="*/ 15 w 193"/>
                  <a:gd name="T9" fmla="*/ 51 h 181"/>
                  <a:gd name="T10" fmla="*/ 29 w 193"/>
                  <a:gd name="T11" fmla="*/ 41 h 181"/>
                  <a:gd name="T12" fmla="*/ 50 w 193"/>
                  <a:gd name="T13" fmla="*/ 29 h 181"/>
                  <a:gd name="T14" fmla="*/ 57 w 193"/>
                  <a:gd name="T15" fmla="*/ 10 h 181"/>
                  <a:gd name="T16" fmla="*/ 66 w 193"/>
                  <a:gd name="T17" fmla="*/ 4 h 181"/>
                  <a:gd name="T18" fmla="*/ 59 w 193"/>
                  <a:gd name="T19" fmla="*/ 0 h 181"/>
                  <a:gd name="T20" fmla="*/ 13 w 193"/>
                  <a:gd name="T21" fmla="*/ 10 h 181"/>
                  <a:gd name="T22" fmla="*/ 6 w 193"/>
                  <a:gd name="T23" fmla="*/ 17 h 181"/>
                  <a:gd name="T24" fmla="*/ 1 w 193"/>
                  <a:gd name="T25" fmla="*/ 18 h 181"/>
                  <a:gd name="T26" fmla="*/ 2 w 193"/>
                  <a:gd name="T27" fmla="*/ 29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81"/>
                  <a:gd name="T44" fmla="*/ 193 w 193"/>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81">
                    <a:moveTo>
                      <a:pt x="6" y="103"/>
                    </a:moveTo>
                    <a:lnTo>
                      <a:pt x="30" y="117"/>
                    </a:lnTo>
                    <a:lnTo>
                      <a:pt x="9" y="148"/>
                    </a:lnTo>
                    <a:lnTo>
                      <a:pt x="0" y="181"/>
                    </a:lnTo>
                    <a:lnTo>
                      <a:pt x="44" y="181"/>
                    </a:lnTo>
                    <a:lnTo>
                      <a:pt x="86" y="148"/>
                    </a:lnTo>
                    <a:lnTo>
                      <a:pt x="147" y="103"/>
                    </a:lnTo>
                    <a:lnTo>
                      <a:pt x="167" y="35"/>
                    </a:lnTo>
                    <a:lnTo>
                      <a:pt x="193" y="14"/>
                    </a:lnTo>
                    <a:lnTo>
                      <a:pt x="172" y="0"/>
                    </a:lnTo>
                    <a:lnTo>
                      <a:pt x="40" y="34"/>
                    </a:lnTo>
                    <a:lnTo>
                      <a:pt x="19" y="61"/>
                    </a:lnTo>
                    <a:lnTo>
                      <a:pt x="4" y="62"/>
                    </a:lnTo>
                    <a:lnTo>
                      <a:pt x="6" y="103"/>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203" name="Freeform 592"/>
              <p:cNvSpPr>
                <a:spLocks/>
              </p:cNvSpPr>
              <p:nvPr/>
            </p:nvSpPr>
            <p:spPr bwMode="auto">
              <a:xfrm>
                <a:off x="3483" y="2296"/>
                <a:ext cx="306" cy="115"/>
              </a:xfrm>
              <a:custGeom>
                <a:avLst/>
                <a:gdLst>
                  <a:gd name="T0" fmla="*/ 95 w 517"/>
                  <a:gd name="T1" fmla="*/ 60 h 220"/>
                  <a:gd name="T2" fmla="*/ 101 w 517"/>
                  <a:gd name="T3" fmla="*/ 60 h 220"/>
                  <a:gd name="T4" fmla="*/ 108 w 517"/>
                  <a:gd name="T5" fmla="*/ 52 h 220"/>
                  <a:gd name="T6" fmla="*/ 154 w 517"/>
                  <a:gd name="T7" fmla="*/ 43 h 220"/>
                  <a:gd name="T8" fmla="*/ 181 w 517"/>
                  <a:gd name="T9" fmla="*/ 42 h 220"/>
                  <a:gd name="T10" fmla="*/ 172 w 517"/>
                  <a:gd name="T11" fmla="*/ 26 h 220"/>
                  <a:gd name="T12" fmla="*/ 177 w 517"/>
                  <a:gd name="T13" fmla="*/ 21 h 220"/>
                  <a:gd name="T14" fmla="*/ 176 w 517"/>
                  <a:gd name="T15" fmla="*/ 16 h 220"/>
                  <a:gd name="T16" fmla="*/ 171 w 517"/>
                  <a:gd name="T17" fmla="*/ 14 h 220"/>
                  <a:gd name="T18" fmla="*/ 168 w 517"/>
                  <a:gd name="T19" fmla="*/ 9 h 220"/>
                  <a:gd name="T20" fmla="*/ 160 w 517"/>
                  <a:gd name="T21" fmla="*/ 0 h 220"/>
                  <a:gd name="T22" fmla="*/ 144 w 517"/>
                  <a:gd name="T23" fmla="*/ 4 h 220"/>
                  <a:gd name="T24" fmla="*/ 129 w 517"/>
                  <a:gd name="T25" fmla="*/ 12 h 220"/>
                  <a:gd name="T26" fmla="*/ 121 w 517"/>
                  <a:gd name="T27" fmla="*/ 10 h 220"/>
                  <a:gd name="T28" fmla="*/ 117 w 517"/>
                  <a:gd name="T29" fmla="*/ 12 h 220"/>
                  <a:gd name="T30" fmla="*/ 83 w 517"/>
                  <a:gd name="T31" fmla="*/ 0 h 220"/>
                  <a:gd name="T32" fmla="*/ 57 w 517"/>
                  <a:gd name="T33" fmla="*/ 4 h 220"/>
                  <a:gd name="T34" fmla="*/ 43 w 517"/>
                  <a:gd name="T35" fmla="*/ 12 h 220"/>
                  <a:gd name="T36" fmla="*/ 25 w 517"/>
                  <a:gd name="T37" fmla="*/ 12 h 220"/>
                  <a:gd name="T38" fmla="*/ 20 w 517"/>
                  <a:gd name="T39" fmla="*/ 21 h 220"/>
                  <a:gd name="T40" fmla="*/ 2 w 517"/>
                  <a:gd name="T41" fmla="*/ 21 h 220"/>
                  <a:gd name="T42" fmla="*/ 0 w 517"/>
                  <a:gd name="T43" fmla="*/ 28 h 220"/>
                  <a:gd name="T44" fmla="*/ 8 w 517"/>
                  <a:gd name="T45" fmla="*/ 32 h 220"/>
                  <a:gd name="T46" fmla="*/ 4 w 517"/>
                  <a:gd name="T47" fmla="*/ 36 h 220"/>
                  <a:gd name="T48" fmla="*/ 8 w 517"/>
                  <a:gd name="T49" fmla="*/ 39 h 220"/>
                  <a:gd name="T50" fmla="*/ 2 w 517"/>
                  <a:gd name="T51" fmla="*/ 43 h 220"/>
                  <a:gd name="T52" fmla="*/ 8 w 517"/>
                  <a:gd name="T53" fmla="*/ 51 h 220"/>
                  <a:gd name="T54" fmla="*/ 15 w 517"/>
                  <a:gd name="T55" fmla="*/ 59 h 220"/>
                  <a:gd name="T56" fmla="*/ 43 w 517"/>
                  <a:gd name="T57" fmla="*/ 59 h 220"/>
                  <a:gd name="T58" fmla="*/ 49 w 517"/>
                  <a:gd name="T59" fmla="*/ 53 h 220"/>
                  <a:gd name="T60" fmla="*/ 62 w 517"/>
                  <a:gd name="T61" fmla="*/ 59 h 220"/>
                  <a:gd name="T62" fmla="*/ 82 w 517"/>
                  <a:gd name="T63" fmla="*/ 49 h 220"/>
                  <a:gd name="T64" fmla="*/ 98 w 517"/>
                  <a:gd name="T65" fmla="*/ 51 h 220"/>
                  <a:gd name="T66" fmla="*/ 95 w 517"/>
                  <a:gd name="T67" fmla="*/ 60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7"/>
                  <a:gd name="T103" fmla="*/ 0 h 220"/>
                  <a:gd name="T104" fmla="*/ 517 w 517"/>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7" h="220">
                    <a:moveTo>
                      <a:pt x="272" y="220"/>
                    </a:moveTo>
                    <a:lnTo>
                      <a:pt x="287" y="219"/>
                    </a:lnTo>
                    <a:lnTo>
                      <a:pt x="308" y="192"/>
                    </a:lnTo>
                    <a:lnTo>
                      <a:pt x="440" y="158"/>
                    </a:lnTo>
                    <a:lnTo>
                      <a:pt x="517" y="155"/>
                    </a:lnTo>
                    <a:lnTo>
                      <a:pt x="492" y="94"/>
                    </a:lnTo>
                    <a:lnTo>
                      <a:pt x="505" y="76"/>
                    </a:lnTo>
                    <a:lnTo>
                      <a:pt x="504" y="60"/>
                    </a:lnTo>
                    <a:lnTo>
                      <a:pt x="488" y="50"/>
                    </a:lnTo>
                    <a:lnTo>
                      <a:pt x="479" y="35"/>
                    </a:lnTo>
                    <a:lnTo>
                      <a:pt x="457" y="0"/>
                    </a:lnTo>
                    <a:lnTo>
                      <a:pt x="412" y="14"/>
                    </a:lnTo>
                    <a:lnTo>
                      <a:pt x="369" y="44"/>
                    </a:lnTo>
                    <a:lnTo>
                      <a:pt x="346" y="36"/>
                    </a:lnTo>
                    <a:lnTo>
                      <a:pt x="335" y="44"/>
                    </a:lnTo>
                    <a:lnTo>
                      <a:pt x="236" y="0"/>
                    </a:lnTo>
                    <a:lnTo>
                      <a:pt x="162" y="14"/>
                    </a:lnTo>
                    <a:lnTo>
                      <a:pt x="124" y="42"/>
                    </a:lnTo>
                    <a:lnTo>
                      <a:pt x="72" y="44"/>
                    </a:lnTo>
                    <a:lnTo>
                      <a:pt x="55" y="77"/>
                    </a:lnTo>
                    <a:lnTo>
                      <a:pt x="7" y="77"/>
                    </a:lnTo>
                    <a:lnTo>
                      <a:pt x="0" y="104"/>
                    </a:lnTo>
                    <a:lnTo>
                      <a:pt x="22" y="117"/>
                    </a:lnTo>
                    <a:lnTo>
                      <a:pt x="11" y="132"/>
                    </a:lnTo>
                    <a:lnTo>
                      <a:pt x="22" y="143"/>
                    </a:lnTo>
                    <a:lnTo>
                      <a:pt x="7" y="158"/>
                    </a:lnTo>
                    <a:lnTo>
                      <a:pt x="22" y="188"/>
                    </a:lnTo>
                    <a:lnTo>
                      <a:pt x="43" y="215"/>
                    </a:lnTo>
                    <a:lnTo>
                      <a:pt x="123" y="216"/>
                    </a:lnTo>
                    <a:lnTo>
                      <a:pt x="139" y="194"/>
                    </a:lnTo>
                    <a:lnTo>
                      <a:pt x="178" y="215"/>
                    </a:lnTo>
                    <a:lnTo>
                      <a:pt x="234" y="179"/>
                    </a:lnTo>
                    <a:lnTo>
                      <a:pt x="279" y="188"/>
                    </a:lnTo>
                    <a:lnTo>
                      <a:pt x="272" y="22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04" name="Freeform 593"/>
              <p:cNvSpPr>
                <a:spLocks/>
              </p:cNvSpPr>
              <p:nvPr/>
            </p:nvSpPr>
            <p:spPr bwMode="auto">
              <a:xfrm>
                <a:off x="3477" y="2296"/>
                <a:ext cx="44" cy="33"/>
              </a:xfrm>
              <a:custGeom>
                <a:avLst/>
                <a:gdLst>
                  <a:gd name="T0" fmla="*/ 11 w 76"/>
                  <a:gd name="T1" fmla="*/ 0 h 64"/>
                  <a:gd name="T2" fmla="*/ 1 w 76"/>
                  <a:gd name="T3" fmla="*/ 6 h 64"/>
                  <a:gd name="T4" fmla="*/ 0 w 76"/>
                  <a:gd name="T5" fmla="*/ 13 h 64"/>
                  <a:gd name="T6" fmla="*/ 5 w 76"/>
                  <a:gd name="T7" fmla="*/ 17 h 64"/>
                  <a:gd name="T8" fmla="*/ 10 w 76"/>
                  <a:gd name="T9" fmla="*/ 11 h 64"/>
                  <a:gd name="T10" fmla="*/ 20 w 76"/>
                  <a:gd name="T11" fmla="*/ 13 h 64"/>
                  <a:gd name="T12" fmla="*/ 25 w 76"/>
                  <a:gd name="T13" fmla="*/ 9 h 64"/>
                  <a:gd name="T14" fmla="*/ 11 w 76"/>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64"/>
                  <a:gd name="T26" fmla="*/ 76 w 76"/>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64">
                    <a:moveTo>
                      <a:pt x="32" y="0"/>
                    </a:moveTo>
                    <a:lnTo>
                      <a:pt x="1" y="22"/>
                    </a:lnTo>
                    <a:lnTo>
                      <a:pt x="0" y="50"/>
                    </a:lnTo>
                    <a:lnTo>
                      <a:pt x="13" y="64"/>
                    </a:lnTo>
                    <a:lnTo>
                      <a:pt x="31" y="42"/>
                    </a:lnTo>
                    <a:lnTo>
                      <a:pt x="61" y="48"/>
                    </a:lnTo>
                    <a:lnTo>
                      <a:pt x="76" y="33"/>
                    </a:lnTo>
                    <a:lnTo>
                      <a:pt x="32" y="0"/>
                    </a:lnTo>
                    <a:close/>
                  </a:path>
                </a:pathLst>
              </a:custGeom>
              <a:solidFill>
                <a:schemeClr val="bg1"/>
              </a:solidFill>
              <a:ln w="0">
                <a:solidFill>
                  <a:srgbClr val="000000"/>
                </a:solidFill>
                <a:prstDash val="solid"/>
                <a:round/>
                <a:headEnd/>
                <a:tailEnd/>
              </a:ln>
            </p:spPr>
            <p:txBody>
              <a:bodyPr/>
              <a:lstStyle/>
              <a:p>
                <a:endParaRPr lang="en-US"/>
              </a:p>
            </p:txBody>
          </p:sp>
          <p:sp>
            <p:nvSpPr>
              <p:cNvPr id="205" name="Freeform 594"/>
              <p:cNvSpPr>
                <a:spLocks/>
              </p:cNvSpPr>
              <p:nvPr/>
            </p:nvSpPr>
            <p:spPr bwMode="auto">
              <a:xfrm>
                <a:off x="3633" y="2455"/>
                <a:ext cx="61" cy="80"/>
              </a:xfrm>
              <a:custGeom>
                <a:avLst/>
                <a:gdLst>
                  <a:gd name="T0" fmla="*/ 36 w 103"/>
                  <a:gd name="T1" fmla="*/ 8 h 154"/>
                  <a:gd name="T2" fmla="*/ 35 w 103"/>
                  <a:gd name="T3" fmla="*/ 0 h 154"/>
                  <a:gd name="T4" fmla="*/ 20 w 103"/>
                  <a:gd name="T5" fmla="*/ 9 h 154"/>
                  <a:gd name="T6" fmla="*/ 5 w 103"/>
                  <a:gd name="T7" fmla="*/ 9 h 154"/>
                  <a:gd name="T8" fmla="*/ 1 w 103"/>
                  <a:gd name="T9" fmla="*/ 16 h 154"/>
                  <a:gd name="T10" fmla="*/ 5 w 103"/>
                  <a:gd name="T11" fmla="*/ 17 h 154"/>
                  <a:gd name="T12" fmla="*/ 0 w 103"/>
                  <a:gd name="T13" fmla="*/ 42 h 154"/>
                  <a:gd name="T14" fmla="*/ 34 w 103"/>
                  <a:gd name="T15" fmla="*/ 33 h 154"/>
                  <a:gd name="T16" fmla="*/ 35 w 103"/>
                  <a:gd name="T17" fmla="*/ 24 h 154"/>
                  <a:gd name="T18" fmla="*/ 23 w 103"/>
                  <a:gd name="T19" fmla="*/ 15 h 154"/>
                  <a:gd name="T20" fmla="*/ 36 w 103"/>
                  <a:gd name="T21" fmla="*/ 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54"/>
                  <a:gd name="T35" fmla="*/ 103 w 103"/>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54">
                    <a:moveTo>
                      <a:pt x="103" y="29"/>
                    </a:moveTo>
                    <a:lnTo>
                      <a:pt x="99" y="0"/>
                    </a:lnTo>
                    <a:lnTo>
                      <a:pt x="57" y="33"/>
                    </a:lnTo>
                    <a:lnTo>
                      <a:pt x="13" y="33"/>
                    </a:lnTo>
                    <a:lnTo>
                      <a:pt x="4" y="59"/>
                    </a:lnTo>
                    <a:lnTo>
                      <a:pt x="13" y="64"/>
                    </a:lnTo>
                    <a:lnTo>
                      <a:pt x="0" y="154"/>
                    </a:lnTo>
                    <a:lnTo>
                      <a:pt x="97" y="124"/>
                    </a:lnTo>
                    <a:lnTo>
                      <a:pt x="99" y="90"/>
                    </a:lnTo>
                    <a:lnTo>
                      <a:pt x="65" y="54"/>
                    </a:lnTo>
                    <a:lnTo>
                      <a:pt x="103" y="29"/>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06" name="Freeform 595"/>
              <p:cNvSpPr>
                <a:spLocks/>
              </p:cNvSpPr>
              <p:nvPr/>
            </p:nvSpPr>
            <p:spPr bwMode="auto">
              <a:xfrm>
                <a:off x="3444" y="2420"/>
                <a:ext cx="44" cy="12"/>
              </a:xfrm>
              <a:custGeom>
                <a:avLst/>
                <a:gdLst>
                  <a:gd name="T0" fmla="*/ 25 w 77"/>
                  <a:gd name="T1" fmla="*/ 4 h 22"/>
                  <a:gd name="T2" fmla="*/ 14 w 77"/>
                  <a:gd name="T3" fmla="*/ 1 h 22"/>
                  <a:gd name="T4" fmla="*/ 0 w 77"/>
                  <a:gd name="T5" fmla="*/ 0 h 22"/>
                  <a:gd name="T6" fmla="*/ 10 w 77"/>
                  <a:gd name="T7" fmla="*/ 7 h 22"/>
                  <a:gd name="T8" fmla="*/ 25 w 77"/>
                  <a:gd name="T9" fmla="*/ 4 h 22"/>
                  <a:gd name="T10" fmla="*/ 0 60000 65536"/>
                  <a:gd name="T11" fmla="*/ 0 60000 65536"/>
                  <a:gd name="T12" fmla="*/ 0 60000 65536"/>
                  <a:gd name="T13" fmla="*/ 0 60000 65536"/>
                  <a:gd name="T14" fmla="*/ 0 60000 65536"/>
                  <a:gd name="T15" fmla="*/ 0 w 77"/>
                  <a:gd name="T16" fmla="*/ 0 h 22"/>
                  <a:gd name="T17" fmla="*/ 77 w 77"/>
                  <a:gd name="T18" fmla="*/ 22 h 22"/>
                </a:gdLst>
                <a:ahLst/>
                <a:cxnLst>
                  <a:cxn ang="T10">
                    <a:pos x="T0" y="T1"/>
                  </a:cxn>
                  <a:cxn ang="T11">
                    <a:pos x="T2" y="T3"/>
                  </a:cxn>
                  <a:cxn ang="T12">
                    <a:pos x="T4" y="T5"/>
                  </a:cxn>
                  <a:cxn ang="T13">
                    <a:pos x="T6" y="T7"/>
                  </a:cxn>
                  <a:cxn ang="T14">
                    <a:pos x="T8" y="T9"/>
                  </a:cxn>
                </a:cxnLst>
                <a:rect l="T15" t="T16" r="T17" b="T18"/>
                <a:pathLst>
                  <a:path w="77" h="22">
                    <a:moveTo>
                      <a:pt x="77" y="12"/>
                    </a:moveTo>
                    <a:lnTo>
                      <a:pt x="43" y="3"/>
                    </a:lnTo>
                    <a:lnTo>
                      <a:pt x="0" y="0"/>
                    </a:lnTo>
                    <a:lnTo>
                      <a:pt x="32" y="22"/>
                    </a:lnTo>
                    <a:lnTo>
                      <a:pt x="77" y="12"/>
                    </a:lnTo>
                    <a:close/>
                  </a:path>
                </a:pathLst>
              </a:custGeom>
              <a:solidFill>
                <a:schemeClr val="bg1"/>
              </a:solidFill>
              <a:ln w="0">
                <a:solidFill>
                  <a:srgbClr val="000000"/>
                </a:solidFill>
                <a:prstDash val="solid"/>
                <a:round/>
                <a:headEnd/>
                <a:tailEnd/>
              </a:ln>
            </p:spPr>
            <p:txBody>
              <a:bodyPr/>
              <a:lstStyle/>
              <a:p>
                <a:endParaRPr lang="en-US"/>
              </a:p>
            </p:txBody>
          </p:sp>
          <p:sp>
            <p:nvSpPr>
              <p:cNvPr id="207" name="Freeform 596"/>
              <p:cNvSpPr>
                <a:spLocks/>
              </p:cNvSpPr>
              <p:nvPr/>
            </p:nvSpPr>
            <p:spPr bwMode="auto">
              <a:xfrm>
                <a:off x="3775" y="2280"/>
                <a:ext cx="90" cy="79"/>
              </a:xfrm>
              <a:custGeom>
                <a:avLst/>
                <a:gdLst>
                  <a:gd name="T0" fmla="*/ 14 w 151"/>
                  <a:gd name="T1" fmla="*/ 4 h 151"/>
                  <a:gd name="T2" fmla="*/ 16 w 151"/>
                  <a:gd name="T3" fmla="*/ 4 h 151"/>
                  <a:gd name="T4" fmla="*/ 8 w 151"/>
                  <a:gd name="T5" fmla="*/ 0 h 151"/>
                  <a:gd name="T6" fmla="*/ 7 w 151"/>
                  <a:gd name="T7" fmla="*/ 5 h 151"/>
                  <a:gd name="T8" fmla="*/ 0 w 151"/>
                  <a:gd name="T9" fmla="*/ 5 h 151"/>
                  <a:gd name="T10" fmla="*/ 11 w 151"/>
                  <a:gd name="T11" fmla="*/ 13 h 151"/>
                  <a:gd name="T12" fmla="*/ 14 w 151"/>
                  <a:gd name="T13" fmla="*/ 17 h 151"/>
                  <a:gd name="T14" fmla="*/ 27 w 151"/>
                  <a:gd name="T15" fmla="*/ 25 h 151"/>
                  <a:gd name="T16" fmla="*/ 30 w 151"/>
                  <a:gd name="T17" fmla="*/ 32 h 151"/>
                  <a:gd name="T18" fmla="*/ 39 w 151"/>
                  <a:gd name="T19" fmla="*/ 29 h 151"/>
                  <a:gd name="T20" fmla="*/ 54 w 151"/>
                  <a:gd name="T21" fmla="*/ 41 h 151"/>
                  <a:gd name="T22" fmla="*/ 51 w 151"/>
                  <a:gd name="T23" fmla="*/ 17 h 151"/>
                  <a:gd name="T24" fmla="*/ 38 w 151"/>
                  <a:gd name="T25" fmla="*/ 6 h 151"/>
                  <a:gd name="T26" fmla="*/ 33 w 151"/>
                  <a:gd name="T27" fmla="*/ 9 h 151"/>
                  <a:gd name="T28" fmla="*/ 29 w 151"/>
                  <a:gd name="T29" fmla="*/ 5 h 151"/>
                  <a:gd name="T30" fmla="*/ 20 w 151"/>
                  <a:gd name="T31" fmla="*/ 6 h 151"/>
                  <a:gd name="T32" fmla="*/ 14 w 151"/>
                  <a:gd name="T33" fmla="*/ 4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
                  <a:gd name="T52" fmla="*/ 0 h 151"/>
                  <a:gd name="T53" fmla="*/ 151 w 151"/>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 h="151">
                    <a:moveTo>
                      <a:pt x="40" y="13"/>
                    </a:moveTo>
                    <a:lnTo>
                      <a:pt x="45" y="13"/>
                    </a:lnTo>
                    <a:lnTo>
                      <a:pt x="24" y="0"/>
                    </a:lnTo>
                    <a:lnTo>
                      <a:pt x="19" y="17"/>
                    </a:lnTo>
                    <a:lnTo>
                      <a:pt x="0" y="17"/>
                    </a:lnTo>
                    <a:lnTo>
                      <a:pt x="31" y="48"/>
                    </a:lnTo>
                    <a:lnTo>
                      <a:pt x="39" y="64"/>
                    </a:lnTo>
                    <a:lnTo>
                      <a:pt x="77" y="91"/>
                    </a:lnTo>
                    <a:lnTo>
                      <a:pt x="86" y="117"/>
                    </a:lnTo>
                    <a:lnTo>
                      <a:pt x="110" y="107"/>
                    </a:lnTo>
                    <a:lnTo>
                      <a:pt x="151" y="151"/>
                    </a:lnTo>
                    <a:lnTo>
                      <a:pt x="144" y="64"/>
                    </a:lnTo>
                    <a:lnTo>
                      <a:pt x="105" y="23"/>
                    </a:lnTo>
                    <a:lnTo>
                      <a:pt x="93" y="32"/>
                    </a:lnTo>
                    <a:lnTo>
                      <a:pt x="80" y="17"/>
                    </a:lnTo>
                    <a:lnTo>
                      <a:pt x="57" y="22"/>
                    </a:lnTo>
                    <a:lnTo>
                      <a:pt x="40" y="13"/>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08" name="Freeform 597"/>
              <p:cNvSpPr>
                <a:spLocks/>
              </p:cNvSpPr>
              <p:nvPr/>
            </p:nvSpPr>
            <p:spPr bwMode="auto">
              <a:xfrm>
                <a:off x="3473" y="2167"/>
                <a:ext cx="48" cy="66"/>
              </a:xfrm>
              <a:custGeom>
                <a:avLst/>
                <a:gdLst>
                  <a:gd name="T0" fmla="*/ 0 w 83"/>
                  <a:gd name="T1" fmla="*/ 11 h 124"/>
                  <a:gd name="T2" fmla="*/ 1 w 83"/>
                  <a:gd name="T3" fmla="*/ 12 h 124"/>
                  <a:gd name="T4" fmla="*/ 3 w 83"/>
                  <a:gd name="T5" fmla="*/ 4 h 124"/>
                  <a:gd name="T6" fmla="*/ 8 w 83"/>
                  <a:gd name="T7" fmla="*/ 1 h 124"/>
                  <a:gd name="T8" fmla="*/ 17 w 83"/>
                  <a:gd name="T9" fmla="*/ 0 h 124"/>
                  <a:gd name="T10" fmla="*/ 22 w 83"/>
                  <a:gd name="T11" fmla="*/ 5 h 124"/>
                  <a:gd name="T12" fmla="*/ 26 w 83"/>
                  <a:gd name="T13" fmla="*/ 15 h 124"/>
                  <a:gd name="T14" fmla="*/ 28 w 83"/>
                  <a:gd name="T15" fmla="*/ 24 h 124"/>
                  <a:gd name="T16" fmla="*/ 24 w 83"/>
                  <a:gd name="T17" fmla="*/ 32 h 124"/>
                  <a:gd name="T18" fmla="*/ 13 w 83"/>
                  <a:gd name="T19" fmla="*/ 35 h 124"/>
                  <a:gd name="T20" fmla="*/ 13 w 83"/>
                  <a:gd name="T21" fmla="*/ 24 h 124"/>
                  <a:gd name="T22" fmla="*/ 0 w 83"/>
                  <a:gd name="T23" fmla="*/ 11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124"/>
                  <a:gd name="T38" fmla="*/ 83 w 83"/>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124">
                    <a:moveTo>
                      <a:pt x="0" y="38"/>
                    </a:moveTo>
                    <a:lnTo>
                      <a:pt x="4" y="42"/>
                    </a:lnTo>
                    <a:lnTo>
                      <a:pt x="10" y="13"/>
                    </a:lnTo>
                    <a:lnTo>
                      <a:pt x="25" y="3"/>
                    </a:lnTo>
                    <a:lnTo>
                      <a:pt x="51" y="0"/>
                    </a:lnTo>
                    <a:lnTo>
                      <a:pt x="66" y="16"/>
                    </a:lnTo>
                    <a:lnTo>
                      <a:pt x="77" y="54"/>
                    </a:lnTo>
                    <a:lnTo>
                      <a:pt x="83" y="87"/>
                    </a:lnTo>
                    <a:lnTo>
                      <a:pt x="71" y="115"/>
                    </a:lnTo>
                    <a:lnTo>
                      <a:pt x="39" y="124"/>
                    </a:lnTo>
                    <a:lnTo>
                      <a:pt x="38" y="87"/>
                    </a:lnTo>
                    <a:lnTo>
                      <a:pt x="0" y="38"/>
                    </a:lnTo>
                    <a:close/>
                  </a:path>
                </a:pathLst>
              </a:custGeom>
              <a:solidFill>
                <a:schemeClr val="bg1"/>
              </a:solidFill>
              <a:ln w="0">
                <a:solidFill>
                  <a:srgbClr val="000000"/>
                </a:solidFill>
                <a:prstDash val="solid"/>
                <a:round/>
                <a:headEnd/>
                <a:tailEnd/>
              </a:ln>
            </p:spPr>
            <p:txBody>
              <a:bodyPr/>
              <a:lstStyle/>
              <a:p>
                <a:endParaRPr lang="en-US"/>
              </a:p>
            </p:txBody>
          </p:sp>
          <p:sp>
            <p:nvSpPr>
              <p:cNvPr id="209" name="Freeform 598"/>
              <p:cNvSpPr>
                <a:spLocks/>
              </p:cNvSpPr>
              <p:nvPr/>
            </p:nvSpPr>
            <p:spPr bwMode="auto">
              <a:xfrm>
                <a:off x="3684" y="2242"/>
                <a:ext cx="119" cy="61"/>
              </a:xfrm>
              <a:custGeom>
                <a:avLst/>
                <a:gdLst>
                  <a:gd name="T0" fmla="*/ 69 w 199"/>
                  <a:gd name="T1" fmla="*/ 23 h 117"/>
                  <a:gd name="T2" fmla="*/ 71 w 199"/>
                  <a:gd name="T3" fmla="*/ 23 h 117"/>
                  <a:gd name="T4" fmla="*/ 63 w 199"/>
                  <a:gd name="T5" fmla="*/ 20 h 117"/>
                  <a:gd name="T6" fmla="*/ 62 w 199"/>
                  <a:gd name="T7" fmla="*/ 24 h 117"/>
                  <a:gd name="T8" fmla="*/ 55 w 199"/>
                  <a:gd name="T9" fmla="*/ 24 h 117"/>
                  <a:gd name="T10" fmla="*/ 47 w 199"/>
                  <a:gd name="T11" fmla="*/ 25 h 117"/>
                  <a:gd name="T12" fmla="*/ 41 w 199"/>
                  <a:gd name="T13" fmla="*/ 28 h 117"/>
                  <a:gd name="T14" fmla="*/ 41 w 199"/>
                  <a:gd name="T15" fmla="*/ 28 h 117"/>
                  <a:gd name="T16" fmla="*/ 25 w 199"/>
                  <a:gd name="T17" fmla="*/ 32 h 117"/>
                  <a:gd name="T18" fmla="*/ 15 w 199"/>
                  <a:gd name="T19" fmla="*/ 20 h 117"/>
                  <a:gd name="T20" fmla="*/ 0 w 199"/>
                  <a:gd name="T21" fmla="*/ 15 h 117"/>
                  <a:gd name="T22" fmla="*/ 3 w 199"/>
                  <a:gd name="T23" fmla="*/ 7 h 117"/>
                  <a:gd name="T24" fmla="*/ 16 w 199"/>
                  <a:gd name="T25" fmla="*/ 7 h 117"/>
                  <a:gd name="T26" fmla="*/ 28 w 199"/>
                  <a:gd name="T27" fmla="*/ 4 h 117"/>
                  <a:gd name="T28" fmla="*/ 39 w 199"/>
                  <a:gd name="T29" fmla="*/ 0 h 117"/>
                  <a:gd name="T30" fmla="*/ 69 w 199"/>
                  <a:gd name="T31" fmla="*/ 23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117"/>
                  <a:gd name="T50" fmla="*/ 199 w 199"/>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117">
                    <a:moveTo>
                      <a:pt x="194" y="85"/>
                    </a:moveTo>
                    <a:lnTo>
                      <a:pt x="199" y="85"/>
                    </a:lnTo>
                    <a:lnTo>
                      <a:pt x="178" y="72"/>
                    </a:lnTo>
                    <a:lnTo>
                      <a:pt x="173" y="89"/>
                    </a:lnTo>
                    <a:lnTo>
                      <a:pt x="154" y="89"/>
                    </a:lnTo>
                    <a:lnTo>
                      <a:pt x="130" y="91"/>
                    </a:lnTo>
                    <a:lnTo>
                      <a:pt x="114" y="104"/>
                    </a:lnTo>
                    <a:lnTo>
                      <a:pt x="116" y="103"/>
                    </a:lnTo>
                    <a:lnTo>
                      <a:pt x="71" y="117"/>
                    </a:lnTo>
                    <a:lnTo>
                      <a:pt x="41" y="72"/>
                    </a:lnTo>
                    <a:lnTo>
                      <a:pt x="0" y="55"/>
                    </a:lnTo>
                    <a:lnTo>
                      <a:pt x="8" y="26"/>
                    </a:lnTo>
                    <a:lnTo>
                      <a:pt x="45" y="26"/>
                    </a:lnTo>
                    <a:lnTo>
                      <a:pt x="78" y="13"/>
                    </a:lnTo>
                    <a:lnTo>
                      <a:pt x="108" y="0"/>
                    </a:lnTo>
                    <a:lnTo>
                      <a:pt x="194" y="85"/>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10" name="Freeform 599"/>
              <p:cNvSpPr>
                <a:spLocks/>
              </p:cNvSpPr>
              <p:nvPr/>
            </p:nvSpPr>
            <p:spPr bwMode="auto">
              <a:xfrm>
                <a:off x="3753" y="2290"/>
                <a:ext cx="89" cy="57"/>
              </a:xfrm>
              <a:custGeom>
                <a:avLst/>
                <a:gdLst>
                  <a:gd name="T0" fmla="*/ 17 w 150"/>
                  <a:gd name="T1" fmla="*/ 19 h 112"/>
                  <a:gd name="T2" fmla="*/ 22 w 150"/>
                  <a:gd name="T3" fmla="*/ 19 h 112"/>
                  <a:gd name="T4" fmla="*/ 27 w 150"/>
                  <a:gd name="T5" fmla="*/ 19 h 112"/>
                  <a:gd name="T6" fmla="*/ 31 w 150"/>
                  <a:gd name="T7" fmla="*/ 22 h 112"/>
                  <a:gd name="T8" fmla="*/ 37 w 150"/>
                  <a:gd name="T9" fmla="*/ 24 h 112"/>
                  <a:gd name="T10" fmla="*/ 39 w 150"/>
                  <a:gd name="T11" fmla="*/ 27 h 112"/>
                  <a:gd name="T12" fmla="*/ 31 w 150"/>
                  <a:gd name="T13" fmla="*/ 29 h 112"/>
                  <a:gd name="T14" fmla="*/ 53 w 150"/>
                  <a:gd name="T15" fmla="*/ 23 h 112"/>
                  <a:gd name="T16" fmla="*/ 45 w 150"/>
                  <a:gd name="T17" fmla="*/ 26 h 112"/>
                  <a:gd name="T18" fmla="*/ 41 w 150"/>
                  <a:gd name="T19" fmla="*/ 19 h 112"/>
                  <a:gd name="T20" fmla="*/ 28 w 150"/>
                  <a:gd name="T21" fmla="*/ 12 h 112"/>
                  <a:gd name="T22" fmla="*/ 25 w 150"/>
                  <a:gd name="T23" fmla="*/ 8 h 112"/>
                  <a:gd name="T24" fmla="*/ 14 w 150"/>
                  <a:gd name="T25" fmla="*/ 0 h 112"/>
                  <a:gd name="T26" fmla="*/ 5 w 150"/>
                  <a:gd name="T27" fmla="*/ 1 h 112"/>
                  <a:gd name="T28" fmla="*/ 0 w 150"/>
                  <a:gd name="T29" fmla="*/ 4 h 112"/>
                  <a:gd name="T30" fmla="*/ 1 w 150"/>
                  <a:gd name="T31" fmla="*/ 4 h 112"/>
                  <a:gd name="T32" fmla="*/ 8 w 150"/>
                  <a:gd name="T33" fmla="*/ 13 h 112"/>
                  <a:gd name="T34" fmla="*/ 12 w 150"/>
                  <a:gd name="T35" fmla="*/ 17 h 112"/>
                  <a:gd name="T36" fmla="*/ 17 w 150"/>
                  <a:gd name="T37" fmla="*/ 19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12"/>
                  <a:gd name="T59" fmla="*/ 150 w 150"/>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12">
                    <a:moveTo>
                      <a:pt x="49" y="74"/>
                    </a:moveTo>
                    <a:lnTo>
                      <a:pt x="62" y="74"/>
                    </a:lnTo>
                    <a:lnTo>
                      <a:pt x="75" y="74"/>
                    </a:lnTo>
                    <a:lnTo>
                      <a:pt x="90" y="84"/>
                    </a:lnTo>
                    <a:lnTo>
                      <a:pt x="105" y="94"/>
                    </a:lnTo>
                    <a:lnTo>
                      <a:pt x="110" y="105"/>
                    </a:lnTo>
                    <a:lnTo>
                      <a:pt x="89" y="112"/>
                    </a:lnTo>
                    <a:lnTo>
                      <a:pt x="150" y="90"/>
                    </a:lnTo>
                    <a:lnTo>
                      <a:pt x="126" y="100"/>
                    </a:lnTo>
                    <a:lnTo>
                      <a:pt x="117" y="74"/>
                    </a:lnTo>
                    <a:lnTo>
                      <a:pt x="79" y="47"/>
                    </a:lnTo>
                    <a:lnTo>
                      <a:pt x="71" y="31"/>
                    </a:lnTo>
                    <a:lnTo>
                      <a:pt x="40" y="0"/>
                    </a:lnTo>
                    <a:lnTo>
                      <a:pt x="16" y="2"/>
                    </a:lnTo>
                    <a:lnTo>
                      <a:pt x="0" y="15"/>
                    </a:lnTo>
                    <a:lnTo>
                      <a:pt x="2" y="14"/>
                    </a:lnTo>
                    <a:lnTo>
                      <a:pt x="24" y="49"/>
                    </a:lnTo>
                    <a:lnTo>
                      <a:pt x="33" y="64"/>
                    </a:lnTo>
                    <a:lnTo>
                      <a:pt x="49" y="74"/>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11" name="Freeform 600"/>
              <p:cNvSpPr>
                <a:spLocks/>
              </p:cNvSpPr>
              <p:nvPr/>
            </p:nvSpPr>
            <p:spPr bwMode="auto">
              <a:xfrm>
                <a:off x="3781" y="2327"/>
                <a:ext cx="37" cy="20"/>
              </a:xfrm>
              <a:custGeom>
                <a:avLst/>
                <a:gdLst>
                  <a:gd name="T0" fmla="*/ 0 w 61"/>
                  <a:gd name="T1" fmla="*/ 0 h 38"/>
                  <a:gd name="T2" fmla="*/ 5 w 61"/>
                  <a:gd name="T3" fmla="*/ 0 h 38"/>
                  <a:gd name="T4" fmla="*/ 10 w 61"/>
                  <a:gd name="T5" fmla="*/ 0 h 38"/>
                  <a:gd name="T6" fmla="*/ 15 w 61"/>
                  <a:gd name="T7" fmla="*/ 3 h 38"/>
                  <a:gd name="T8" fmla="*/ 21 w 61"/>
                  <a:gd name="T9" fmla="*/ 6 h 38"/>
                  <a:gd name="T10" fmla="*/ 22 w 61"/>
                  <a:gd name="T11" fmla="*/ 8 h 38"/>
                  <a:gd name="T12" fmla="*/ 15 w 61"/>
                  <a:gd name="T13" fmla="*/ 11 h 38"/>
                  <a:gd name="T14" fmla="*/ 1 w 61"/>
                  <a:gd name="T15" fmla="*/ 4 h 38"/>
                  <a:gd name="T16" fmla="*/ 0 w 61"/>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8"/>
                  <a:gd name="T29" fmla="*/ 61 w 6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8">
                    <a:moveTo>
                      <a:pt x="0" y="0"/>
                    </a:moveTo>
                    <a:lnTo>
                      <a:pt x="13" y="0"/>
                    </a:lnTo>
                    <a:lnTo>
                      <a:pt x="26" y="0"/>
                    </a:lnTo>
                    <a:lnTo>
                      <a:pt x="41" y="10"/>
                    </a:lnTo>
                    <a:lnTo>
                      <a:pt x="56" y="20"/>
                    </a:lnTo>
                    <a:lnTo>
                      <a:pt x="61" y="31"/>
                    </a:lnTo>
                    <a:lnTo>
                      <a:pt x="40" y="38"/>
                    </a:lnTo>
                    <a:lnTo>
                      <a:pt x="1" y="16"/>
                    </a:lnTo>
                    <a:lnTo>
                      <a:pt x="0" y="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12" name="Line 601"/>
              <p:cNvSpPr>
                <a:spLocks noChangeShapeType="1"/>
              </p:cNvSpPr>
              <p:nvPr/>
            </p:nvSpPr>
            <p:spPr bwMode="auto">
              <a:xfrm flipV="1">
                <a:off x="3644" y="2486"/>
                <a:ext cx="1" cy="6"/>
              </a:xfrm>
              <a:prstGeom prst="line">
                <a:avLst/>
              </a:prstGeom>
              <a:noFill/>
              <a:ln w="0">
                <a:solidFill>
                  <a:srgbClr val="FFFFFF"/>
                </a:solidFill>
                <a:round/>
                <a:headEnd/>
                <a:tailEnd/>
              </a:ln>
            </p:spPr>
            <p:txBody>
              <a:bodyPr/>
              <a:lstStyle/>
              <a:p>
                <a:endParaRPr lang="en-US"/>
              </a:p>
            </p:txBody>
          </p:sp>
          <p:sp>
            <p:nvSpPr>
              <p:cNvPr id="213" name="Freeform 602"/>
              <p:cNvSpPr>
                <a:spLocks/>
              </p:cNvSpPr>
              <p:nvPr/>
            </p:nvSpPr>
            <p:spPr bwMode="auto">
              <a:xfrm>
                <a:off x="3804" y="2524"/>
                <a:ext cx="62" cy="17"/>
              </a:xfrm>
              <a:custGeom>
                <a:avLst/>
                <a:gdLst>
                  <a:gd name="T0" fmla="*/ 37 w 105"/>
                  <a:gd name="T1" fmla="*/ 6 h 33"/>
                  <a:gd name="T2" fmla="*/ 36 w 105"/>
                  <a:gd name="T3" fmla="*/ 8 h 33"/>
                  <a:gd name="T4" fmla="*/ 21 w 105"/>
                  <a:gd name="T5" fmla="*/ 9 h 33"/>
                  <a:gd name="T6" fmla="*/ 15 w 105"/>
                  <a:gd name="T7" fmla="*/ 2 h 33"/>
                  <a:gd name="T8" fmla="*/ 0 w 105"/>
                  <a:gd name="T9" fmla="*/ 0 h 33"/>
                  <a:gd name="T10" fmla="*/ 28 w 105"/>
                  <a:gd name="T11" fmla="*/ 1 h 33"/>
                  <a:gd name="T12" fmla="*/ 37 w 105"/>
                  <a:gd name="T13" fmla="*/ 6 h 33"/>
                  <a:gd name="T14" fmla="*/ 0 60000 65536"/>
                  <a:gd name="T15" fmla="*/ 0 60000 65536"/>
                  <a:gd name="T16" fmla="*/ 0 60000 65536"/>
                  <a:gd name="T17" fmla="*/ 0 60000 65536"/>
                  <a:gd name="T18" fmla="*/ 0 60000 65536"/>
                  <a:gd name="T19" fmla="*/ 0 60000 65536"/>
                  <a:gd name="T20" fmla="*/ 0 60000 65536"/>
                  <a:gd name="T21" fmla="*/ 0 w 105"/>
                  <a:gd name="T22" fmla="*/ 0 h 33"/>
                  <a:gd name="T23" fmla="*/ 105 w 10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33">
                    <a:moveTo>
                      <a:pt x="105" y="24"/>
                    </a:moveTo>
                    <a:lnTo>
                      <a:pt x="104" y="29"/>
                    </a:lnTo>
                    <a:lnTo>
                      <a:pt x="59" y="33"/>
                    </a:lnTo>
                    <a:lnTo>
                      <a:pt x="44" y="7"/>
                    </a:lnTo>
                    <a:lnTo>
                      <a:pt x="0" y="0"/>
                    </a:lnTo>
                    <a:lnTo>
                      <a:pt x="79" y="3"/>
                    </a:lnTo>
                    <a:lnTo>
                      <a:pt x="105" y="24"/>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4" name="Freeform 603"/>
              <p:cNvSpPr>
                <a:spLocks/>
              </p:cNvSpPr>
              <p:nvPr/>
            </p:nvSpPr>
            <p:spPr bwMode="auto">
              <a:xfrm>
                <a:off x="3584" y="2418"/>
                <a:ext cx="30" cy="15"/>
              </a:xfrm>
              <a:custGeom>
                <a:avLst/>
                <a:gdLst>
                  <a:gd name="T0" fmla="*/ 19 w 47"/>
                  <a:gd name="T1" fmla="*/ 0 h 30"/>
                  <a:gd name="T2" fmla="*/ 0 w 47"/>
                  <a:gd name="T3" fmla="*/ 3 h 30"/>
                  <a:gd name="T4" fmla="*/ 3 w 47"/>
                  <a:gd name="T5" fmla="*/ 8 h 30"/>
                  <a:gd name="T6" fmla="*/ 15 w 47"/>
                  <a:gd name="T7" fmla="*/ 5 h 30"/>
                  <a:gd name="T8" fmla="*/ 19 w 47"/>
                  <a:gd name="T9" fmla="*/ 0 h 30"/>
                  <a:gd name="T10" fmla="*/ 0 60000 65536"/>
                  <a:gd name="T11" fmla="*/ 0 60000 65536"/>
                  <a:gd name="T12" fmla="*/ 0 60000 65536"/>
                  <a:gd name="T13" fmla="*/ 0 60000 65536"/>
                  <a:gd name="T14" fmla="*/ 0 60000 65536"/>
                  <a:gd name="T15" fmla="*/ 0 w 47"/>
                  <a:gd name="T16" fmla="*/ 0 h 30"/>
                  <a:gd name="T17" fmla="*/ 47 w 47"/>
                  <a:gd name="T18" fmla="*/ 30 h 30"/>
                </a:gdLst>
                <a:ahLst/>
                <a:cxnLst>
                  <a:cxn ang="T10">
                    <a:pos x="T0" y="T1"/>
                  </a:cxn>
                  <a:cxn ang="T11">
                    <a:pos x="T2" y="T3"/>
                  </a:cxn>
                  <a:cxn ang="T12">
                    <a:pos x="T4" y="T5"/>
                  </a:cxn>
                  <a:cxn ang="T13">
                    <a:pos x="T6" y="T7"/>
                  </a:cxn>
                  <a:cxn ang="T14">
                    <a:pos x="T8" y="T9"/>
                  </a:cxn>
                </a:cxnLst>
                <a:rect l="T15" t="T16" r="T17" b="T18"/>
                <a:pathLst>
                  <a:path w="47" h="30">
                    <a:moveTo>
                      <a:pt x="47" y="0"/>
                    </a:moveTo>
                    <a:lnTo>
                      <a:pt x="0" y="11"/>
                    </a:lnTo>
                    <a:lnTo>
                      <a:pt x="6" y="30"/>
                    </a:lnTo>
                    <a:lnTo>
                      <a:pt x="36" y="19"/>
                    </a:lnTo>
                    <a:lnTo>
                      <a:pt x="4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5" name="Freeform 604"/>
              <p:cNvSpPr>
                <a:spLocks/>
              </p:cNvSpPr>
              <p:nvPr/>
            </p:nvSpPr>
            <p:spPr bwMode="auto">
              <a:xfrm>
                <a:off x="3636" y="2453"/>
                <a:ext cx="10" cy="36"/>
              </a:xfrm>
              <a:custGeom>
                <a:avLst/>
                <a:gdLst>
                  <a:gd name="T0" fmla="*/ 4 w 18"/>
                  <a:gd name="T1" fmla="*/ 0 h 67"/>
                  <a:gd name="T2" fmla="*/ 3 w 18"/>
                  <a:gd name="T3" fmla="*/ 19 h 67"/>
                  <a:gd name="T4" fmla="*/ 0 w 18"/>
                  <a:gd name="T5" fmla="*/ 18 h 67"/>
                  <a:gd name="T6" fmla="*/ 3 w 18"/>
                  <a:gd name="T7" fmla="*/ 10 h 67"/>
                  <a:gd name="T8" fmla="*/ 6 w 18"/>
                  <a:gd name="T9" fmla="*/ 1 h 67"/>
                  <a:gd name="T10" fmla="*/ 4 w 18"/>
                  <a:gd name="T11" fmla="*/ 0 h 67"/>
                  <a:gd name="T12" fmla="*/ 0 60000 65536"/>
                  <a:gd name="T13" fmla="*/ 0 60000 65536"/>
                  <a:gd name="T14" fmla="*/ 0 60000 65536"/>
                  <a:gd name="T15" fmla="*/ 0 60000 65536"/>
                  <a:gd name="T16" fmla="*/ 0 60000 65536"/>
                  <a:gd name="T17" fmla="*/ 0 60000 65536"/>
                  <a:gd name="T18" fmla="*/ 0 w 18"/>
                  <a:gd name="T19" fmla="*/ 0 h 67"/>
                  <a:gd name="T20" fmla="*/ 18 w 1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8" h="67">
                    <a:moveTo>
                      <a:pt x="15" y="0"/>
                    </a:moveTo>
                    <a:lnTo>
                      <a:pt x="9" y="67"/>
                    </a:lnTo>
                    <a:lnTo>
                      <a:pt x="0" y="62"/>
                    </a:lnTo>
                    <a:lnTo>
                      <a:pt x="9" y="36"/>
                    </a:lnTo>
                    <a:lnTo>
                      <a:pt x="18" y="3"/>
                    </a:lnTo>
                    <a:lnTo>
                      <a:pt x="1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16" name="Line 605"/>
              <p:cNvSpPr>
                <a:spLocks noChangeShapeType="1"/>
              </p:cNvSpPr>
              <p:nvPr/>
            </p:nvSpPr>
            <p:spPr bwMode="auto">
              <a:xfrm>
                <a:off x="3616" y="2506"/>
                <a:ext cx="1" cy="3"/>
              </a:xfrm>
              <a:prstGeom prst="line">
                <a:avLst/>
              </a:prstGeom>
              <a:noFill/>
              <a:ln w="0">
                <a:solidFill>
                  <a:srgbClr val="000000"/>
                </a:solidFill>
                <a:round/>
                <a:headEnd/>
                <a:tailEnd/>
              </a:ln>
            </p:spPr>
            <p:txBody>
              <a:bodyPr/>
              <a:lstStyle/>
              <a:p>
                <a:endParaRPr lang="en-US"/>
              </a:p>
            </p:txBody>
          </p:sp>
          <p:sp>
            <p:nvSpPr>
              <p:cNvPr id="217" name="Line 606"/>
              <p:cNvSpPr>
                <a:spLocks noChangeShapeType="1"/>
              </p:cNvSpPr>
              <p:nvPr/>
            </p:nvSpPr>
            <p:spPr bwMode="auto">
              <a:xfrm>
                <a:off x="3618" y="2513"/>
                <a:ext cx="3" cy="6"/>
              </a:xfrm>
              <a:prstGeom prst="line">
                <a:avLst/>
              </a:prstGeom>
              <a:noFill/>
              <a:ln w="0">
                <a:solidFill>
                  <a:srgbClr val="FFFFFF"/>
                </a:solidFill>
                <a:round/>
                <a:headEnd/>
                <a:tailEnd/>
              </a:ln>
            </p:spPr>
            <p:txBody>
              <a:bodyPr/>
              <a:lstStyle/>
              <a:p>
                <a:endParaRPr lang="en-US"/>
              </a:p>
            </p:txBody>
          </p:sp>
          <p:sp>
            <p:nvSpPr>
              <p:cNvPr id="218" name="Line 607"/>
              <p:cNvSpPr>
                <a:spLocks noChangeShapeType="1"/>
              </p:cNvSpPr>
              <p:nvPr/>
            </p:nvSpPr>
            <p:spPr bwMode="auto">
              <a:xfrm>
                <a:off x="3623" y="2521"/>
                <a:ext cx="3" cy="6"/>
              </a:xfrm>
              <a:prstGeom prst="line">
                <a:avLst/>
              </a:prstGeom>
              <a:noFill/>
              <a:ln w="0">
                <a:solidFill>
                  <a:srgbClr val="FFFFFF"/>
                </a:solidFill>
                <a:round/>
                <a:headEnd/>
                <a:tailEnd/>
              </a:ln>
            </p:spPr>
            <p:txBody>
              <a:bodyPr/>
              <a:lstStyle/>
              <a:p>
                <a:endParaRPr lang="en-US"/>
              </a:p>
            </p:txBody>
          </p:sp>
          <p:sp>
            <p:nvSpPr>
              <p:cNvPr id="219" name="Line 608"/>
              <p:cNvSpPr>
                <a:spLocks noChangeShapeType="1"/>
              </p:cNvSpPr>
              <p:nvPr/>
            </p:nvSpPr>
            <p:spPr bwMode="auto">
              <a:xfrm>
                <a:off x="3626" y="2533"/>
                <a:ext cx="5" cy="2"/>
              </a:xfrm>
              <a:prstGeom prst="line">
                <a:avLst/>
              </a:prstGeom>
              <a:noFill/>
              <a:ln w="0">
                <a:solidFill>
                  <a:srgbClr val="FFFFFF"/>
                </a:solidFill>
                <a:round/>
                <a:headEnd/>
                <a:tailEnd/>
              </a:ln>
            </p:spPr>
            <p:txBody>
              <a:bodyPr/>
              <a:lstStyle/>
              <a:p>
                <a:endParaRPr lang="en-US"/>
              </a:p>
            </p:txBody>
          </p:sp>
          <p:sp>
            <p:nvSpPr>
              <p:cNvPr id="220" name="Line 609"/>
              <p:cNvSpPr>
                <a:spLocks noChangeShapeType="1"/>
              </p:cNvSpPr>
              <p:nvPr/>
            </p:nvSpPr>
            <p:spPr bwMode="auto">
              <a:xfrm flipV="1">
                <a:off x="3637" y="2524"/>
                <a:ext cx="1" cy="9"/>
              </a:xfrm>
              <a:prstGeom prst="line">
                <a:avLst/>
              </a:prstGeom>
              <a:noFill/>
              <a:ln w="0">
                <a:solidFill>
                  <a:srgbClr val="FFFFFF"/>
                </a:solidFill>
                <a:round/>
                <a:headEnd/>
                <a:tailEnd/>
              </a:ln>
            </p:spPr>
            <p:txBody>
              <a:bodyPr/>
              <a:lstStyle/>
              <a:p>
                <a:endParaRPr lang="en-US"/>
              </a:p>
            </p:txBody>
          </p:sp>
          <p:sp>
            <p:nvSpPr>
              <p:cNvPr id="221" name="Line 610"/>
              <p:cNvSpPr>
                <a:spLocks noChangeShapeType="1"/>
              </p:cNvSpPr>
              <p:nvPr/>
            </p:nvSpPr>
            <p:spPr bwMode="auto">
              <a:xfrm flipV="1">
                <a:off x="3639" y="2511"/>
                <a:ext cx="1" cy="10"/>
              </a:xfrm>
              <a:prstGeom prst="line">
                <a:avLst/>
              </a:prstGeom>
              <a:noFill/>
              <a:ln w="0">
                <a:solidFill>
                  <a:srgbClr val="FFFFFF"/>
                </a:solidFill>
                <a:round/>
                <a:headEnd/>
                <a:tailEnd/>
              </a:ln>
            </p:spPr>
            <p:txBody>
              <a:bodyPr/>
              <a:lstStyle/>
              <a:p>
                <a:endParaRPr lang="en-US"/>
              </a:p>
            </p:txBody>
          </p:sp>
          <p:sp>
            <p:nvSpPr>
              <p:cNvPr id="222" name="Line 611"/>
              <p:cNvSpPr>
                <a:spLocks noChangeShapeType="1"/>
              </p:cNvSpPr>
              <p:nvPr/>
            </p:nvSpPr>
            <p:spPr bwMode="auto">
              <a:xfrm flipV="1">
                <a:off x="3642" y="2498"/>
                <a:ext cx="1" cy="9"/>
              </a:xfrm>
              <a:prstGeom prst="line">
                <a:avLst/>
              </a:prstGeom>
              <a:noFill/>
              <a:ln w="0">
                <a:solidFill>
                  <a:srgbClr val="FFFFFF"/>
                </a:solidFill>
                <a:round/>
                <a:headEnd/>
                <a:tailEnd/>
              </a:ln>
            </p:spPr>
            <p:txBody>
              <a:bodyPr/>
              <a:lstStyle/>
              <a:p>
                <a:endParaRPr lang="en-US"/>
              </a:p>
            </p:txBody>
          </p:sp>
          <p:sp>
            <p:nvSpPr>
              <p:cNvPr id="223" name="Freeform 612"/>
              <p:cNvSpPr>
                <a:spLocks/>
              </p:cNvSpPr>
              <p:nvPr/>
            </p:nvSpPr>
            <p:spPr bwMode="auto">
              <a:xfrm>
                <a:off x="3632" y="2944"/>
                <a:ext cx="139" cy="148"/>
              </a:xfrm>
              <a:custGeom>
                <a:avLst/>
                <a:gdLst>
                  <a:gd name="T0" fmla="*/ 82 w 236"/>
                  <a:gd name="T1" fmla="*/ 51 h 285"/>
                  <a:gd name="T2" fmla="*/ 73 w 236"/>
                  <a:gd name="T3" fmla="*/ 45 h 285"/>
                  <a:gd name="T4" fmla="*/ 71 w 236"/>
                  <a:gd name="T5" fmla="*/ 11 h 285"/>
                  <a:gd name="T6" fmla="*/ 77 w 236"/>
                  <a:gd name="T7" fmla="*/ 4 h 285"/>
                  <a:gd name="T8" fmla="*/ 64 w 236"/>
                  <a:gd name="T9" fmla="*/ 1 h 285"/>
                  <a:gd name="T10" fmla="*/ 58 w 236"/>
                  <a:gd name="T11" fmla="*/ 6 h 285"/>
                  <a:gd name="T12" fmla="*/ 37 w 236"/>
                  <a:gd name="T13" fmla="*/ 4 h 285"/>
                  <a:gd name="T14" fmla="*/ 19 w 236"/>
                  <a:gd name="T15" fmla="*/ 0 h 285"/>
                  <a:gd name="T16" fmla="*/ 0 w 236"/>
                  <a:gd name="T17" fmla="*/ 4 h 285"/>
                  <a:gd name="T18" fmla="*/ 8 w 236"/>
                  <a:gd name="T19" fmla="*/ 10 h 285"/>
                  <a:gd name="T20" fmla="*/ 7 w 236"/>
                  <a:gd name="T21" fmla="*/ 29 h 285"/>
                  <a:gd name="T22" fmla="*/ 1 w 236"/>
                  <a:gd name="T23" fmla="*/ 36 h 285"/>
                  <a:gd name="T24" fmla="*/ 4 w 236"/>
                  <a:gd name="T25" fmla="*/ 44 h 285"/>
                  <a:gd name="T26" fmla="*/ 35 w 236"/>
                  <a:gd name="T27" fmla="*/ 62 h 285"/>
                  <a:gd name="T28" fmla="*/ 36 w 236"/>
                  <a:gd name="T29" fmla="*/ 66 h 285"/>
                  <a:gd name="T30" fmla="*/ 52 w 236"/>
                  <a:gd name="T31" fmla="*/ 77 h 285"/>
                  <a:gd name="T32" fmla="*/ 66 w 236"/>
                  <a:gd name="T33" fmla="*/ 59 h 285"/>
                  <a:gd name="T34" fmla="*/ 73 w 236"/>
                  <a:gd name="T35" fmla="*/ 59 h 285"/>
                  <a:gd name="T36" fmla="*/ 82 w 236"/>
                  <a:gd name="T37" fmla="*/ 51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285"/>
                  <a:gd name="T59" fmla="*/ 236 w 236"/>
                  <a:gd name="T60" fmla="*/ 285 h 2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285">
                    <a:moveTo>
                      <a:pt x="236" y="191"/>
                    </a:moveTo>
                    <a:lnTo>
                      <a:pt x="211" y="168"/>
                    </a:lnTo>
                    <a:lnTo>
                      <a:pt x="203" y="43"/>
                    </a:lnTo>
                    <a:lnTo>
                      <a:pt x="223" y="15"/>
                    </a:lnTo>
                    <a:lnTo>
                      <a:pt x="183" y="2"/>
                    </a:lnTo>
                    <a:lnTo>
                      <a:pt x="168" y="22"/>
                    </a:lnTo>
                    <a:lnTo>
                      <a:pt x="106" y="14"/>
                    </a:lnTo>
                    <a:lnTo>
                      <a:pt x="55" y="0"/>
                    </a:lnTo>
                    <a:lnTo>
                      <a:pt x="0" y="15"/>
                    </a:lnTo>
                    <a:lnTo>
                      <a:pt x="22" y="36"/>
                    </a:lnTo>
                    <a:lnTo>
                      <a:pt x="20" y="105"/>
                    </a:lnTo>
                    <a:lnTo>
                      <a:pt x="4" y="133"/>
                    </a:lnTo>
                    <a:lnTo>
                      <a:pt x="10" y="164"/>
                    </a:lnTo>
                    <a:lnTo>
                      <a:pt x="102" y="232"/>
                    </a:lnTo>
                    <a:lnTo>
                      <a:pt x="104" y="246"/>
                    </a:lnTo>
                    <a:lnTo>
                      <a:pt x="151" y="285"/>
                    </a:lnTo>
                    <a:lnTo>
                      <a:pt x="190" y="220"/>
                    </a:lnTo>
                    <a:lnTo>
                      <a:pt x="211" y="218"/>
                    </a:lnTo>
                    <a:lnTo>
                      <a:pt x="236" y="191"/>
                    </a:lnTo>
                    <a:close/>
                  </a:path>
                </a:pathLst>
              </a:custGeom>
              <a:solidFill>
                <a:srgbClr val="990000"/>
              </a:solidFill>
              <a:ln w="0">
                <a:solidFill>
                  <a:srgbClr val="000000"/>
                </a:solidFill>
                <a:prstDash val="solid"/>
                <a:round/>
                <a:headEnd/>
                <a:tailEnd/>
              </a:ln>
            </p:spPr>
            <p:txBody>
              <a:bodyPr/>
              <a:lstStyle/>
              <a:p>
                <a:endParaRPr lang="en-US"/>
              </a:p>
            </p:txBody>
          </p:sp>
          <p:sp>
            <p:nvSpPr>
              <p:cNvPr id="224" name="Freeform 613"/>
              <p:cNvSpPr>
                <a:spLocks/>
              </p:cNvSpPr>
              <p:nvPr/>
            </p:nvSpPr>
            <p:spPr bwMode="auto">
              <a:xfrm>
                <a:off x="3555" y="3030"/>
                <a:ext cx="180" cy="172"/>
              </a:xfrm>
              <a:custGeom>
                <a:avLst/>
                <a:gdLst>
                  <a:gd name="T0" fmla="*/ 98 w 304"/>
                  <a:gd name="T1" fmla="*/ 32 h 334"/>
                  <a:gd name="T2" fmla="*/ 82 w 304"/>
                  <a:gd name="T3" fmla="*/ 22 h 334"/>
                  <a:gd name="T4" fmla="*/ 81 w 304"/>
                  <a:gd name="T5" fmla="*/ 18 h 334"/>
                  <a:gd name="T6" fmla="*/ 49 w 304"/>
                  <a:gd name="T7" fmla="*/ 0 h 334"/>
                  <a:gd name="T8" fmla="*/ 41 w 304"/>
                  <a:gd name="T9" fmla="*/ 5 h 334"/>
                  <a:gd name="T10" fmla="*/ 44 w 304"/>
                  <a:gd name="T11" fmla="*/ 12 h 334"/>
                  <a:gd name="T12" fmla="*/ 25 w 304"/>
                  <a:gd name="T13" fmla="*/ 14 h 334"/>
                  <a:gd name="T14" fmla="*/ 21 w 304"/>
                  <a:gd name="T15" fmla="*/ 1 h 334"/>
                  <a:gd name="T16" fmla="*/ 9 w 304"/>
                  <a:gd name="T17" fmla="*/ 2 h 334"/>
                  <a:gd name="T18" fmla="*/ 11 w 304"/>
                  <a:gd name="T19" fmla="*/ 12 h 334"/>
                  <a:gd name="T20" fmla="*/ 14 w 304"/>
                  <a:gd name="T21" fmla="*/ 17 h 334"/>
                  <a:gd name="T22" fmla="*/ 6 w 304"/>
                  <a:gd name="T23" fmla="*/ 22 h 334"/>
                  <a:gd name="T24" fmla="*/ 0 w 304"/>
                  <a:gd name="T25" fmla="*/ 25 h 334"/>
                  <a:gd name="T26" fmla="*/ 5 w 304"/>
                  <a:gd name="T27" fmla="*/ 41 h 334"/>
                  <a:gd name="T28" fmla="*/ 3 w 304"/>
                  <a:gd name="T29" fmla="*/ 44 h 334"/>
                  <a:gd name="T30" fmla="*/ 12 w 304"/>
                  <a:gd name="T31" fmla="*/ 49 h 334"/>
                  <a:gd name="T32" fmla="*/ 15 w 304"/>
                  <a:gd name="T33" fmla="*/ 58 h 334"/>
                  <a:gd name="T34" fmla="*/ 31 w 304"/>
                  <a:gd name="T35" fmla="*/ 67 h 334"/>
                  <a:gd name="T36" fmla="*/ 43 w 304"/>
                  <a:gd name="T37" fmla="*/ 74 h 334"/>
                  <a:gd name="T38" fmla="*/ 47 w 304"/>
                  <a:gd name="T39" fmla="*/ 75 h 334"/>
                  <a:gd name="T40" fmla="*/ 51 w 304"/>
                  <a:gd name="T41" fmla="*/ 89 h 334"/>
                  <a:gd name="T42" fmla="*/ 66 w 304"/>
                  <a:gd name="T43" fmla="*/ 86 h 334"/>
                  <a:gd name="T44" fmla="*/ 68 w 304"/>
                  <a:gd name="T45" fmla="*/ 88 h 334"/>
                  <a:gd name="T46" fmla="*/ 107 w 304"/>
                  <a:gd name="T47" fmla="*/ 80 h 334"/>
                  <a:gd name="T48" fmla="*/ 101 w 304"/>
                  <a:gd name="T49" fmla="*/ 73 h 334"/>
                  <a:gd name="T50" fmla="*/ 98 w 304"/>
                  <a:gd name="T51" fmla="*/ 60 h 334"/>
                  <a:gd name="T52" fmla="*/ 102 w 304"/>
                  <a:gd name="T53" fmla="*/ 48 h 334"/>
                  <a:gd name="T54" fmla="*/ 96 w 304"/>
                  <a:gd name="T55" fmla="*/ 46 h 334"/>
                  <a:gd name="T56" fmla="*/ 98 w 304"/>
                  <a:gd name="T57" fmla="*/ 32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4"/>
                  <a:gd name="T88" fmla="*/ 0 h 334"/>
                  <a:gd name="T89" fmla="*/ 304 w 304"/>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4" h="334">
                    <a:moveTo>
                      <a:pt x="280" y="121"/>
                    </a:moveTo>
                    <a:lnTo>
                      <a:pt x="233" y="82"/>
                    </a:lnTo>
                    <a:lnTo>
                      <a:pt x="231" y="68"/>
                    </a:lnTo>
                    <a:lnTo>
                      <a:pt x="139" y="0"/>
                    </a:lnTo>
                    <a:lnTo>
                      <a:pt x="119" y="20"/>
                    </a:lnTo>
                    <a:lnTo>
                      <a:pt x="126" y="44"/>
                    </a:lnTo>
                    <a:lnTo>
                      <a:pt x="73" y="54"/>
                    </a:lnTo>
                    <a:lnTo>
                      <a:pt x="61" y="4"/>
                    </a:lnTo>
                    <a:lnTo>
                      <a:pt x="27" y="7"/>
                    </a:lnTo>
                    <a:lnTo>
                      <a:pt x="30" y="44"/>
                    </a:lnTo>
                    <a:lnTo>
                      <a:pt x="38" y="65"/>
                    </a:lnTo>
                    <a:lnTo>
                      <a:pt x="17" y="81"/>
                    </a:lnTo>
                    <a:lnTo>
                      <a:pt x="0" y="95"/>
                    </a:lnTo>
                    <a:lnTo>
                      <a:pt x="16" y="153"/>
                    </a:lnTo>
                    <a:lnTo>
                      <a:pt x="9" y="167"/>
                    </a:lnTo>
                    <a:lnTo>
                      <a:pt x="36" y="184"/>
                    </a:lnTo>
                    <a:lnTo>
                      <a:pt x="44" y="217"/>
                    </a:lnTo>
                    <a:lnTo>
                      <a:pt x="89" y="253"/>
                    </a:lnTo>
                    <a:lnTo>
                      <a:pt x="121" y="278"/>
                    </a:lnTo>
                    <a:lnTo>
                      <a:pt x="134" y="282"/>
                    </a:lnTo>
                    <a:lnTo>
                      <a:pt x="145" y="334"/>
                    </a:lnTo>
                    <a:lnTo>
                      <a:pt x="190" y="324"/>
                    </a:lnTo>
                    <a:lnTo>
                      <a:pt x="194" y="331"/>
                    </a:lnTo>
                    <a:lnTo>
                      <a:pt x="304" y="303"/>
                    </a:lnTo>
                    <a:lnTo>
                      <a:pt x="289" y="273"/>
                    </a:lnTo>
                    <a:lnTo>
                      <a:pt x="279" y="226"/>
                    </a:lnTo>
                    <a:lnTo>
                      <a:pt x="292" y="183"/>
                    </a:lnTo>
                    <a:lnTo>
                      <a:pt x="274" y="174"/>
                    </a:lnTo>
                    <a:lnTo>
                      <a:pt x="280" y="121"/>
                    </a:lnTo>
                    <a:close/>
                  </a:path>
                </a:pathLst>
              </a:custGeom>
              <a:solidFill>
                <a:srgbClr val="990000"/>
              </a:solidFill>
              <a:ln w="0">
                <a:solidFill>
                  <a:srgbClr val="000000"/>
                </a:solidFill>
                <a:prstDash val="solid"/>
                <a:round/>
                <a:headEnd/>
                <a:tailEnd/>
              </a:ln>
            </p:spPr>
            <p:txBody>
              <a:bodyPr/>
              <a:lstStyle/>
              <a:p>
                <a:endParaRPr lang="en-US"/>
              </a:p>
            </p:txBody>
          </p:sp>
          <p:sp>
            <p:nvSpPr>
              <p:cNvPr id="225" name="Oval 614"/>
              <p:cNvSpPr>
                <a:spLocks noChangeArrowheads="1"/>
              </p:cNvSpPr>
              <p:nvPr/>
            </p:nvSpPr>
            <p:spPr bwMode="auto">
              <a:xfrm>
                <a:off x="3810" y="3179"/>
                <a:ext cx="25" cy="24"/>
              </a:xfrm>
              <a:prstGeom prst="ellipse">
                <a:avLst/>
              </a:prstGeom>
              <a:solidFill>
                <a:srgbClr val="990000"/>
              </a:solidFill>
              <a:ln w="0">
                <a:solidFill>
                  <a:srgbClr val="000000"/>
                </a:solidFill>
                <a:round/>
                <a:headEnd/>
                <a:tailEnd/>
              </a:ln>
            </p:spPr>
            <p:txBody>
              <a:bodyPr/>
              <a:lstStyle/>
              <a:p>
                <a:endParaRPr lang="es-ES"/>
              </a:p>
            </p:txBody>
          </p:sp>
          <p:sp>
            <p:nvSpPr>
              <p:cNvPr id="226" name="Oval 615"/>
              <p:cNvSpPr>
                <a:spLocks noChangeArrowheads="1"/>
              </p:cNvSpPr>
              <p:nvPr/>
            </p:nvSpPr>
            <p:spPr bwMode="auto">
              <a:xfrm>
                <a:off x="3941" y="3073"/>
                <a:ext cx="26" cy="24"/>
              </a:xfrm>
              <a:prstGeom prst="ellipse">
                <a:avLst/>
              </a:prstGeom>
              <a:solidFill>
                <a:schemeClr val="bg1"/>
              </a:solidFill>
              <a:ln w="0" algn="ctr">
                <a:solidFill>
                  <a:srgbClr val="000000"/>
                </a:solidFill>
                <a:round/>
                <a:headEnd/>
                <a:tailEnd/>
              </a:ln>
            </p:spPr>
            <p:txBody>
              <a:bodyPr/>
              <a:lstStyle/>
              <a:p>
                <a:endParaRPr lang="es-ES"/>
              </a:p>
            </p:txBody>
          </p:sp>
          <p:sp>
            <p:nvSpPr>
              <p:cNvPr id="227" name="Line 616"/>
              <p:cNvSpPr>
                <a:spLocks noChangeShapeType="1"/>
              </p:cNvSpPr>
              <p:nvPr/>
            </p:nvSpPr>
            <p:spPr bwMode="auto">
              <a:xfrm>
                <a:off x="3969" y="2728"/>
                <a:ext cx="2" cy="4"/>
              </a:xfrm>
              <a:prstGeom prst="line">
                <a:avLst/>
              </a:prstGeom>
              <a:noFill/>
              <a:ln w="0">
                <a:solidFill>
                  <a:srgbClr val="FFFFFF"/>
                </a:solidFill>
                <a:round/>
                <a:headEnd/>
                <a:tailEnd/>
              </a:ln>
            </p:spPr>
            <p:txBody>
              <a:bodyPr/>
              <a:lstStyle/>
              <a:p>
                <a:endParaRPr lang="en-US"/>
              </a:p>
            </p:txBody>
          </p:sp>
          <p:sp>
            <p:nvSpPr>
              <p:cNvPr id="228" name="Freeform 617"/>
              <p:cNvSpPr>
                <a:spLocks/>
              </p:cNvSpPr>
              <p:nvPr/>
            </p:nvSpPr>
            <p:spPr bwMode="auto">
              <a:xfrm>
                <a:off x="3618" y="2798"/>
                <a:ext cx="255" cy="158"/>
              </a:xfrm>
              <a:custGeom>
                <a:avLst/>
                <a:gdLst>
                  <a:gd name="T0" fmla="*/ 34 w 430"/>
                  <a:gd name="T1" fmla="*/ 4 h 304"/>
                  <a:gd name="T2" fmla="*/ 34 w 430"/>
                  <a:gd name="T3" fmla="*/ 3 h 304"/>
                  <a:gd name="T4" fmla="*/ 37 w 430"/>
                  <a:gd name="T5" fmla="*/ 4 h 304"/>
                  <a:gd name="T6" fmla="*/ 39 w 430"/>
                  <a:gd name="T7" fmla="*/ 1 h 304"/>
                  <a:gd name="T8" fmla="*/ 46 w 430"/>
                  <a:gd name="T9" fmla="*/ 0 h 304"/>
                  <a:gd name="T10" fmla="*/ 55 w 430"/>
                  <a:gd name="T11" fmla="*/ 1 h 304"/>
                  <a:gd name="T12" fmla="*/ 63 w 430"/>
                  <a:gd name="T13" fmla="*/ 4 h 304"/>
                  <a:gd name="T14" fmla="*/ 76 w 430"/>
                  <a:gd name="T15" fmla="*/ 6 h 304"/>
                  <a:gd name="T16" fmla="*/ 84 w 430"/>
                  <a:gd name="T17" fmla="*/ 7 h 304"/>
                  <a:gd name="T18" fmla="*/ 93 w 430"/>
                  <a:gd name="T19" fmla="*/ 11 h 304"/>
                  <a:gd name="T20" fmla="*/ 90 w 430"/>
                  <a:gd name="T21" fmla="*/ 18 h 304"/>
                  <a:gd name="T22" fmla="*/ 95 w 430"/>
                  <a:gd name="T23" fmla="*/ 23 h 304"/>
                  <a:gd name="T24" fmla="*/ 107 w 430"/>
                  <a:gd name="T25" fmla="*/ 38 h 304"/>
                  <a:gd name="T26" fmla="*/ 138 w 430"/>
                  <a:gd name="T27" fmla="*/ 51 h 304"/>
                  <a:gd name="T28" fmla="*/ 151 w 430"/>
                  <a:gd name="T29" fmla="*/ 46 h 304"/>
                  <a:gd name="T30" fmla="*/ 124 w 430"/>
                  <a:gd name="T31" fmla="*/ 73 h 304"/>
                  <a:gd name="T32" fmla="*/ 101 w 430"/>
                  <a:gd name="T33" fmla="*/ 73 h 304"/>
                  <a:gd name="T34" fmla="*/ 94 w 430"/>
                  <a:gd name="T35" fmla="*/ 81 h 304"/>
                  <a:gd name="T36" fmla="*/ 87 w 430"/>
                  <a:gd name="T37" fmla="*/ 80 h 304"/>
                  <a:gd name="T38" fmla="*/ 72 w 430"/>
                  <a:gd name="T39" fmla="*/ 77 h 304"/>
                  <a:gd name="T40" fmla="*/ 67 w 430"/>
                  <a:gd name="T41" fmla="*/ 82 h 304"/>
                  <a:gd name="T42" fmla="*/ 46 w 430"/>
                  <a:gd name="T43" fmla="*/ 80 h 304"/>
                  <a:gd name="T44" fmla="*/ 27 w 430"/>
                  <a:gd name="T45" fmla="*/ 76 h 304"/>
                  <a:gd name="T46" fmla="*/ 10 w 430"/>
                  <a:gd name="T47" fmla="*/ 50 h 304"/>
                  <a:gd name="T48" fmla="*/ 0 w 430"/>
                  <a:gd name="T49" fmla="*/ 45 h 304"/>
                  <a:gd name="T50" fmla="*/ 10 w 430"/>
                  <a:gd name="T51" fmla="*/ 40 h 304"/>
                  <a:gd name="T52" fmla="*/ 15 w 430"/>
                  <a:gd name="T53" fmla="*/ 25 h 304"/>
                  <a:gd name="T54" fmla="*/ 17 w 430"/>
                  <a:gd name="T55" fmla="*/ 11 h 304"/>
                  <a:gd name="T56" fmla="*/ 34 w 430"/>
                  <a:gd name="T57" fmla="*/ 4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0"/>
                  <a:gd name="T88" fmla="*/ 0 h 304"/>
                  <a:gd name="T89" fmla="*/ 430 w 430"/>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0" h="304">
                    <a:moveTo>
                      <a:pt x="96" y="13"/>
                    </a:moveTo>
                    <a:lnTo>
                      <a:pt x="96" y="12"/>
                    </a:lnTo>
                    <a:lnTo>
                      <a:pt x="106" y="14"/>
                    </a:lnTo>
                    <a:lnTo>
                      <a:pt x="112" y="3"/>
                    </a:lnTo>
                    <a:lnTo>
                      <a:pt x="130" y="0"/>
                    </a:lnTo>
                    <a:lnTo>
                      <a:pt x="156" y="4"/>
                    </a:lnTo>
                    <a:lnTo>
                      <a:pt x="180" y="14"/>
                    </a:lnTo>
                    <a:lnTo>
                      <a:pt x="216" y="22"/>
                    </a:lnTo>
                    <a:lnTo>
                      <a:pt x="238" y="26"/>
                    </a:lnTo>
                    <a:lnTo>
                      <a:pt x="264" y="43"/>
                    </a:lnTo>
                    <a:lnTo>
                      <a:pt x="254" y="68"/>
                    </a:lnTo>
                    <a:lnTo>
                      <a:pt x="269" y="87"/>
                    </a:lnTo>
                    <a:lnTo>
                      <a:pt x="306" y="141"/>
                    </a:lnTo>
                    <a:lnTo>
                      <a:pt x="393" y="190"/>
                    </a:lnTo>
                    <a:lnTo>
                      <a:pt x="430" y="170"/>
                    </a:lnTo>
                    <a:lnTo>
                      <a:pt x="352" y="269"/>
                    </a:lnTo>
                    <a:lnTo>
                      <a:pt x="286" y="269"/>
                    </a:lnTo>
                    <a:lnTo>
                      <a:pt x="266" y="299"/>
                    </a:lnTo>
                    <a:lnTo>
                      <a:pt x="246" y="297"/>
                    </a:lnTo>
                    <a:lnTo>
                      <a:pt x="206" y="284"/>
                    </a:lnTo>
                    <a:lnTo>
                      <a:pt x="191" y="304"/>
                    </a:lnTo>
                    <a:lnTo>
                      <a:pt x="129" y="296"/>
                    </a:lnTo>
                    <a:lnTo>
                      <a:pt x="78" y="282"/>
                    </a:lnTo>
                    <a:lnTo>
                      <a:pt x="28" y="187"/>
                    </a:lnTo>
                    <a:lnTo>
                      <a:pt x="0" y="166"/>
                    </a:lnTo>
                    <a:lnTo>
                      <a:pt x="28" y="149"/>
                    </a:lnTo>
                    <a:lnTo>
                      <a:pt x="43" y="94"/>
                    </a:lnTo>
                    <a:lnTo>
                      <a:pt x="49" y="40"/>
                    </a:lnTo>
                    <a:lnTo>
                      <a:pt x="96" y="13"/>
                    </a:lnTo>
                    <a:close/>
                  </a:path>
                </a:pathLst>
              </a:custGeom>
              <a:solidFill>
                <a:srgbClr val="990000"/>
              </a:solidFill>
              <a:ln w="0">
                <a:solidFill>
                  <a:srgbClr val="000000"/>
                </a:solidFill>
                <a:prstDash val="solid"/>
                <a:round/>
                <a:headEnd/>
                <a:tailEnd/>
              </a:ln>
            </p:spPr>
            <p:txBody>
              <a:bodyPr/>
              <a:lstStyle/>
              <a:p>
                <a:endParaRPr lang="en-US"/>
              </a:p>
            </p:txBody>
          </p:sp>
          <p:sp>
            <p:nvSpPr>
              <p:cNvPr id="229" name="Freeform 618"/>
              <p:cNvSpPr>
                <a:spLocks/>
              </p:cNvSpPr>
              <p:nvPr/>
            </p:nvSpPr>
            <p:spPr bwMode="auto">
              <a:xfrm>
                <a:off x="3768" y="2820"/>
                <a:ext cx="33" cy="23"/>
              </a:xfrm>
              <a:custGeom>
                <a:avLst/>
                <a:gdLst>
                  <a:gd name="T0" fmla="*/ 17 w 52"/>
                  <a:gd name="T1" fmla="*/ 3 h 44"/>
                  <a:gd name="T2" fmla="*/ 4 w 52"/>
                  <a:gd name="T3" fmla="*/ 0 h 44"/>
                  <a:gd name="T4" fmla="*/ 0 w 52"/>
                  <a:gd name="T5" fmla="*/ 7 h 44"/>
                  <a:gd name="T6" fmla="*/ 6 w 52"/>
                  <a:gd name="T7" fmla="*/ 12 h 44"/>
                  <a:gd name="T8" fmla="*/ 21 w 52"/>
                  <a:gd name="T9" fmla="*/ 8 h 44"/>
                  <a:gd name="T10" fmla="*/ 15 w 52"/>
                  <a:gd name="T11" fmla="*/ 6 h 44"/>
                  <a:gd name="T12" fmla="*/ 17 w 52"/>
                  <a:gd name="T13" fmla="*/ 3 h 44"/>
                  <a:gd name="T14" fmla="*/ 0 60000 65536"/>
                  <a:gd name="T15" fmla="*/ 0 60000 65536"/>
                  <a:gd name="T16" fmla="*/ 0 60000 65536"/>
                  <a:gd name="T17" fmla="*/ 0 60000 65536"/>
                  <a:gd name="T18" fmla="*/ 0 60000 65536"/>
                  <a:gd name="T19" fmla="*/ 0 60000 65536"/>
                  <a:gd name="T20" fmla="*/ 0 60000 65536"/>
                  <a:gd name="T21" fmla="*/ 0 w 52"/>
                  <a:gd name="T22" fmla="*/ 0 h 44"/>
                  <a:gd name="T23" fmla="*/ 52 w 5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4">
                    <a:moveTo>
                      <a:pt x="42" y="9"/>
                    </a:moveTo>
                    <a:lnTo>
                      <a:pt x="10" y="0"/>
                    </a:lnTo>
                    <a:lnTo>
                      <a:pt x="0" y="25"/>
                    </a:lnTo>
                    <a:lnTo>
                      <a:pt x="15" y="44"/>
                    </a:lnTo>
                    <a:lnTo>
                      <a:pt x="52" y="30"/>
                    </a:lnTo>
                    <a:lnTo>
                      <a:pt x="36" y="21"/>
                    </a:lnTo>
                    <a:lnTo>
                      <a:pt x="42" y="9"/>
                    </a:lnTo>
                    <a:close/>
                  </a:path>
                </a:pathLst>
              </a:custGeom>
              <a:solidFill>
                <a:srgbClr val="990000"/>
              </a:solidFill>
              <a:ln w="0">
                <a:solidFill>
                  <a:srgbClr val="000000"/>
                </a:solidFill>
                <a:prstDash val="solid"/>
                <a:round/>
                <a:headEnd/>
                <a:tailEnd/>
              </a:ln>
            </p:spPr>
            <p:txBody>
              <a:bodyPr/>
              <a:lstStyle/>
              <a:p>
                <a:endParaRPr lang="en-US"/>
              </a:p>
            </p:txBody>
          </p:sp>
          <p:sp>
            <p:nvSpPr>
              <p:cNvPr id="230" name="Freeform 619"/>
              <p:cNvSpPr>
                <a:spLocks/>
              </p:cNvSpPr>
              <p:nvPr/>
            </p:nvSpPr>
            <p:spPr bwMode="auto">
              <a:xfrm>
                <a:off x="3676" y="2726"/>
                <a:ext cx="118" cy="99"/>
              </a:xfrm>
              <a:custGeom>
                <a:avLst/>
                <a:gdLst>
                  <a:gd name="T0" fmla="*/ 0 w 200"/>
                  <a:gd name="T1" fmla="*/ 41 h 190"/>
                  <a:gd name="T2" fmla="*/ 0 w 200"/>
                  <a:gd name="T3" fmla="*/ 41 h 190"/>
                  <a:gd name="T4" fmla="*/ 4 w 200"/>
                  <a:gd name="T5" fmla="*/ 41 h 190"/>
                  <a:gd name="T6" fmla="*/ 5 w 200"/>
                  <a:gd name="T7" fmla="*/ 38 h 190"/>
                  <a:gd name="T8" fmla="*/ 12 w 200"/>
                  <a:gd name="T9" fmla="*/ 38 h 190"/>
                  <a:gd name="T10" fmla="*/ 21 w 200"/>
                  <a:gd name="T11" fmla="*/ 39 h 190"/>
                  <a:gd name="T12" fmla="*/ 30 w 200"/>
                  <a:gd name="T13" fmla="*/ 41 h 190"/>
                  <a:gd name="T14" fmla="*/ 42 w 200"/>
                  <a:gd name="T15" fmla="*/ 43 h 190"/>
                  <a:gd name="T16" fmla="*/ 50 w 200"/>
                  <a:gd name="T17" fmla="*/ 44 h 190"/>
                  <a:gd name="T18" fmla="*/ 58 w 200"/>
                  <a:gd name="T19" fmla="*/ 49 h 190"/>
                  <a:gd name="T20" fmla="*/ 70 w 200"/>
                  <a:gd name="T21" fmla="*/ 52 h 190"/>
                  <a:gd name="T22" fmla="*/ 69 w 200"/>
                  <a:gd name="T23" fmla="*/ 48 h 190"/>
                  <a:gd name="T24" fmla="*/ 47 w 200"/>
                  <a:gd name="T25" fmla="*/ 28 h 190"/>
                  <a:gd name="T26" fmla="*/ 35 w 200"/>
                  <a:gd name="T27" fmla="*/ 28 h 190"/>
                  <a:gd name="T28" fmla="*/ 21 w 200"/>
                  <a:gd name="T29" fmla="*/ 0 h 190"/>
                  <a:gd name="T30" fmla="*/ 9 w 200"/>
                  <a:gd name="T31" fmla="*/ 7 h 190"/>
                  <a:gd name="T32" fmla="*/ 0 w 200"/>
                  <a:gd name="T33" fmla="*/ 17 h 190"/>
                  <a:gd name="T34" fmla="*/ 0 w 200"/>
                  <a:gd name="T35" fmla="*/ 41 h 1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190"/>
                  <a:gd name="T56" fmla="*/ 200 w 200"/>
                  <a:gd name="T57" fmla="*/ 190 h 1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190">
                    <a:moveTo>
                      <a:pt x="0" y="151"/>
                    </a:moveTo>
                    <a:lnTo>
                      <a:pt x="0" y="150"/>
                    </a:lnTo>
                    <a:lnTo>
                      <a:pt x="10" y="152"/>
                    </a:lnTo>
                    <a:lnTo>
                      <a:pt x="16" y="141"/>
                    </a:lnTo>
                    <a:lnTo>
                      <a:pt x="34" y="138"/>
                    </a:lnTo>
                    <a:lnTo>
                      <a:pt x="60" y="142"/>
                    </a:lnTo>
                    <a:lnTo>
                      <a:pt x="84" y="152"/>
                    </a:lnTo>
                    <a:lnTo>
                      <a:pt x="120" y="160"/>
                    </a:lnTo>
                    <a:lnTo>
                      <a:pt x="142" y="164"/>
                    </a:lnTo>
                    <a:lnTo>
                      <a:pt x="168" y="181"/>
                    </a:lnTo>
                    <a:lnTo>
                      <a:pt x="200" y="190"/>
                    </a:lnTo>
                    <a:lnTo>
                      <a:pt x="198" y="177"/>
                    </a:lnTo>
                    <a:lnTo>
                      <a:pt x="134" y="103"/>
                    </a:lnTo>
                    <a:lnTo>
                      <a:pt x="100" y="103"/>
                    </a:lnTo>
                    <a:lnTo>
                      <a:pt x="60" y="0"/>
                    </a:lnTo>
                    <a:lnTo>
                      <a:pt x="26" y="26"/>
                    </a:lnTo>
                    <a:lnTo>
                      <a:pt x="0" y="64"/>
                    </a:lnTo>
                    <a:lnTo>
                      <a:pt x="0" y="151"/>
                    </a:lnTo>
                    <a:close/>
                  </a:path>
                </a:pathLst>
              </a:custGeom>
              <a:solidFill>
                <a:srgbClr val="990000"/>
              </a:solidFill>
              <a:ln w="0">
                <a:solidFill>
                  <a:srgbClr val="000000"/>
                </a:solidFill>
                <a:prstDash val="solid"/>
                <a:round/>
                <a:headEnd/>
                <a:tailEnd/>
              </a:ln>
            </p:spPr>
            <p:txBody>
              <a:bodyPr/>
              <a:lstStyle/>
              <a:p>
                <a:endParaRPr lang="en-US"/>
              </a:p>
            </p:txBody>
          </p:sp>
          <p:sp>
            <p:nvSpPr>
              <p:cNvPr id="231" name="Line 620"/>
              <p:cNvSpPr>
                <a:spLocks noChangeShapeType="1"/>
              </p:cNvSpPr>
              <p:nvPr/>
            </p:nvSpPr>
            <p:spPr bwMode="auto">
              <a:xfrm>
                <a:off x="3824" y="2728"/>
                <a:ext cx="15" cy="5"/>
              </a:xfrm>
              <a:prstGeom prst="line">
                <a:avLst/>
              </a:prstGeom>
              <a:noFill/>
              <a:ln w="0">
                <a:solidFill>
                  <a:srgbClr val="FFFFFF"/>
                </a:solidFill>
                <a:round/>
                <a:headEnd/>
                <a:tailEnd/>
              </a:ln>
            </p:spPr>
            <p:txBody>
              <a:bodyPr/>
              <a:lstStyle/>
              <a:p>
                <a:endParaRPr lang="en-US"/>
              </a:p>
            </p:txBody>
          </p:sp>
          <p:sp>
            <p:nvSpPr>
              <p:cNvPr id="232" name="Line 621"/>
              <p:cNvSpPr>
                <a:spLocks noChangeShapeType="1"/>
              </p:cNvSpPr>
              <p:nvPr/>
            </p:nvSpPr>
            <p:spPr bwMode="auto">
              <a:xfrm>
                <a:off x="3849" y="2735"/>
                <a:ext cx="13" cy="5"/>
              </a:xfrm>
              <a:prstGeom prst="line">
                <a:avLst/>
              </a:prstGeom>
              <a:noFill/>
              <a:ln w="0">
                <a:solidFill>
                  <a:srgbClr val="FFFFFF"/>
                </a:solidFill>
                <a:round/>
                <a:headEnd/>
                <a:tailEnd/>
              </a:ln>
            </p:spPr>
            <p:txBody>
              <a:bodyPr/>
              <a:lstStyle/>
              <a:p>
                <a:endParaRPr lang="en-US"/>
              </a:p>
            </p:txBody>
          </p:sp>
          <p:sp>
            <p:nvSpPr>
              <p:cNvPr id="233" name="Line 622"/>
              <p:cNvSpPr>
                <a:spLocks noChangeShapeType="1"/>
              </p:cNvSpPr>
              <p:nvPr/>
            </p:nvSpPr>
            <p:spPr bwMode="auto">
              <a:xfrm flipV="1">
                <a:off x="3870" y="2730"/>
                <a:ext cx="14" cy="8"/>
              </a:xfrm>
              <a:prstGeom prst="line">
                <a:avLst/>
              </a:prstGeom>
              <a:noFill/>
              <a:ln w="0">
                <a:solidFill>
                  <a:srgbClr val="FFFFFF"/>
                </a:solidFill>
                <a:round/>
                <a:headEnd/>
                <a:tailEnd/>
              </a:ln>
            </p:spPr>
            <p:txBody>
              <a:bodyPr/>
              <a:lstStyle/>
              <a:p>
                <a:endParaRPr lang="en-US"/>
              </a:p>
            </p:txBody>
          </p:sp>
          <p:sp>
            <p:nvSpPr>
              <p:cNvPr id="234" name="Line 623"/>
              <p:cNvSpPr>
                <a:spLocks noChangeShapeType="1"/>
              </p:cNvSpPr>
              <p:nvPr/>
            </p:nvSpPr>
            <p:spPr bwMode="auto">
              <a:xfrm flipV="1">
                <a:off x="3888" y="2721"/>
                <a:ext cx="17" cy="6"/>
              </a:xfrm>
              <a:prstGeom prst="line">
                <a:avLst/>
              </a:prstGeom>
              <a:noFill/>
              <a:ln w="0">
                <a:solidFill>
                  <a:srgbClr val="FFFFFF"/>
                </a:solidFill>
                <a:round/>
                <a:headEnd/>
                <a:tailEnd/>
              </a:ln>
            </p:spPr>
            <p:txBody>
              <a:bodyPr/>
              <a:lstStyle/>
              <a:p>
                <a:endParaRPr lang="en-US"/>
              </a:p>
            </p:txBody>
          </p:sp>
          <p:sp>
            <p:nvSpPr>
              <p:cNvPr id="235" name="Line 624"/>
              <p:cNvSpPr>
                <a:spLocks noChangeShapeType="1"/>
              </p:cNvSpPr>
              <p:nvPr/>
            </p:nvSpPr>
            <p:spPr bwMode="auto">
              <a:xfrm flipV="1">
                <a:off x="3912" y="2712"/>
                <a:ext cx="16" cy="4"/>
              </a:xfrm>
              <a:prstGeom prst="line">
                <a:avLst/>
              </a:prstGeom>
              <a:noFill/>
              <a:ln w="0">
                <a:solidFill>
                  <a:srgbClr val="FFFFFF"/>
                </a:solidFill>
                <a:round/>
                <a:headEnd/>
                <a:tailEnd/>
              </a:ln>
            </p:spPr>
            <p:txBody>
              <a:bodyPr/>
              <a:lstStyle/>
              <a:p>
                <a:endParaRPr lang="en-US"/>
              </a:p>
            </p:txBody>
          </p:sp>
          <p:sp>
            <p:nvSpPr>
              <p:cNvPr id="236" name="Line 625"/>
              <p:cNvSpPr>
                <a:spLocks noChangeShapeType="1"/>
              </p:cNvSpPr>
              <p:nvPr/>
            </p:nvSpPr>
            <p:spPr bwMode="auto">
              <a:xfrm>
                <a:off x="3960" y="2708"/>
                <a:ext cx="3" cy="8"/>
              </a:xfrm>
              <a:prstGeom prst="line">
                <a:avLst/>
              </a:prstGeom>
              <a:noFill/>
              <a:ln w="0">
                <a:solidFill>
                  <a:srgbClr val="FFFFFF"/>
                </a:solidFill>
                <a:round/>
                <a:headEnd/>
                <a:tailEnd/>
              </a:ln>
            </p:spPr>
            <p:txBody>
              <a:bodyPr/>
              <a:lstStyle/>
              <a:p>
                <a:endParaRPr lang="en-US"/>
              </a:p>
            </p:txBody>
          </p:sp>
          <p:sp>
            <p:nvSpPr>
              <p:cNvPr id="237" name="Line 626"/>
              <p:cNvSpPr>
                <a:spLocks noChangeShapeType="1"/>
              </p:cNvSpPr>
              <p:nvPr/>
            </p:nvSpPr>
            <p:spPr bwMode="auto">
              <a:xfrm>
                <a:off x="3966" y="2720"/>
                <a:ext cx="3" cy="6"/>
              </a:xfrm>
              <a:prstGeom prst="line">
                <a:avLst/>
              </a:prstGeom>
              <a:noFill/>
              <a:ln w="0">
                <a:solidFill>
                  <a:srgbClr val="FFFFFF"/>
                </a:solidFill>
                <a:round/>
                <a:headEnd/>
                <a:tailEnd/>
              </a:ln>
            </p:spPr>
            <p:txBody>
              <a:bodyPr/>
              <a:lstStyle/>
              <a:p>
                <a:endParaRPr lang="en-US"/>
              </a:p>
            </p:txBody>
          </p:sp>
          <p:sp>
            <p:nvSpPr>
              <p:cNvPr id="238" name="Line 627"/>
              <p:cNvSpPr>
                <a:spLocks noChangeShapeType="1"/>
              </p:cNvSpPr>
              <p:nvPr/>
            </p:nvSpPr>
            <p:spPr bwMode="auto">
              <a:xfrm>
                <a:off x="3808" y="2723"/>
                <a:ext cx="10" cy="3"/>
              </a:xfrm>
              <a:prstGeom prst="line">
                <a:avLst/>
              </a:prstGeom>
              <a:noFill/>
              <a:ln w="0">
                <a:solidFill>
                  <a:srgbClr val="FFFFFF"/>
                </a:solidFill>
                <a:round/>
                <a:headEnd/>
                <a:tailEnd/>
              </a:ln>
            </p:spPr>
            <p:txBody>
              <a:bodyPr/>
              <a:lstStyle/>
              <a:p>
                <a:endParaRPr lang="en-US"/>
              </a:p>
            </p:txBody>
          </p:sp>
          <p:sp>
            <p:nvSpPr>
              <p:cNvPr id="239" name="Freeform 628"/>
              <p:cNvSpPr>
                <a:spLocks/>
              </p:cNvSpPr>
              <p:nvPr/>
            </p:nvSpPr>
            <p:spPr bwMode="auto">
              <a:xfrm>
                <a:off x="998" y="1421"/>
                <a:ext cx="1174" cy="828"/>
              </a:xfrm>
              <a:custGeom>
                <a:avLst/>
                <a:gdLst>
                  <a:gd name="T0" fmla="*/ 472 w 1978"/>
                  <a:gd name="T1" fmla="*/ 409 h 1592"/>
                  <a:gd name="T2" fmla="*/ 513 w 1978"/>
                  <a:gd name="T3" fmla="*/ 407 h 1592"/>
                  <a:gd name="T4" fmla="*/ 542 w 1978"/>
                  <a:gd name="T5" fmla="*/ 399 h 1592"/>
                  <a:gd name="T6" fmla="*/ 564 w 1978"/>
                  <a:gd name="T7" fmla="*/ 387 h 1592"/>
                  <a:gd name="T8" fmla="*/ 591 w 1978"/>
                  <a:gd name="T9" fmla="*/ 405 h 1592"/>
                  <a:gd name="T10" fmla="*/ 576 w 1978"/>
                  <a:gd name="T11" fmla="*/ 431 h 1592"/>
                  <a:gd name="T12" fmla="*/ 624 w 1978"/>
                  <a:gd name="T13" fmla="*/ 406 h 1592"/>
                  <a:gd name="T14" fmla="*/ 591 w 1978"/>
                  <a:gd name="T15" fmla="*/ 392 h 1592"/>
                  <a:gd name="T16" fmla="*/ 586 w 1978"/>
                  <a:gd name="T17" fmla="*/ 375 h 1592"/>
                  <a:gd name="T18" fmla="*/ 592 w 1978"/>
                  <a:gd name="T19" fmla="*/ 364 h 1592"/>
                  <a:gd name="T20" fmla="*/ 547 w 1978"/>
                  <a:gd name="T21" fmla="*/ 385 h 1592"/>
                  <a:gd name="T22" fmla="*/ 571 w 1978"/>
                  <a:gd name="T23" fmla="*/ 366 h 1592"/>
                  <a:gd name="T24" fmla="*/ 603 w 1978"/>
                  <a:gd name="T25" fmla="*/ 356 h 1592"/>
                  <a:gd name="T26" fmla="*/ 654 w 1978"/>
                  <a:gd name="T27" fmla="*/ 363 h 1592"/>
                  <a:gd name="T28" fmla="*/ 694 w 1978"/>
                  <a:gd name="T29" fmla="*/ 345 h 1592"/>
                  <a:gd name="T30" fmla="*/ 685 w 1978"/>
                  <a:gd name="T31" fmla="*/ 312 h 1592"/>
                  <a:gd name="T32" fmla="*/ 658 w 1978"/>
                  <a:gd name="T33" fmla="*/ 287 h 1592"/>
                  <a:gd name="T34" fmla="*/ 597 w 1978"/>
                  <a:gd name="T35" fmla="*/ 258 h 1592"/>
                  <a:gd name="T36" fmla="*/ 586 w 1978"/>
                  <a:gd name="T37" fmla="*/ 208 h 1592"/>
                  <a:gd name="T38" fmla="*/ 529 w 1978"/>
                  <a:gd name="T39" fmla="*/ 243 h 1592"/>
                  <a:gd name="T40" fmla="*/ 524 w 1978"/>
                  <a:gd name="T41" fmla="*/ 259 h 1592"/>
                  <a:gd name="T42" fmla="*/ 497 w 1978"/>
                  <a:gd name="T43" fmla="*/ 303 h 1592"/>
                  <a:gd name="T44" fmla="*/ 475 w 1978"/>
                  <a:gd name="T45" fmla="*/ 333 h 1592"/>
                  <a:gd name="T46" fmla="*/ 463 w 1978"/>
                  <a:gd name="T47" fmla="*/ 305 h 1592"/>
                  <a:gd name="T48" fmla="*/ 446 w 1978"/>
                  <a:gd name="T49" fmla="*/ 279 h 1592"/>
                  <a:gd name="T50" fmla="*/ 391 w 1978"/>
                  <a:gd name="T51" fmla="*/ 252 h 1592"/>
                  <a:gd name="T52" fmla="*/ 393 w 1978"/>
                  <a:gd name="T53" fmla="*/ 204 h 1592"/>
                  <a:gd name="T54" fmla="*/ 442 w 1978"/>
                  <a:gd name="T55" fmla="*/ 177 h 1592"/>
                  <a:gd name="T56" fmla="*/ 488 w 1978"/>
                  <a:gd name="T57" fmla="*/ 153 h 1592"/>
                  <a:gd name="T58" fmla="*/ 523 w 1978"/>
                  <a:gd name="T59" fmla="*/ 135 h 1592"/>
                  <a:gd name="T60" fmla="*/ 564 w 1978"/>
                  <a:gd name="T61" fmla="*/ 112 h 1592"/>
                  <a:gd name="T62" fmla="*/ 506 w 1978"/>
                  <a:gd name="T63" fmla="*/ 122 h 1592"/>
                  <a:gd name="T64" fmla="*/ 505 w 1978"/>
                  <a:gd name="T65" fmla="*/ 98 h 1592"/>
                  <a:gd name="T66" fmla="*/ 499 w 1978"/>
                  <a:gd name="T67" fmla="*/ 83 h 1592"/>
                  <a:gd name="T68" fmla="*/ 490 w 1978"/>
                  <a:gd name="T69" fmla="*/ 54 h 1592"/>
                  <a:gd name="T70" fmla="*/ 444 w 1978"/>
                  <a:gd name="T71" fmla="*/ 112 h 1592"/>
                  <a:gd name="T72" fmla="*/ 433 w 1978"/>
                  <a:gd name="T73" fmla="*/ 98 h 1592"/>
                  <a:gd name="T74" fmla="*/ 405 w 1978"/>
                  <a:gd name="T75" fmla="*/ 102 h 1592"/>
                  <a:gd name="T76" fmla="*/ 357 w 1978"/>
                  <a:gd name="T77" fmla="*/ 77 h 1592"/>
                  <a:gd name="T78" fmla="*/ 350 w 1978"/>
                  <a:gd name="T79" fmla="*/ 89 h 1592"/>
                  <a:gd name="T80" fmla="*/ 300 w 1978"/>
                  <a:gd name="T81" fmla="*/ 74 h 1592"/>
                  <a:gd name="T82" fmla="*/ 253 w 1978"/>
                  <a:gd name="T83" fmla="*/ 38 h 1592"/>
                  <a:gd name="T84" fmla="*/ 220 w 1978"/>
                  <a:gd name="T85" fmla="*/ 27 h 1592"/>
                  <a:gd name="T86" fmla="*/ 162 w 1978"/>
                  <a:gd name="T87" fmla="*/ 22 h 1592"/>
                  <a:gd name="T88" fmla="*/ 3 w 1978"/>
                  <a:gd name="T89" fmla="*/ 137 h 1592"/>
                  <a:gd name="T90" fmla="*/ 39 w 1978"/>
                  <a:gd name="T91" fmla="*/ 156 h 1592"/>
                  <a:gd name="T92" fmla="*/ 52 w 1978"/>
                  <a:gd name="T93" fmla="*/ 208 h 1592"/>
                  <a:gd name="T94" fmla="*/ 46 w 1978"/>
                  <a:gd name="T95" fmla="*/ 262 h 1592"/>
                  <a:gd name="T96" fmla="*/ 67 w 1978"/>
                  <a:gd name="T97" fmla="*/ 312 h 1592"/>
                  <a:gd name="T98" fmla="*/ 297 w 1978"/>
                  <a:gd name="T99" fmla="*/ 342 h 1592"/>
                  <a:gd name="T100" fmla="*/ 375 w 1978"/>
                  <a:gd name="T101" fmla="*/ 352 h 1592"/>
                  <a:gd name="T102" fmla="*/ 403 w 1978"/>
                  <a:gd name="T103" fmla="*/ 352 h 1592"/>
                  <a:gd name="T104" fmla="*/ 413 w 1978"/>
                  <a:gd name="T105" fmla="*/ 381 h 1592"/>
                  <a:gd name="T106" fmla="*/ 449 w 1978"/>
                  <a:gd name="T107" fmla="*/ 404 h 1592"/>
                  <a:gd name="T108" fmla="*/ 429 w 1978"/>
                  <a:gd name="T109" fmla="*/ 407 h 1592"/>
                  <a:gd name="T110" fmla="*/ 417 w 1978"/>
                  <a:gd name="T111" fmla="*/ 416 h 1592"/>
                  <a:gd name="T112" fmla="*/ 428 w 1978"/>
                  <a:gd name="T113" fmla="*/ 424 h 1592"/>
                  <a:gd name="T114" fmla="*/ 448 w 1978"/>
                  <a:gd name="T115" fmla="*/ 418 h 15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8"/>
                  <a:gd name="T175" fmla="*/ 0 h 1592"/>
                  <a:gd name="T176" fmla="*/ 1978 w 1978"/>
                  <a:gd name="T177" fmla="*/ 1592 h 15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8" h="1592">
                    <a:moveTo>
                      <a:pt x="1283" y="1519"/>
                    </a:moveTo>
                    <a:lnTo>
                      <a:pt x="1298" y="1519"/>
                    </a:lnTo>
                    <a:lnTo>
                      <a:pt x="1339" y="1511"/>
                    </a:lnTo>
                    <a:lnTo>
                      <a:pt x="1365" y="1519"/>
                    </a:lnTo>
                    <a:lnTo>
                      <a:pt x="1412" y="1501"/>
                    </a:lnTo>
                    <a:lnTo>
                      <a:pt x="1457" y="1506"/>
                    </a:lnTo>
                    <a:lnTo>
                      <a:pt x="1480" y="1501"/>
                    </a:lnTo>
                    <a:lnTo>
                      <a:pt x="1494" y="1510"/>
                    </a:lnTo>
                    <a:lnTo>
                      <a:pt x="1540" y="1477"/>
                    </a:lnTo>
                    <a:lnTo>
                      <a:pt x="1561" y="1437"/>
                    </a:lnTo>
                    <a:lnTo>
                      <a:pt x="1577" y="1421"/>
                    </a:lnTo>
                    <a:lnTo>
                      <a:pt x="1601" y="1432"/>
                    </a:lnTo>
                    <a:lnTo>
                      <a:pt x="1595" y="1477"/>
                    </a:lnTo>
                    <a:lnTo>
                      <a:pt x="1621" y="1514"/>
                    </a:lnTo>
                    <a:lnTo>
                      <a:pt x="1677" y="1498"/>
                    </a:lnTo>
                    <a:lnTo>
                      <a:pt x="1686" y="1515"/>
                    </a:lnTo>
                    <a:lnTo>
                      <a:pt x="1633" y="1559"/>
                    </a:lnTo>
                    <a:lnTo>
                      <a:pt x="1635" y="1592"/>
                    </a:lnTo>
                    <a:lnTo>
                      <a:pt x="1703" y="1548"/>
                    </a:lnTo>
                    <a:lnTo>
                      <a:pt x="1772" y="1519"/>
                    </a:lnTo>
                    <a:lnTo>
                      <a:pt x="1771" y="1501"/>
                    </a:lnTo>
                    <a:lnTo>
                      <a:pt x="1703" y="1481"/>
                    </a:lnTo>
                    <a:lnTo>
                      <a:pt x="1693" y="1455"/>
                    </a:lnTo>
                    <a:lnTo>
                      <a:pt x="1677" y="1448"/>
                    </a:lnTo>
                    <a:lnTo>
                      <a:pt x="1703" y="1417"/>
                    </a:lnTo>
                    <a:lnTo>
                      <a:pt x="1669" y="1408"/>
                    </a:lnTo>
                    <a:lnTo>
                      <a:pt x="1664" y="1386"/>
                    </a:lnTo>
                    <a:lnTo>
                      <a:pt x="1702" y="1402"/>
                    </a:lnTo>
                    <a:lnTo>
                      <a:pt x="1724" y="1366"/>
                    </a:lnTo>
                    <a:lnTo>
                      <a:pt x="1682" y="1344"/>
                    </a:lnTo>
                    <a:lnTo>
                      <a:pt x="1647" y="1364"/>
                    </a:lnTo>
                    <a:lnTo>
                      <a:pt x="1630" y="1366"/>
                    </a:lnTo>
                    <a:lnTo>
                      <a:pt x="1551" y="1425"/>
                    </a:lnTo>
                    <a:lnTo>
                      <a:pt x="1492" y="1446"/>
                    </a:lnTo>
                    <a:lnTo>
                      <a:pt x="1547" y="1422"/>
                    </a:lnTo>
                    <a:lnTo>
                      <a:pt x="1620" y="1353"/>
                    </a:lnTo>
                    <a:lnTo>
                      <a:pt x="1642" y="1349"/>
                    </a:lnTo>
                    <a:lnTo>
                      <a:pt x="1650" y="1335"/>
                    </a:lnTo>
                    <a:lnTo>
                      <a:pt x="1711" y="1315"/>
                    </a:lnTo>
                    <a:lnTo>
                      <a:pt x="1792" y="1334"/>
                    </a:lnTo>
                    <a:lnTo>
                      <a:pt x="1794" y="1340"/>
                    </a:lnTo>
                    <a:lnTo>
                      <a:pt x="1856" y="1343"/>
                    </a:lnTo>
                    <a:lnTo>
                      <a:pt x="1899" y="1302"/>
                    </a:lnTo>
                    <a:lnTo>
                      <a:pt x="1948" y="1291"/>
                    </a:lnTo>
                    <a:lnTo>
                      <a:pt x="1969" y="1276"/>
                    </a:lnTo>
                    <a:lnTo>
                      <a:pt x="1978" y="1199"/>
                    </a:lnTo>
                    <a:lnTo>
                      <a:pt x="1937" y="1169"/>
                    </a:lnTo>
                    <a:lnTo>
                      <a:pt x="1944" y="1151"/>
                    </a:lnTo>
                    <a:lnTo>
                      <a:pt x="1871" y="1095"/>
                    </a:lnTo>
                    <a:lnTo>
                      <a:pt x="1858" y="1069"/>
                    </a:lnTo>
                    <a:lnTo>
                      <a:pt x="1867" y="1060"/>
                    </a:lnTo>
                    <a:lnTo>
                      <a:pt x="1837" y="923"/>
                    </a:lnTo>
                    <a:lnTo>
                      <a:pt x="1767" y="978"/>
                    </a:lnTo>
                    <a:lnTo>
                      <a:pt x="1695" y="954"/>
                    </a:lnTo>
                    <a:lnTo>
                      <a:pt x="1717" y="864"/>
                    </a:lnTo>
                    <a:lnTo>
                      <a:pt x="1698" y="852"/>
                    </a:lnTo>
                    <a:lnTo>
                      <a:pt x="1665" y="768"/>
                    </a:lnTo>
                    <a:lnTo>
                      <a:pt x="1591" y="732"/>
                    </a:lnTo>
                    <a:lnTo>
                      <a:pt x="1554" y="742"/>
                    </a:lnTo>
                    <a:lnTo>
                      <a:pt x="1501" y="897"/>
                    </a:lnTo>
                    <a:lnTo>
                      <a:pt x="1463" y="910"/>
                    </a:lnTo>
                    <a:lnTo>
                      <a:pt x="1458" y="936"/>
                    </a:lnTo>
                    <a:lnTo>
                      <a:pt x="1487" y="958"/>
                    </a:lnTo>
                    <a:lnTo>
                      <a:pt x="1459" y="1055"/>
                    </a:lnTo>
                    <a:lnTo>
                      <a:pt x="1398" y="1096"/>
                    </a:lnTo>
                    <a:lnTo>
                      <a:pt x="1411" y="1119"/>
                    </a:lnTo>
                    <a:lnTo>
                      <a:pt x="1388" y="1173"/>
                    </a:lnTo>
                    <a:lnTo>
                      <a:pt x="1384" y="1209"/>
                    </a:lnTo>
                    <a:lnTo>
                      <a:pt x="1350" y="1232"/>
                    </a:lnTo>
                    <a:lnTo>
                      <a:pt x="1326" y="1225"/>
                    </a:lnTo>
                    <a:lnTo>
                      <a:pt x="1284" y="1154"/>
                    </a:lnTo>
                    <a:lnTo>
                      <a:pt x="1314" y="1126"/>
                    </a:lnTo>
                    <a:lnTo>
                      <a:pt x="1309" y="1087"/>
                    </a:lnTo>
                    <a:lnTo>
                      <a:pt x="1313" y="1075"/>
                    </a:lnTo>
                    <a:lnTo>
                      <a:pt x="1265" y="1031"/>
                    </a:lnTo>
                    <a:lnTo>
                      <a:pt x="1251" y="1032"/>
                    </a:lnTo>
                    <a:lnTo>
                      <a:pt x="1142" y="924"/>
                    </a:lnTo>
                    <a:lnTo>
                      <a:pt x="1110" y="931"/>
                    </a:lnTo>
                    <a:lnTo>
                      <a:pt x="1110" y="846"/>
                    </a:lnTo>
                    <a:lnTo>
                      <a:pt x="1069" y="833"/>
                    </a:lnTo>
                    <a:lnTo>
                      <a:pt x="1115" y="756"/>
                    </a:lnTo>
                    <a:lnTo>
                      <a:pt x="1171" y="686"/>
                    </a:lnTo>
                    <a:lnTo>
                      <a:pt x="1225" y="650"/>
                    </a:lnTo>
                    <a:lnTo>
                      <a:pt x="1255" y="656"/>
                    </a:lnTo>
                    <a:lnTo>
                      <a:pt x="1278" y="614"/>
                    </a:lnTo>
                    <a:lnTo>
                      <a:pt x="1348" y="613"/>
                    </a:lnTo>
                    <a:lnTo>
                      <a:pt x="1385" y="567"/>
                    </a:lnTo>
                    <a:lnTo>
                      <a:pt x="1441" y="542"/>
                    </a:lnTo>
                    <a:lnTo>
                      <a:pt x="1433" y="508"/>
                    </a:lnTo>
                    <a:lnTo>
                      <a:pt x="1484" y="500"/>
                    </a:lnTo>
                    <a:lnTo>
                      <a:pt x="1497" y="520"/>
                    </a:lnTo>
                    <a:lnTo>
                      <a:pt x="1556" y="504"/>
                    </a:lnTo>
                    <a:lnTo>
                      <a:pt x="1600" y="414"/>
                    </a:lnTo>
                    <a:lnTo>
                      <a:pt x="1552" y="361"/>
                    </a:lnTo>
                    <a:lnTo>
                      <a:pt x="1526" y="418"/>
                    </a:lnTo>
                    <a:lnTo>
                      <a:pt x="1438" y="451"/>
                    </a:lnTo>
                    <a:lnTo>
                      <a:pt x="1433" y="430"/>
                    </a:lnTo>
                    <a:lnTo>
                      <a:pt x="1457" y="393"/>
                    </a:lnTo>
                    <a:lnTo>
                      <a:pt x="1434" y="361"/>
                    </a:lnTo>
                    <a:lnTo>
                      <a:pt x="1412" y="374"/>
                    </a:lnTo>
                    <a:lnTo>
                      <a:pt x="1398" y="324"/>
                    </a:lnTo>
                    <a:lnTo>
                      <a:pt x="1415" y="305"/>
                    </a:lnTo>
                    <a:lnTo>
                      <a:pt x="1411" y="254"/>
                    </a:lnTo>
                    <a:lnTo>
                      <a:pt x="1433" y="229"/>
                    </a:lnTo>
                    <a:lnTo>
                      <a:pt x="1391" y="200"/>
                    </a:lnTo>
                    <a:lnTo>
                      <a:pt x="1317" y="255"/>
                    </a:lnTo>
                    <a:lnTo>
                      <a:pt x="1318" y="379"/>
                    </a:lnTo>
                    <a:lnTo>
                      <a:pt x="1260" y="414"/>
                    </a:lnTo>
                    <a:lnTo>
                      <a:pt x="1249" y="449"/>
                    </a:lnTo>
                    <a:lnTo>
                      <a:pt x="1221" y="451"/>
                    </a:lnTo>
                    <a:lnTo>
                      <a:pt x="1230" y="361"/>
                    </a:lnTo>
                    <a:lnTo>
                      <a:pt x="1184" y="378"/>
                    </a:lnTo>
                    <a:lnTo>
                      <a:pt x="1165" y="361"/>
                    </a:lnTo>
                    <a:lnTo>
                      <a:pt x="1150" y="379"/>
                    </a:lnTo>
                    <a:lnTo>
                      <a:pt x="1068" y="323"/>
                    </a:lnTo>
                    <a:lnTo>
                      <a:pt x="1067" y="297"/>
                    </a:lnTo>
                    <a:lnTo>
                      <a:pt x="1012" y="284"/>
                    </a:lnTo>
                    <a:lnTo>
                      <a:pt x="998" y="294"/>
                    </a:lnTo>
                    <a:lnTo>
                      <a:pt x="1048" y="311"/>
                    </a:lnTo>
                    <a:lnTo>
                      <a:pt x="992" y="329"/>
                    </a:lnTo>
                    <a:lnTo>
                      <a:pt x="957" y="379"/>
                    </a:lnTo>
                    <a:lnTo>
                      <a:pt x="928" y="311"/>
                    </a:lnTo>
                    <a:lnTo>
                      <a:pt x="853" y="275"/>
                    </a:lnTo>
                    <a:lnTo>
                      <a:pt x="875" y="254"/>
                    </a:lnTo>
                    <a:lnTo>
                      <a:pt x="768" y="150"/>
                    </a:lnTo>
                    <a:lnTo>
                      <a:pt x="717" y="140"/>
                    </a:lnTo>
                    <a:lnTo>
                      <a:pt x="690" y="110"/>
                    </a:lnTo>
                    <a:lnTo>
                      <a:pt x="664" y="63"/>
                    </a:lnTo>
                    <a:lnTo>
                      <a:pt x="623" y="99"/>
                    </a:lnTo>
                    <a:lnTo>
                      <a:pt x="591" y="69"/>
                    </a:lnTo>
                    <a:lnTo>
                      <a:pt x="575" y="80"/>
                    </a:lnTo>
                    <a:lnTo>
                      <a:pt x="460" y="80"/>
                    </a:lnTo>
                    <a:lnTo>
                      <a:pt x="346" y="0"/>
                    </a:lnTo>
                    <a:lnTo>
                      <a:pt x="0" y="486"/>
                    </a:lnTo>
                    <a:lnTo>
                      <a:pt x="9" y="507"/>
                    </a:lnTo>
                    <a:lnTo>
                      <a:pt x="26" y="507"/>
                    </a:lnTo>
                    <a:lnTo>
                      <a:pt x="52" y="583"/>
                    </a:lnTo>
                    <a:lnTo>
                      <a:pt x="110" y="577"/>
                    </a:lnTo>
                    <a:lnTo>
                      <a:pt x="126" y="640"/>
                    </a:lnTo>
                    <a:lnTo>
                      <a:pt x="121" y="721"/>
                    </a:lnTo>
                    <a:lnTo>
                      <a:pt x="147" y="768"/>
                    </a:lnTo>
                    <a:lnTo>
                      <a:pt x="140" y="808"/>
                    </a:lnTo>
                    <a:lnTo>
                      <a:pt x="96" y="867"/>
                    </a:lnTo>
                    <a:lnTo>
                      <a:pt x="129" y="969"/>
                    </a:lnTo>
                    <a:lnTo>
                      <a:pt x="99" y="1042"/>
                    </a:lnTo>
                    <a:lnTo>
                      <a:pt x="166" y="1133"/>
                    </a:lnTo>
                    <a:lnTo>
                      <a:pt x="190" y="1154"/>
                    </a:lnTo>
                    <a:lnTo>
                      <a:pt x="376" y="1185"/>
                    </a:lnTo>
                    <a:lnTo>
                      <a:pt x="623" y="1227"/>
                    </a:lnTo>
                    <a:lnTo>
                      <a:pt x="842" y="1265"/>
                    </a:lnTo>
                    <a:lnTo>
                      <a:pt x="896" y="1267"/>
                    </a:lnTo>
                    <a:lnTo>
                      <a:pt x="1025" y="1321"/>
                    </a:lnTo>
                    <a:lnTo>
                      <a:pt x="1063" y="1299"/>
                    </a:lnTo>
                    <a:lnTo>
                      <a:pt x="1090" y="1304"/>
                    </a:lnTo>
                    <a:lnTo>
                      <a:pt x="1085" y="1285"/>
                    </a:lnTo>
                    <a:lnTo>
                      <a:pt x="1144" y="1302"/>
                    </a:lnTo>
                    <a:lnTo>
                      <a:pt x="1148" y="1339"/>
                    </a:lnTo>
                    <a:lnTo>
                      <a:pt x="1174" y="1347"/>
                    </a:lnTo>
                    <a:lnTo>
                      <a:pt x="1172" y="1408"/>
                    </a:lnTo>
                    <a:lnTo>
                      <a:pt x="1231" y="1421"/>
                    </a:lnTo>
                    <a:lnTo>
                      <a:pt x="1249" y="1432"/>
                    </a:lnTo>
                    <a:lnTo>
                      <a:pt x="1273" y="1492"/>
                    </a:lnTo>
                    <a:lnTo>
                      <a:pt x="1238" y="1488"/>
                    </a:lnTo>
                    <a:lnTo>
                      <a:pt x="1215" y="1462"/>
                    </a:lnTo>
                    <a:lnTo>
                      <a:pt x="1217" y="1505"/>
                    </a:lnTo>
                    <a:lnTo>
                      <a:pt x="1214" y="1533"/>
                    </a:lnTo>
                    <a:lnTo>
                      <a:pt x="1193" y="1545"/>
                    </a:lnTo>
                    <a:lnTo>
                      <a:pt x="1184" y="1537"/>
                    </a:lnTo>
                    <a:lnTo>
                      <a:pt x="1155" y="1589"/>
                    </a:lnTo>
                    <a:lnTo>
                      <a:pt x="1163" y="1592"/>
                    </a:lnTo>
                    <a:lnTo>
                      <a:pt x="1214" y="1568"/>
                    </a:lnTo>
                    <a:lnTo>
                      <a:pt x="1240" y="1558"/>
                    </a:lnTo>
                    <a:lnTo>
                      <a:pt x="1271" y="1555"/>
                    </a:lnTo>
                    <a:lnTo>
                      <a:pt x="1270" y="1544"/>
                    </a:lnTo>
                    <a:lnTo>
                      <a:pt x="1283" y="1519"/>
                    </a:lnTo>
                    <a:close/>
                  </a:path>
                </a:pathLst>
              </a:custGeom>
              <a:solidFill>
                <a:schemeClr val="bg1"/>
              </a:solidFill>
              <a:ln w="0">
                <a:solidFill>
                  <a:schemeClr val="tx1"/>
                </a:solidFill>
                <a:prstDash val="solid"/>
                <a:round/>
                <a:headEnd/>
                <a:tailEnd/>
              </a:ln>
            </p:spPr>
            <p:txBody>
              <a:bodyPr/>
              <a:lstStyle/>
              <a:p>
                <a:endParaRPr lang="en-US"/>
              </a:p>
            </p:txBody>
          </p:sp>
          <p:sp>
            <p:nvSpPr>
              <p:cNvPr id="240" name="Freeform 629"/>
              <p:cNvSpPr>
                <a:spLocks/>
              </p:cNvSpPr>
              <p:nvPr/>
            </p:nvSpPr>
            <p:spPr bwMode="auto">
              <a:xfrm>
                <a:off x="3087" y="2795"/>
                <a:ext cx="201" cy="156"/>
              </a:xfrm>
              <a:custGeom>
                <a:avLst/>
                <a:gdLst>
                  <a:gd name="T0" fmla="*/ 59 w 338"/>
                  <a:gd name="T1" fmla="*/ 79 h 297"/>
                  <a:gd name="T2" fmla="*/ 63 w 338"/>
                  <a:gd name="T3" fmla="*/ 69 h 297"/>
                  <a:gd name="T4" fmla="*/ 77 w 338"/>
                  <a:gd name="T5" fmla="*/ 59 h 297"/>
                  <a:gd name="T6" fmla="*/ 89 w 338"/>
                  <a:gd name="T7" fmla="*/ 63 h 297"/>
                  <a:gd name="T8" fmla="*/ 105 w 338"/>
                  <a:gd name="T9" fmla="*/ 38 h 297"/>
                  <a:gd name="T10" fmla="*/ 119 w 338"/>
                  <a:gd name="T11" fmla="*/ 22 h 297"/>
                  <a:gd name="T12" fmla="*/ 120 w 338"/>
                  <a:gd name="T13" fmla="*/ 8 h 297"/>
                  <a:gd name="T14" fmla="*/ 109 w 338"/>
                  <a:gd name="T15" fmla="*/ 4 h 297"/>
                  <a:gd name="T16" fmla="*/ 81 w 338"/>
                  <a:gd name="T17" fmla="*/ 0 h 297"/>
                  <a:gd name="T18" fmla="*/ 58 w 338"/>
                  <a:gd name="T19" fmla="*/ 6 h 297"/>
                  <a:gd name="T20" fmla="*/ 15 w 338"/>
                  <a:gd name="T21" fmla="*/ 3 h 297"/>
                  <a:gd name="T22" fmla="*/ 8 w 338"/>
                  <a:gd name="T23" fmla="*/ 15 h 297"/>
                  <a:gd name="T24" fmla="*/ 11 w 338"/>
                  <a:gd name="T25" fmla="*/ 28 h 297"/>
                  <a:gd name="T26" fmla="*/ 0 w 338"/>
                  <a:gd name="T27" fmla="*/ 40 h 297"/>
                  <a:gd name="T28" fmla="*/ 3 w 338"/>
                  <a:gd name="T29" fmla="*/ 61 h 297"/>
                  <a:gd name="T30" fmla="*/ 17 w 338"/>
                  <a:gd name="T31" fmla="*/ 63 h 297"/>
                  <a:gd name="T32" fmla="*/ 30 w 338"/>
                  <a:gd name="T33" fmla="*/ 78 h 297"/>
                  <a:gd name="T34" fmla="*/ 43 w 338"/>
                  <a:gd name="T35" fmla="*/ 82 h 297"/>
                  <a:gd name="T36" fmla="*/ 59 w 338"/>
                  <a:gd name="T37" fmla="*/ 79 h 2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8"/>
                  <a:gd name="T58" fmla="*/ 0 h 297"/>
                  <a:gd name="T59" fmla="*/ 338 w 338"/>
                  <a:gd name="T60" fmla="*/ 297 h 2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8" h="297">
                    <a:moveTo>
                      <a:pt x="168" y="287"/>
                    </a:moveTo>
                    <a:lnTo>
                      <a:pt x="179" y="252"/>
                    </a:lnTo>
                    <a:lnTo>
                      <a:pt x="218" y="216"/>
                    </a:lnTo>
                    <a:lnTo>
                      <a:pt x="250" y="228"/>
                    </a:lnTo>
                    <a:lnTo>
                      <a:pt x="297" y="138"/>
                    </a:lnTo>
                    <a:lnTo>
                      <a:pt x="336" y="78"/>
                    </a:lnTo>
                    <a:lnTo>
                      <a:pt x="338" y="29"/>
                    </a:lnTo>
                    <a:lnTo>
                      <a:pt x="309" y="13"/>
                    </a:lnTo>
                    <a:lnTo>
                      <a:pt x="228" y="0"/>
                    </a:lnTo>
                    <a:lnTo>
                      <a:pt x="164" y="23"/>
                    </a:lnTo>
                    <a:lnTo>
                      <a:pt x="44" y="10"/>
                    </a:lnTo>
                    <a:lnTo>
                      <a:pt x="22" y="56"/>
                    </a:lnTo>
                    <a:lnTo>
                      <a:pt x="31" y="103"/>
                    </a:lnTo>
                    <a:lnTo>
                      <a:pt x="0" y="146"/>
                    </a:lnTo>
                    <a:lnTo>
                      <a:pt x="9" y="223"/>
                    </a:lnTo>
                    <a:lnTo>
                      <a:pt x="49" y="229"/>
                    </a:lnTo>
                    <a:lnTo>
                      <a:pt x="85" y="284"/>
                    </a:lnTo>
                    <a:lnTo>
                      <a:pt x="121" y="297"/>
                    </a:lnTo>
                    <a:lnTo>
                      <a:pt x="168" y="287"/>
                    </a:lnTo>
                    <a:close/>
                  </a:path>
                </a:pathLst>
              </a:custGeom>
              <a:solidFill>
                <a:srgbClr val="990000"/>
              </a:solidFill>
              <a:ln w="0">
                <a:solidFill>
                  <a:srgbClr val="000000"/>
                </a:solidFill>
                <a:prstDash val="solid"/>
                <a:round/>
                <a:headEnd/>
                <a:tailEnd/>
              </a:ln>
            </p:spPr>
            <p:txBody>
              <a:bodyPr/>
              <a:lstStyle/>
              <a:p>
                <a:endParaRPr lang="en-US"/>
              </a:p>
            </p:txBody>
          </p:sp>
          <p:sp>
            <p:nvSpPr>
              <p:cNvPr id="241" name="Freeform 630"/>
              <p:cNvSpPr>
                <a:spLocks/>
              </p:cNvSpPr>
              <p:nvPr/>
            </p:nvSpPr>
            <p:spPr bwMode="auto">
              <a:xfrm>
                <a:off x="3416" y="2646"/>
                <a:ext cx="296" cy="336"/>
              </a:xfrm>
              <a:custGeom>
                <a:avLst/>
                <a:gdLst>
                  <a:gd name="T0" fmla="*/ 145 w 497"/>
                  <a:gd name="T1" fmla="*/ 0 h 646"/>
                  <a:gd name="T2" fmla="*/ 124 w 497"/>
                  <a:gd name="T3" fmla="*/ 10 h 646"/>
                  <a:gd name="T4" fmla="*/ 117 w 497"/>
                  <a:gd name="T5" fmla="*/ 8 h 646"/>
                  <a:gd name="T6" fmla="*/ 34 w 497"/>
                  <a:gd name="T7" fmla="*/ 8 h 646"/>
                  <a:gd name="T8" fmla="*/ 33 w 497"/>
                  <a:gd name="T9" fmla="*/ 24 h 646"/>
                  <a:gd name="T10" fmla="*/ 24 w 497"/>
                  <a:gd name="T11" fmla="*/ 24 h 646"/>
                  <a:gd name="T12" fmla="*/ 24 w 497"/>
                  <a:gd name="T13" fmla="*/ 29 h 646"/>
                  <a:gd name="T14" fmla="*/ 24 w 497"/>
                  <a:gd name="T15" fmla="*/ 63 h 646"/>
                  <a:gd name="T16" fmla="*/ 8 w 497"/>
                  <a:gd name="T17" fmla="*/ 60 h 646"/>
                  <a:gd name="T18" fmla="*/ 9 w 497"/>
                  <a:gd name="T19" fmla="*/ 70 h 646"/>
                  <a:gd name="T20" fmla="*/ 3 w 497"/>
                  <a:gd name="T21" fmla="*/ 79 h 646"/>
                  <a:gd name="T22" fmla="*/ 0 w 497"/>
                  <a:gd name="T23" fmla="*/ 89 h 646"/>
                  <a:gd name="T24" fmla="*/ 14 w 497"/>
                  <a:gd name="T25" fmla="*/ 101 h 646"/>
                  <a:gd name="T26" fmla="*/ 21 w 497"/>
                  <a:gd name="T27" fmla="*/ 106 h 646"/>
                  <a:gd name="T28" fmla="*/ 26 w 497"/>
                  <a:gd name="T29" fmla="*/ 123 h 646"/>
                  <a:gd name="T30" fmla="*/ 38 w 497"/>
                  <a:gd name="T31" fmla="*/ 127 h 646"/>
                  <a:gd name="T32" fmla="*/ 55 w 497"/>
                  <a:gd name="T33" fmla="*/ 150 h 646"/>
                  <a:gd name="T34" fmla="*/ 67 w 497"/>
                  <a:gd name="T35" fmla="*/ 158 h 646"/>
                  <a:gd name="T36" fmla="*/ 83 w 497"/>
                  <a:gd name="T37" fmla="*/ 155 h 646"/>
                  <a:gd name="T38" fmla="*/ 95 w 497"/>
                  <a:gd name="T39" fmla="*/ 164 h 646"/>
                  <a:gd name="T40" fmla="*/ 98 w 497"/>
                  <a:gd name="T41" fmla="*/ 175 h 646"/>
                  <a:gd name="T42" fmla="*/ 102 w 497"/>
                  <a:gd name="T43" fmla="*/ 174 h 646"/>
                  <a:gd name="T44" fmla="*/ 105 w 497"/>
                  <a:gd name="T45" fmla="*/ 165 h 646"/>
                  <a:gd name="T46" fmla="*/ 129 w 497"/>
                  <a:gd name="T47" fmla="*/ 159 h 646"/>
                  <a:gd name="T48" fmla="*/ 149 w 497"/>
                  <a:gd name="T49" fmla="*/ 156 h 646"/>
                  <a:gd name="T50" fmla="*/ 131 w 497"/>
                  <a:gd name="T51" fmla="*/ 130 h 646"/>
                  <a:gd name="T52" fmla="*/ 121 w 497"/>
                  <a:gd name="T53" fmla="*/ 124 h 646"/>
                  <a:gd name="T54" fmla="*/ 131 w 497"/>
                  <a:gd name="T55" fmla="*/ 119 h 646"/>
                  <a:gd name="T56" fmla="*/ 136 w 497"/>
                  <a:gd name="T57" fmla="*/ 105 h 646"/>
                  <a:gd name="T58" fmla="*/ 138 w 497"/>
                  <a:gd name="T59" fmla="*/ 90 h 646"/>
                  <a:gd name="T60" fmla="*/ 155 w 497"/>
                  <a:gd name="T61" fmla="*/ 83 h 646"/>
                  <a:gd name="T62" fmla="*/ 155 w 497"/>
                  <a:gd name="T63" fmla="*/ 59 h 646"/>
                  <a:gd name="T64" fmla="*/ 164 w 497"/>
                  <a:gd name="T65" fmla="*/ 49 h 646"/>
                  <a:gd name="T66" fmla="*/ 176 w 497"/>
                  <a:gd name="T67" fmla="*/ 42 h 646"/>
                  <a:gd name="T68" fmla="*/ 164 w 497"/>
                  <a:gd name="T69" fmla="*/ 37 h 646"/>
                  <a:gd name="T70" fmla="*/ 157 w 497"/>
                  <a:gd name="T71" fmla="*/ 8 h 646"/>
                  <a:gd name="T72" fmla="*/ 145 w 497"/>
                  <a:gd name="T73" fmla="*/ 0 h 6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7"/>
                  <a:gd name="T112" fmla="*/ 0 h 646"/>
                  <a:gd name="T113" fmla="*/ 497 w 497"/>
                  <a:gd name="T114" fmla="*/ 646 h 6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7" h="646">
                    <a:moveTo>
                      <a:pt x="410" y="0"/>
                    </a:moveTo>
                    <a:lnTo>
                      <a:pt x="350" y="38"/>
                    </a:lnTo>
                    <a:lnTo>
                      <a:pt x="331" y="29"/>
                    </a:lnTo>
                    <a:lnTo>
                      <a:pt x="95" y="31"/>
                    </a:lnTo>
                    <a:lnTo>
                      <a:pt x="94" y="90"/>
                    </a:lnTo>
                    <a:lnTo>
                      <a:pt x="69" y="90"/>
                    </a:lnTo>
                    <a:lnTo>
                      <a:pt x="69" y="107"/>
                    </a:lnTo>
                    <a:lnTo>
                      <a:pt x="68" y="233"/>
                    </a:lnTo>
                    <a:lnTo>
                      <a:pt x="24" y="222"/>
                    </a:lnTo>
                    <a:lnTo>
                      <a:pt x="25" y="257"/>
                    </a:lnTo>
                    <a:lnTo>
                      <a:pt x="9" y="291"/>
                    </a:lnTo>
                    <a:lnTo>
                      <a:pt x="0" y="329"/>
                    </a:lnTo>
                    <a:lnTo>
                      <a:pt x="41" y="373"/>
                    </a:lnTo>
                    <a:lnTo>
                      <a:pt x="59" y="391"/>
                    </a:lnTo>
                    <a:lnTo>
                      <a:pt x="72" y="455"/>
                    </a:lnTo>
                    <a:lnTo>
                      <a:pt x="105" y="472"/>
                    </a:lnTo>
                    <a:lnTo>
                      <a:pt x="154" y="554"/>
                    </a:lnTo>
                    <a:lnTo>
                      <a:pt x="189" y="584"/>
                    </a:lnTo>
                    <a:lnTo>
                      <a:pt x="235" y="572"/>
                    </a:lnTo>
                    <a:lnTo>
                      <a:pt x="268" y="608"/>
                    </a:lnTo>
                    <a:lnTo>
                      <a:pt x="275" y="646"/>
                    </a:lnTo>
                    <a:lnTo>
                      <a:pt x="288" y="643"/>
                    </a:lnTo>
                    <a:lnTo>
                      <a:pt x="295" y="610"/>
                    </a:lnTo>
                    <a:lnTo>
                      <a:pt x="364" y="589"/>
                    </a:lnTo>
                    <a:lnTo>
                      <a:pt x="419" y="574"/>
                    </a:lnTo>
                    <a:lnTo>
                      <a:pt x="369" y="479"/>
                    </a:lnTo>
                    <a:lnTo>
                      <a:pt x="341" y="458"/>
                    </a:lnTo>
                    <a:lnTo>
                      <a:pt x="369" y="441"/>
                    </a:lnTo>
                    <a:lnTo>
                      <a:pt x="384" y="386"/>
                    </a:lnTo>
                    <a:lnTo>
                      <a:pt x="390" y="332"/>
                    </a:lnTo>
                    <a:lnTo>
                      <a:pt x="437" y="305"/>
                    </a:lnTo>
                    <a:lnTo>
                      <a:pt x="437" y="218"/>
                    </a:lnTo>
                    <a:lnTo>
                      <a:pt x="463" y="180"/>
                    </a:lnTo>
                    <a:lnTo>
                      <a:pt x="497" y="154"/>
                    </a:lnTo>
                    <a:lnTo>
                      <a:pt x="463" y="139"/>
                    </a:lnTo>
                    <a:lnTo>
                      <a:pt x="441" y="31"/>
                    </a:lnTo>
                    <a:lnTo>
                      <a:pt x="410" y="0"/>
                    </a:lnTo>
                    <a:close/>
                  </a:path>
                </a:pathLst>
              </a:custGeom>
              <a:solidFill>
                <a:srgbClr val="990000"/>
              </a:solidFill>
              <a:ln w="0">
                <a:solidFill>
                  <a:srgbClr val="000000"/>
                </a:solidFill>
                <a:prstDash val="solid"/>
                <a:round/>
                <a:headEnd/>
                <a:tailEnd/>
              </a:ln>
            </p:spPr>
            <p:txBody>
              <a:bodyPr/>
              <a:lstStyle/>
              <a:p>
                <a:endParaRPr lang="en-US"/>
              </a:p>
            </p:txBody>
          </p:sp>
          <p:sp>
            <p:nvSpPr>
              <p:cNvPr id="242" name="Freeform 631"/>
              <p:cNvSpPr>
                <a:spLocks/>
              </p:cNvSpPr>
              <p:nvPr/>
            </p:nvSpPr>
            <p:spPr bwMode="auto">
              <a:xfrm>
                <a:off x="3250" y="2933"/>
                <a:ext cx="332" cy="295"/>
              </a:xfrm>
              <a:custGeom>
                <a:avLst/>
                <a:gdLst>
                  <a:gd name="T0" fmla="*/ 95 w 559"/>
                  <a:gd name="T1" fmla="*/ 100 h 567"/>
                  <a:gd name="T2" fmla="*/ 100 w 559"/>
                  <a:gd name="T3" fmla="*/ 132 h 567"/>
                  <a:gd name="T4" fmla="*/ 119 w 559"/>
                  <a:gd name="T5" fmla="*/ 135 h 567"/>
                  <a:gd name="T6" fmla="*/ 153 w 559"/>
                  <a:gd name="T7" fmla="*/ 140 h 567"/>
                  <a:gd name="T8" fmla="*/ 175 w 559"/>
                  <a:gd name="T9" fmla="*/ 153 h 567"/>
                  <a:gd name="T10" fmla="*/ 180 w 559"/>
                  <a:gd name="T11" fmla="*/ 153 h 567"/>
                  <a:gd name="T12" fmla="*/ 180 w 559"/>
                  <a:gd name="T13" fmla="*/ 144 h 567"/>
                  <a:gd name="T14" fmla="*/ 166 w 559"/>
                  <a:gd name="T15" fmla="*/ 137 h 567"/>
                  <a:gd name="T16" fmla="*/ 171 w 559"/>
                  <a:gd name="T17" fmla="*/ 131 h 567"/>
                  <a:gd name="T18" fmla="*/ 175 w 559"/>
                  <a:gd name="T19" fmla="*/ 112 h 567"/>
                  <a:gd name="T20" fmla="*/ 197 w 559"/>
                  <a:gd name="T21" fmla="*/ 109 h 567"/>
                  <a:gd name="T22" fmla="*/ 186 w 559"/>
                  <a:gd name="T23" fmla="*/ 100 h 567"/>
                  <a:gd name="T24" fmla="*/ 180 w 559"/>
                  <a:gd name="T25" fmla="*/ 97 h 567"/>
                  <a:gd name="T26" fmla="*/ 177 w 559"/>
                  <a:gd name="T27" fmla="*/ 77 h 567"/>
                  <a:gd name="T28" fmla="*/ 179 w 559"/>
                  <a:gd name="T29" fmla="*/ 73 h 567"/>
                  <a:gd name="T30" fmla="*/ 177 w 559"/>
                  <a:gd name="T31" fmla="*/ 65 h 567"/>
                  <a:gd name="T32" fmla="*/ 181 w 559"/>
                  <a:gd name="T33" fmla="*/ 51 h 567"/>
                  <a:gd name="T34" fmla="*/ 183 w 559"/>
                  <a:gd name="T35" fmla="*/ 36 h 567"/>
                  <a:gd name="T36" fmla="*/ 192 w 559"/>
                  <a:gd name="T37" fmla="*/ 32 h 567"/>
                  <a:gd name="T38" fmla="*/ 196 w 559"/>
                  <a:gd name="T39" fmla="*/ 25 h 567"/>
                  <a:gd name="T40" fmla="*/ 193 w 559"/>
                  <a:gd name="T41" fmla="*/ 15 h 567"/>
                  <a:gd name="T42" fmla="*/ 182 w 559"/>
                  <a:gd name="T43" fmla="*/ 5 h 567"/>
                  <a:gd name="T44" fmla="*/ 166 w 559"/>
                  <a:gd name="T45" fmla="*/ 8 h 567"/>
                  <a:gd name="T46" fmla="*/ 153 w 559"/>
                  <a:gd name="T47" fmla="*/ 1 h 567"/>
                  <a:gd name="T48" fmla="*/ 138 w 559"/>
                  <a:gd name="T49" fmla="*/ 1 h 567"/>
                  <a:gd name="T50" fmla="*/ 137 w 559"/>
                  <a:gd name="T51" fmla="*/ 5 h 567"/>
                  <a:gd name="T52" fmla="*/ 109 w 559"/>
                  <a:gd name="T53" fmla="*/ 3 h 567"/>
                  <a:gd name="T54" fmla="*/ 105 w 559"/>
                  <a:gd name="T55" fmla="*/ 7 h 567"/>
                  <a:gd name="T56" fmla="*/ 80 w 559"/>
                  <a:gd name="T57" fmla="*/ 0 h 567"/>
                  <a:gd name="T58" fmla="*/ 70 w 559"/>
                  <a:gd name="T59" fmla="*/ 4 h 567"/>
                  <a:gd name="T60" fmla="*/ 64 w 559"/>
                  <a:gd name="T61" fmla="*/ 13 h 567"/>
                  <a:gd name="T62" fmla="*/ 59 w 559"/>
                  <a:gd name="T63" fmla="*/ 28 h 567"/>
                  <a:gd name="T64" fmla="*/ 58 w 559"/>
                  <a:gd name="T65" fmla="*/ 45 h 567"/>
                  <a:gd name="T66" fmla="*/ 44 w 559"/>
                  <a:gd name="T67" fmla="*/ 57 h 567"/>
                  <a:gd name="T68" fmla="*/ 34 w 559"/>
                  <a:gd name="T69" fmla="*/ 77 h 567"/>
                  <a:gd name="T70" fmla="*/ 26 w 559"/>
                  <a:gd name="T71" fmla="*/ 81 h 567"/>
                  <a:gd name="T72" fmla="*/ 9 w 559"/>
                  <a:gd name="T73" fmla="*/ 81 h 567"/>
                  <a:gd name="T74" fmla="*/ 0 w 559"/>
                  <a:gd name="T75" fmla="*/ 89 h 567"/>
                  <a:gd name="T76" fmla="*/ 5 w 559"/>
                  <a:gd name="T77" fmla="*/ 92 h 567"/>
                  <a:gd name="T78" fmla="*/ 48 w 559"/>
                  <a:gd name="T79" fmla="*/ 91 h 567"/>
                  <a:gd name="T80" fmla="*/ 49 w 559"/>
                  <a:gd name="T81" fmla="*/ 97 h 567"/>
                  <a:gd name="T82" fmla="*/ 56 w 559"/>
                  <a:gd name="T83" fmla="*/ 105 h 567"/>
                  <a:gd name="T84" fmla="*/ 74 w 559"/>
                  <a:gd name="T85" fmla="*/ 107 h 567"/>
                  <a:gd name="T86" fmla="*/ 77 w 559"/>
                  <a:gd name="T87" fmla="*/ 102 h 567"/>
                  <a:gd name="T88" fmla="*/ 95 w 559"/>
                  <a:gd name="T89" fmla="*/ 100 h 5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9"/>
                  <a:gd name="T136" fmla="*/ 0 h 567"/>
                  <a:gd name="T137" fmla="*/ 559 w 559"/>
                  <a:gd name="T138" fmla="*/ 567 h 5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9" h="567">
                    <a:moveTo>
                      <a:pt x="270" y="370"/>
                    </a:moveTo>
                    <a:lnTo>
                      <a:pt x="284" y="486"/>
                    </a:lnTo>
                    <a:lnTo>
                      <a:pt x="338" y="499"/>
                    </a:lnTo>
                    <a:lnTo>
                      <a:pt x="433" y="519"/>
                    </a:lnTo>
                    <a:lnTo>
                      <a:pt x="495" y="566"/>
                    </a:lnTo>
                    <a:lnTo>
                      <a:pt x="511" y="567"/>
                    </a:lnTo>
                    <a:lnTo>
                      <a:pt x="511" y="531"/>
                    </a:lnTo>
                    <a:lnTo>
                      <a:pt x="471" y="505"/>
                    </a:lnTo>
                    <a:lnTo>
                      <a:pt x="485" y="482"/>
                    </a:lnTo>
                    <a:lnTo>
                      <a:pt x="495" y="413"/>
                    </a:lnTo>
                    <a:lnTo>
                      <a:pt x="559" y="402"/>
                    </a:lnTo>
                    <a:lnTo>
                      <a:pt x="529" y="370"/>
                    </a:lnTo>
                    <a:lnTo>
                      <a:pt x="511" y="357"/>
                    </a:lnTo>
                    <a:lnTo>
                      <a:pt x="501" y="284"/>
                    </a:lnTo>
                    <a:lnTo>
                      <a:pt x="506" y="270"/>
                    </a:lnTo>
                    <a:lnTo>
                      <a:pt x="502" y="239"/>
                    </a:lnTo>
                    <a:lnTo>
                      <a:pt x="514" y="188"/>
                    </a:lnTo>
                    <a:lnTo>
                      <a:pt x="519" y="133"/>
                    </a:lnTo>
                    <a:lnTo>
                      <a:pt x="544" y="119"/>
                    </a:lnTo>
                    <a:lnTo>
                      <a:pt x="555" y="93"/>
                    </a:lnTo>
                    <a:lnTo>
                      <a:pt x="548" y="55"/>
                    </a:lnTo>
                    <a:lnTo>
                      <a:pt x="515" y="19"/>
                    </a:lnTo>
                    <a:lnTo>
                      <a:pt x="469" y="31"/>
                    </a:lnTo>
                    <a:lnTo>
                      <a:pt x="434" y="1"/>
                    </a:lnTo>
                    <a:lnTo>
                      <a:pt x="392" y="1"/>
                    </a:lnTo>
                    <a:lnTo>
                      <a:pt x="387" y="17"/>
                    </a:lnTo>
                    <a:lnTo>
                      <a:pt x="310" y="12"/>
                    </a:lnTo>
                    <a:lnTo>
                      <a:pt x="297" y="27"/>
                    </a:lnTo>
                    <a:lnTo>
                      <a:pt x="227" y="0"/>
                    </a:lnTo>
                    <a:lnTo>
                      <a:pt x="198" y="13"/>
                    </a:lnTo>
                    <a:lnTo>
                      <a:pt x="180" y="49"/>
                    </a:lnTo>
                    <a:lnTo>
                      <a:pt x="168" y="103"/>
                    </a:lnTo>
                    <a:lnTo>
                      <a:pt x="164" y="166"/>
                    </a:lnTo>
                    <a:lnTo>
                      <a:pt x="125" y="211"/>
                    </a:lnTo>
                    <a:lnTo>
                      <a:pt x="96" y="284"/>
                    </a:lnTo>
                    <a:lnTo>
                      <a:pt x="73" y="300"/>
                    </a:lnTo>
                    <a:lnTo>
                      <a:pt x="26" y="299"/>
                    </a:lnTo>
                    <a:lnTo>
                      <a:pt x="0" y="329"/>
                    </a:lnTo>
                    <a:lnTo>
                      <a:pt x="13" y="339"/>
                    </a:lnTo>
                    <a:lnTo>
                      <a:pt x="134" y="335"/>
                    </a:lnTo>
                    <a:lnTo>
                      <a:pt x="138" y="357"/>
                    </a:lnTo>
                    <a:lnTo>
                      <a:pt x="158" y="387"/>
                    </a:lnTo>
                    <a:lnTo>
                      <a:pt x="211" y="395"/>
                    </a:lnTo>
                    <a:lnTo>
                      <a:pt x="219" y="378"/>
                    </a:lnTo>
                    <a:lnTo>
                      <a:pt x="270" y="370"/>
                    </a:lnTo>
                    <a:close/>
                  </a:path>
                </a:pathLst>
              </a:custGeom>
              <a:solidFill>
                <a:srgbClr val="990000"/>
              </a:solidFill>
              <a:ln w="0">
                <a:solidFill>
                  <a:srgbClr val="000000"/>
                </a:solidFill>
                <a:prstDash val="solid"/>
                <a:round/>
                <a:headEnd/>
                <a:tailEnd/>
              </a:ln>
            </p:spPr>
            <p:txBody>
              <a:bodyPr/>
              <a:lstStyle/>
              <a:p>
                <a:endParaRPr lang="en-US"/>
              </a:p>
            </p:txBody>
          </p:sp>
          <p:sp>
            <p:nvSpPr>
              <p:cNvPr id="243" name="Freeform 632"/>
              <p:cNvSpPr>
                <a:spLocks/>
              </p:cNvSpPr>
              <p:nvPr/>
            </p:nvSpPr>
            <p:spPr bwMode="auto">
              <a:xfrm>
                <a:off x="3465" y="3260"/>
                <a:ext cx="135" cy="120"/>
              </a:xfrm>
              <a:custGeom>
                <a:avLst/>
                <a:gdLst>
                  <a:gd name="T0" fmla="*/ 57 w 230"/>
                  <a:gd name="T1" fmla="*/ 1 h 232"/>
                  <a:gd name="T2" fmla="*/ 48 w 230"/>
                  <a:gd name="T3" fmla="*/ 0 h 232"/>
                  <a:gd name="T4" fmla="*/ 40 w 230"/>
                  <a:gd name="T5" fmla="*/ 10 h 232"/>
                  <a:gd name="T6" fmla="*/ 33 w 230"/>
                  <a:gd name="T7" fmla="*/ 8 h 232"/>
                  <a:gd name="T8" fmla="*/ 21 w 230"/>
                  <a:gd name="T9" fmla="*/ 23 h 232"/>
                  <a:gd name="T10" fmla="*/ 0 w 230"/>
                  <a:gd name="T11" fmla="*/ 22 h 232"/>
                  <a:gd name="T12" fmla="*/ 15 w 230"/>
                  <a:gd name="T13" fmla="*/ 36 h 232"/>
                  <a:gd name="T14" fmla="*/ 19 w 230"/>
                  <a:gd name="T15" fmla="*/ 39 h 232"/>
                  <a:gd name="T16" fmla="*/ 21 w 230"/>
                  <a:gd name="T17" fmla="*/ 41 h 232"/>
                  <a:gd name="T18" fmla="*/ 26 w 230"/>
                  <a:gd name="T19" fmla="*/ 43 h 232"/>
                  <a:gd name="T20" fmla="*/ 26 w 230"/>
                  <a:gd name="T21" fmla="*/ 49 h 232"/>
                  <a:gd name="T22" fmla="*/ 44 w 230"/>
                  <a:gd name="T23" fmla="*/ 59 h 232"/>
                  <a:gd name="T24" fmla="*/ 49 w 230"/>
                  <a:gd name="T25" fmla="*/ 61 h 232"/>
                  <a:gd name="T26" fmla="*/ 69 w 230"/>
                  <a:gd name="T27" fmla="*/ 62 h 232"/>
                  <a:gd name="T28" fmla="*/ 76 w 230"/>
                  <a:gd name="T29" fmla="*/ 48 h 232"/>
                  <a:gd name="T30" fmla="*/ 76 w 230"/>
                  <a:gd name="T31" fmla="*/ 43 h 232"/>
                  <a:gd name="T32" fmla="*/ 79 w 230"/>
                  <a:gd name="T33" fmla="*/ 40 h 232"/>
                  <a:gd name="T34" fmla="*/ 79 w 230"/>
                  <a:gd name="T35" fmla="*/ 18 h 232"/>
                  <a:gd name="T36" fmla="*/ 61 w 230"/>
                  <a:gd name="T37" fmla="*/ 5 h 232"/>
                  <a:gd name="T38" fmla="*/ 57 w 230"/>
                  <a:gd name="T39" fmla="*/ 1 h 2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0"/>
                  <a:gd name="T61" fmla="*/ 0 h 232"/>
                  <a:gd name="T62" fmla="*/ 230 w 230"/>
                  <a:gd name="T63" fmla="*/ 232 h 2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0" h="232">
                    <a:moveTo>
                      <a:pt x="166" y="3"/>
                    </a:moveTo>
                    <a:lnTo>
                      <a:pt x="140" y="0"/>
                    </a:lnTo>
                    <a:lnTo>
                      <a:pt x="116" y="36"/>
                    </a:lnTo>
                    <a:lnTo>
                      <a:pt x="97" y="31"/>
                    </a:lnTo>
                    <a:lnTo>
                      <a:pt x="61" y="86"/>
                    </a:lnTo>
                    <a:lnTo>
                      <a:pt x="0" y="82"/>
                    </a:lnTo>
                    <a:lnTo>
                      <a:pt x="43" y="136"/>
                    </a:lnTo>
                    <a:lnTo>
                      <a:pt x="56" y="146"/>
                    </a:lnTo>
                    <a:lnTo>
                      <a:pt x="61" y="155"/>
                    </a:lnTo>
                    <a:lnTo>
                      <a:pt x="77" y="161"/>
                    </a:lnTo>
                    <a:lnTo>
                      <a:pt x="77" y="183"/>
                    </a:lnTo>
                    <a:lnTo>
                      <a:pt x="128" y="223"/>
                    </a:lnTo>
                    <a:lnTo>
                      <a:pt x="142" y="229"/>
                    </a:lnTo>
                    <a:lnTo>
                      <a:pt x="200" y="232"/>
                    </a:lnTo>
                    <a:lnTo>
                      <a:pt x="222" y="180"/>
                    </a:lnTo>
                    <a:lnTo>
                      <a:pt x="222" y="161"/>
                    </a:lnTo>
                    <a:lnTo>
                      <a:pt x="230" y="151"/>
                    </a:lnTo>
                    <a:lnTo>
                      <a:pt x="230" y="65"/>
                    </a:lnTo>
                    <a:lnTo>
                      <a:pt x="177" y="20"/>
                    </a:lnTo>
                    <a:lnTo>
                      <a:pt x="166" y="3"/>
                    </a:lnTo>
                    <a:close/>
                  </a:path>
                </a:pathLst>
              </a:custGeom>
              <a:solidFill>
                <a:srgbClr val="990000"/>
              </a:solidFill>
              <a:ln w="0">
                <a:solidFill>
                  <a:srgbClr val="000000"/>
                </a:solidFill>
                <a:prstDash val="solid"/>
                <a:round/>
                <a:headEnd/>
                <a:tailEnd/>
              </a:ln>
            </p:spPr>
            <p:txBody>
              <a:bodyPr/>
              <a:lstStyle/>
              <a:p>
                <a:endParaRPr lang="en-US"/>
              </a:p>
            </p:txBody>
          </p:sp>
          <p:sp>
            <p:nvSpPr>
              <p:cNvPr id="244" name="Freeform 633"/>
              <p:cNvSpPr>
                <a:spLocks/>
              </p:cNvSpPr>
              <p:nvPr/>
            </p:nvSpPr>
            <p:spPr bwMode="auto">
              <a:xfrm>
                <a:off x="3753" y="2821"/>
                <a:ext cx="185" cy="223"/>
              </a:xfrm>
              <a:custGeom>
                <a:avLst/>
                <a:gdLst>
                  <a:gd name="T0" fmla="*/ 110 w 312"/>
                  <a:gd name="T1" fmla="*/ 1 h 429"/>
                  <a:gd name="T2" fmla="*/ 100 w 312"/>
                  <a:gd name="T3" fmla="*/ 0 h 429"/>
                  <a:gd name="T4" fmla="*/ 93 w 312"/>
                  <a:gd name="T5" fmla="*/ 7 h 429"/>
                  <a:gd name="T6" fmla="*/ 77 w 312"/>
                  <a:gd name="T7" fmla="*/ 6 h 429"/>
                  <a:gd name="T8" fmla="*/ 73 w 312"/>
                  <a:gd name="T9" fmla="*/ 10 h 429"/>
                  <a:gd name="T10" fmla="*/ 49 w 312"/>
                  <a:gd name="T11" fmla="*/ 12 h 429"/>
                  <a:gd name="T12" fmla="*/ 40 w 312"/>
                  <a:gd name="T13" fmla="*/ 14 h 429"/>
                  <a:gd name="T14" fmla="*/ 28 w 312"/>
                  <a:gd name="T15" fmla="*/ 8 h 429"/>
                  <a:gd name="T16" fmla="*/ 15 w 312"/>
                  <a:gd name="T17" fmla="*/ 11 h 429"/>
                  <a:gd name="T18" fmla="*/ 28 w 312"/>
                  <a:gd name="T19" fmla="*/ 26 h 429"/>
                  <a:gd name="T20" fmla="*/ 59 w 312"/>
                  <a:gd name="T21" fmla="*/ 40 h 429"/>
                  <a:gd name="T22" fmla="*/ 72 w 312"/>
                  <a:gd name="T23" fmla="*/ 34 h 429"/>
                  <a:gd name="T24" fmla="*/ 44 w 312"/>
                  <a:gd name="T25" fmla="*/ 61 h 429"/>
                  <a:gd name="T26" fmla="*/ 21 w 312"/>
                  <a:gd name="T27" fmla="*/ 61 h 429"/>
                  <a:gd name="T28" fmla="*/ 14 w 312"/>
                  <a:gd name="T29" fmla="*/ 69 h 429"/>
                  <a:gd name="T30" fmla="*/ 7 w 312"/>
                  <a:gd name="T31" fmla="*/ 69 h 429"/>
                  <a:gd name="T32" fmla="*/ 0 w 312"/>
                  <a:gd name="T33" fmla="*/ 76 h 429"/>
                  <a:gd name="T34" fmla="*/ 3 w 312"/>
                  <a:gd name="T35" fmla="*/ 110 h 429"/>
                  <a:gd name="T36" fmla="*/ 12 w 312"/>
                  <a:gd name="T37" fmla="*/ 116 h 429"/>
                  <a:gd name="T38" fmla="*/ 14 w 312"/>
                  <a:gd name="T39" fmla="*/ 108 h 429"/>
                  <a:gd name="T40" fmla="*/ 28 w 312"/>
                  <a:gd name="T41" fmla="*/ 101 h 429"/>
                  <a:gd name="T42" fmla="*/ 39 w 312"/>
                  <a:gd name="T43" fmla="*/ 91 h 429"/>
                  <a:gd name="T44" fmla="*/ 74 w 312"/>
                  <a:gd name="T45" fmla="*/ 66 h 429"/>
                  <a:gd name="T46" fmla="*/ 74 w 312"/>
                  <a:gd name="T47" fmla="*/ 61 h 429"/>
                  <a:gd name="T48" fmla="*/ 93 w 312"/>
                  <a:gd name="T49" fmla="*/ 41 h 429"/>
                  <a:gd name="T50" fmla="*/ 91 w 312"/>
                  <a:gd name="T51" fmla="*/ 36 h 429"/>
                  <a:gd name="T52" fmla="*/ 104 w 312"/>
                  <a:gd name="T53" fmla="*/ 25 h 429"/>
                  <a:gd name="T54" fmla="*/ 110 w 312"/>
                  <a:gd name="T55" fmla="*/ 1 h 4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2"/>
                  <a:gd name="T85" fmla="*/ 0 h 429"/>
                  <a:gd name="T86" fmla="*/ 312 w 312"/>
                  <a:gd name="T87" fmla="*/ 429 h 4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2" h="429">
                    <a:moveTo>
                      <a:pt x="312" y="3"/>
                    </a:moveTo>
                    <a:lnTo>
                      <a:pt x="283" y="0"/>
                    </a:lnTo>
                    <a:lnTo>
                      <a:pt x="263" y="26"/>
                    </a:lnTo>
                    <a:lnTo>
                      <a:pt x="220" y="24"/>
                    </a:lnTo>
                    <a:lnTo>
                      <a:pt x="207" y="36"/>
                    </a:lnTo>
                    <a:lnTo>
                      <a:pt x="139" y="45"/>
                    </a:lnTo>
                    <a:lnTo>
                      <a:pt x="113" y="50"/>
                    </a:lnTo>
                    <a:lnTo>
                      <a:pt x="80" y="29"/>
                    </a:lnTo>
                    <a:lnTo>
                      <a:pt x="43" y="43"/>
                    </a:lnTo>
                    <a:lnTo>
                      <a:pt x="80" y="97"/>
                    </a:lnTo>
                    <a:lnTo>
                      <a:pt x="167" y="146"/>
                    </a:lnTo>
                    <a:lnTo>
                      <a:pt x="204" y="126"/>
                    </a:lnTo>
                    <a:lnTo>
                      <a:pt x="126" y="225"/>
                    </a:lnTo>
                    <a:lnTo>
                      <a:pt x="60" y="225"/>
                    </a:lnTo>
                    <a:lnTo>
                      <a:pt x="40" y="255"/>
                    </a:lnTo>
                    <a:lnTo>
                      <a:pt x="20" y="253"/>
                    </a:lnTo>
                    <a:lnTo>
                      <a:pt x="0" y="281"/>
                    </a:lnTo>
                    <a:lnTo>
                      <a:pt x="8" y="406"/>
                    </a:lnTo>
                    <a:lnTo>
                      <a:pt x="33" y="429"/>
                    </a:lnTo>
                    <a:lnTo>
                      <a:pt x="40" y="398"/>
                    </a:lnTo>
                    <a:lnTo>
                      <a:pt x="80" y="373"/>
                    </a:lnTo>
                    <a:lnTo>
                      <a:pt x="110" y="337"/>
                    </a:lnTo>
                    <a:lnTo>
                      <a:pt x="209" y="244"/>
                    </a:lnTo>
                    <a:lnTo>
                      <a:pt x="210" y="225"/>
                    </a:lnTo>
                    <a:lnTo>
                      <a:pt x="263" y="150"/>
                    </a:lnTo>
                    <a:lnTo>
                      <a:pt x="260" y="135"/>
                    </a:lnTo>
                    <a:lnTo>
                      <a:pt x="295" y="94"/>
                    </a:lnTo>
                    <a:lnTo>
                      <a:pt x="312" y="3"/>
                    </a:lnTo>
                    <a:close/>
                  </a:path>
                </a:pathLst>
              </a:custGeom>
              <a:solidFill>
                <a:srgbClr val="990000"/>
              </a:solidFill>
              <a:ln w="0">
                <a:solidFill>
                  <a:srgbClr val="000000"/>
                </a:solidFill>
                <a:prstDash val="solid"/>
                <a:round/>
                <a:headEnd/>
                <a:tailEnd/>
              </a:ln>
            </p:spPr>
            <p:txBody>
              <a:bodyPr/>
              <a:lstStyle/>
              <a:p>
                <a:endParaRPr lang="en-US"/>
              </a:p>
            </p:txBody>
          </p:sp>
          <p:sp>
            <p:nvSpPr>
              <p:cNvPr id="245" name="Freeform 634"/>
              <p:cNvSpPr>
                <a:spLocks/>
              </p:cNvSpPr>
              <p:nvPr/>
            </p:nvSpPr>
            <p:spPr bwMode="auto">
              <a:xfrm>
                <a:off x="3789" y="2704"/>
                <a:ext cx="187" cy="99"/>
              </a:xfrm>
              <a:custGeom>
                <a:avLst/>
                <a:gdLst>
                  <a:gd name="T0" fmla="*/ 24 w 315"/>
                  <a:gd name="T1" fmla="*/ 51 h 191"/>
                  <a:gd name="T2" fmla="*/ 14 w 315"/>
                  <a:gd name="T3" fmla="*/ 51 h 191"/>
                  <a:gd name="T4" fmla="*/ 5 w 315"/>
                  <a:gd name="T5" fmla="*/ 38 h 191"/>
                  <a:gd name="T6" fmla="*/ 0 w 315"/>
                  <a:gd name="T7" fmla="*/ 30 h 191"/>
                  <a:gd name="T8" fmla="*/ 0 w 315"/>
                  <a:gd name="T9" fmla="*/ 20 h 191"/>
                  <a:gd name="T10" fmla="*/ 9 w 315"/>
                  <a:gd name="T11" fmla="*/ 12 h 191"/>
                  <a:gd name="T12" fmla="*/ 46 w 315"/>
                  <a:gd name="T13" fmla="*/ 21 h 191"/>
                  <a:gd name="T14" fmla="*/ 61 w 315"/>
                  <a:gd name="T15" fmla="*/ 13 h 191"/>
                  <a:gd name="T16" fmla="*/ 102 w 315"/>
                  <a:gd name="T17" fmla="*/ 0 h 191"/>
                  <a:gd name="T18" fmla="*/ 111 w 315"/>
                  <a:gd name="T19" fmla="*/ 13 h 191"/>
                  <a:gd name="T20" fmla="*/ 100 w 315"/>
                  <a:gd name="T21" fmla="*/ 20 h 191"/>
                  <a:gd name="T22" fmla="*/ 96 w 315"/>
                  <a:gd name="T23" fmla="*/ 28 h 191"/>
                  <a:gd name="T24" fmla="*/ 46 w 315"/>
                  <a:gd name="T25" fmla="*/ 46 h 191"/>
                  <a:gd name="T26" fmla="*/ 39 w 315"/>
                  <a:gd name="T27" fmla="*/ 45 h 191"/>
                  <a:gd name="T28" fmla="*/ 24 w 315"/>
                  <a:gd name="T29" fmla="*/ 51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5"/>
                  <a:gd name="T46" fmla="*/ 0 h 191"/>
                  <a:gd name="T47" fmla="*/ 315 w 315"/>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5" h="191">
                    <a:moveTo>
                      <a:pt x="69" y="191"/>
                    </a:moveTo>
                    <a:lnTo>
                      <a:pt x="41" y="189"/>
                    </a:lnTo>
                    <a:lnTo>
                      <a:pt x="13" y="143"/>
                    </a:lnTo>
                    <a:lnTo>
                      <a:pt x="0" y="111"/>
                    </a:lnTo>
                    <a:lnTo>
                      <a:pt x="0" y="74"/>
                    </a:lnTo>
                    <a:lnTo>
                      <a:pt x="27" y="45"/>
                    </a:lnTo>
                    <a:lnTo>
                      <a:pt x="129" y="78"/>
                    </a:lnTo>
                    <a:lnTo>
                      <a:pt x="172" y="49"/>
                    </a:lnTo>
                    <a:lnTo>
                      <a:pt x="288" y="0"/>
                    </a:lnTo>
                    <a:lnTo>
                      <a:pt x="315" y="49"/>
                    </a:lnTo>
                    <a:lnTo>
                      <a:pt x="285" y="73"/>
                    </a:lnTo>
                    <a:lnTo>
                      <a:pt x="272" y="104"/>
                    </a:lnTo>
                    <a:lnTo>
                      <a:pt x="129" y="171"/>
                    </a:lnTo>
                    <a:lnTo>
                      <a:pt x="109" y="168"/>
                    </a:lnTo>
                    <a:lnTo>
                      <a:pt x="69" y="191"/>
                    </a:lnTo>
                    <a:close/>
                  </a:path>
                </a:pathLst>
              </a:custGeom>
              <a:solidFill>
                <a:srgbClr val="990000"/>
              </a:solidFill>
              <a:ln w="0">
                <a:solidFill>
                  <a:srgbClr val="000000"/>
                </a:solidFill>
                <a:prstDash val="solid"/>
                <a:round/>
                <a:headEnd/>
                <a:tailEnd/>
              </a:ln>
            </p:spPr>
            <p:txBody>
              <a:bodyPr/>
              <a:lstStyle/>
              <a:p>
                <a:endParaRPr lang="en-US"/>
              </a:p>
            </p:txBody>
          </p:sp>
          <p:sp>
            <p:nvSpPr>
              <p:cNvPr id="246" name="Freeform 635"/>
              <p:cNvSpPr>
                <a:spLocks/>
              </p:cNvSpPr>
              <p:nvPr/>
            </p:nvSpPr>
            <p:spPr bwMode="auto">
              <a:xfrm>
                <a:off x="4140" y="2278"/>
                <a:ext cx="138" cy="77"/>
              </a:xfrm>
              <a:custGeom>
                <a:avLst/>
                <a:gdLst>
                  <a:gd name="T0" fmla="*/ 17 w 234"/>
                  <a:gd name="T1" fmla="*/ 0 h 150"/>
                  <a:gd name="T2" fmla="*/ 16 w 234"/>
                  <a:gd name="T3" fmla="*/ 0 h 150"/>
                  <a:gd name="T4" fmla="*/ 16 w 234"/>
                  <a:gd name="T5" fmla="*/ 7 h 150"/>
                  <a:gd name="T6" fmla="*/ 22 w 234"/>
                  <a:gd name="T7" fmla="*/ 7 h 150"/>
                  <a:gd name="T8" fmla="*/ 31 w 234"/>
                  <a:gd name="T9" fmla="*/ 8 h 150"/>
                  <a:gd name="T10" fmla="*/ 42 w 234"/>
                  <a:gd name="T11" fmla="*/ 5 h 150"/>
                  <a:gd name="T12" fmla="*/ 53 w 234"/>
                  <a:gd name="T13" fmla="*/ 9 h 150"/>
                  <a:gd name="T14" fmla="*/ 68 w 234"/>
                  <a:gd name="T15" fmla="*/ 11 h 150"/>
                  <a:gd name="T16" fmla="*/ 75 w 234"/>
                  <a:gd name="T17" fmla="*/ 16 h 150"/>
                  <a:gd name="T18" fmla="*/ 81 w 234"/>
                  <a:gd name="T19" fmla="*/ 32 h 150"/>
                  <a:gd name="T20" fmla="*/ 70 w 234"/>
                  <a:gd name="T21" fmla="*/ 31 h 150"/>
                  <a:gd name="T22" fmla="*/ 54 w 234"/>
                  <a:gd name="T23" fmla="*/ 36 h 150"/>
                  <a:gd name="T24" fmla="*/ 48 w 234"/>
                  <a:gd name="T25" fmla="*/ 32 h 150"/>
                  <a:gd name="T26" fmla="*/ 47 w 234"/>
                  <a:gd name="T27" fmla="*/ 28 h 150"/>
                  <a:gd name="T28" fmla="*/ 42 w 234"/>
                  <a:gd name="T29" fmla="*/ 26 h 150"/>
                  <a:gd name="T30" fmla="*/ 34 w 234"/>
                  <a:gd name="T31" fmla="*/ 32 h 150"/>
                  <a:gd name="T32" fmla="*/ 12 w 234"/>
                  <a:gd name="T33" fmla="*/ 40 h 150"/>
                  <a:gd name="T34" fmla="*/ 6 w 234"/>
                  <a:gd name="T35" fmla="*/ 35 h 150"/>
                  <a:gd name="T36" fmla="*/ 0 w 234"/>
                  <a:gd name="T37" fmla="*/ 13 h 150"/>
                  <a:gd name="T38" fmla="*/ 5 w 234"/>
                  <a:gd name="T39" fmla="*/ 8 h 150"/>
                  <a:gd name="T40" fmla="*/ 7 w 234"/>
                  <a:gd name="T41" fmla="*/ 1 h 150"/>
                  <a:gd name="T42" fmla="*/ 16 w 234"/>
                  <a:gd name="T43" fmla="*/ 0 h 150"/>
                  <a:gd name="T44" fmla="*/ 17 w 234"/>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150"/>
                  <a:gd name="T71" fmla="*/ 234 w 234"/>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150">
                    <a:moveTo>
                      <a:pt x="49" y="0"/>
                    </a:moveTo>
                    <a:lnTo>
                      <a:pt x="46" y="0"/>
                    </a:lnTo>
                    <a:lnTo>
                      <a:pt x="46" y="28"/>
                    </a:lnTo>
                    <a:lnTo>
                      <a:pt x="63" y="26"/>
                    </a:lnTo>
                    <a:lnTo>
                      <a:pt x="89" y="30"/>
                    </a:lnTo>
                    <a:lnTo>
                      <a:pt x="121" y="19"/>
                    </a:lnTo>
                    <a:lnTo>
                      <a:pt x="152" y="36"/>
                    </a:lnTo>
                    <a:lnTo>
                      <a:pt x="195" y="40"/>
                    </a:lnTo>
                    <a:lnTo>
                      <a:pt x="217" y="60"/>
                    </a:lnTo>
                    <a:lnTo>
                      <a:pt x="234" y="120"/>
                    </a:lnTo>
                    <a:lnTo>
                      <a:pt x="200" y="117"/>
                    </a:lnTo>
                    <a:lnTo>
                      <a:pt x="155" y="138"/>
                    </a:lnTo>
                    <a:lnTo>
                      <a:pt x="138" y="121"/>
                    </a:lnTo>
                    <a:lnTo>
                      <a:pt x="136" y="108"/>
                    </a:lnTo>
                    <a:lnTo>
                      <a:pt x="122" y="98"/>
                    </a:lnTo>
                    <a:lnTo>
                      <a:pt x="96" y="121"/>
                    </a:lnTo>
                    <a:lnTo>
                      <a:pt x="35" y="150"/>
                    </a:lnTo>
                    <a:lnTo>
                      <a:pt x="18" y="134"/>
                    </a:lnTo>
                    <a:lnTo>
                      <a:pt x="0" y="48"/>
                    </a:lnTo>
                    <a:lnTo>
                      <a:pt x="15" y="31"/>
                    </a:lnTo>
                    <a:lnTo>
                      <a:pt x="20" y="4"/>
                    </a:lnTo>
                    <a:lnTo>
                      <a:pt x="45" y="0"/>
                    </a:lnTo>
                    <a:lnTo>
                      <a:pt x="49" y="0"/>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47" name="Freeform 636"/>
              <p:cNvSpPr>
                <a:spLocks/>
              </p:cNvSpPr>
              <p:nvPr/>
            </p:nvSpPr>
            <p:spPr bwMode="auto">
              <a:xfrm>
                <a:off x="4095" y="2339"/>
                <a:ext cx="228" cy="266"/>
              </a:xfrm>
              <a:custGeom>
                <a:avLst/>
                <a:gdLst>
                  <a:gd name="T0" fmla="*/ 72 w 384"/>
                  <a:gd name="T1" fmla="*/ 138 h 513"/>
                  <a:gd name="T2" fmla="*/ 95 w 384"/>
                  <a:gd name="T3" fmla="*/ 126 h 513"/>
                  <a:gd name="T4" fmla="*/ 86 w 384"/>
                  <a:gd name="T5" fmla="*/ 114 h 513"/>
                  <a:gd name="T6" fmla="*/ 81 w 384"/>
                  <a:gd name="T7" fmla="*/ 104 h 513"/>
                  <a:gd name="T8" fmla="*/ 88 w 384"/>
                  <a:gd name="T9" fmla="*/ 99 h 513"/>
                  <a:gd name="T10" fmla="*/ 97 w 384"/>
                  <a:gd name="T11" fmla="*/ 100 h 513"/>
                  <a:gd name="T12" fmla="*/ 102 w 384"/>
                  <a:gd name="T13" fmla="*/ 98 h 513"/>
                  <a:gd name="T14" fmla="*/ 103 w 384"/>
                  <a:gd name="T15" fmla="*/ 90 h 513"/>
                  <a:gd name="T16" fmla="*/ 114 w 384"/>
                  <a:gd name="T17" fmla="*/ 82 h 513"/>
                  <a:gd name="T18" fmla="*/ 123 w 384"/>
                  <a:gd name="T19" fmla="*/ 65 h 513"/>
                  <a:gd name="T20" fmla="*/ 123 w 384"/>
                  <a:gd name="T21" fmla="*/ 55 h 513"/>
                  <a:gd name="T22" fmla="*/ 129 w 384"/>
                  <a:gd name="T23" fmla="*/ 49 h 513"/>
                  <a:gd name="T24" fmla="*/ 121 w 384"/>
                  <a:gd name="T25" fmla="*/ 46 h 513"/>
                  <a:gd name="T26" fmla="*/ 135 w 384"/>
                  <a:gd name="T27" fmla="*/ 32 h 513"/>
                  <a:gd name="T28" fmla="*/ 123 w 384"/>
                  <a:gd name="T29" fmla="*/ 17 h 513"/>
                  <a:gd name="T30" fmla="*/ 123 w 384"/>
                  <a:gd name="T31" fmla="*/ 18 h 513"/>
                  <a:gd name="T32" fmla="*/ 110 w 384"/>
                  <a:gd name="T33" fmla="*/ 0 h 513"/>
                  <a:gd name="T34" fmla="*/ 103 w 384"/>
                  <a:gd name="T35" fmla="*/ 7 h 513"/>
                  <a:gd name="T36" fmla="*/ 91 w 384"/>
                  <a:gd name="T37" fmla="*/ 7 h 513"/>
                  <a:gd name="T38" fmla="*/ 78 w 384"/>
                  <a:gd name="T39" fmla="*/ 13 h 513"/>
                  <a:gd name="T40" fmla="*/ 83 w 384"/>
                  <a:gd name="T41" fmla="*/ 27 h 513"/>
                  <a:gd name="T42" fmla="*/ 78 w 384"/>
                  <a:gd name="T43" fmla="*/ 35 h 513"/>
                  <a:gd name="T44" fmla="*/ 75 w 384"/>
                  <a:gd name="T45" fmla="*/ 36 h 513"/>
                  <a:gd name="T46" fmla="*/ 75 w 384"/>
                  <a:gd name="T47" fmla="*/ 43 h 513"/>
                  <a:gd name="T48" fmla="*/ 67 w 384"/>
                  <a:gd name="T49" fmla="*/ 55 h 513"/>
                  <a:gd name="T50" fmla="*/ 54 w 384"/>
                  <a:gd name="T51" fmla="*/ 62 h 513"/>
                  <a:gd name="T52" fmla="*/ 47 w 384"/>
                  <a:gd name="T53" fmla="*/ 72 h 513"/>
                  <a:gd name="T54" fmla="*/ 43 w 384"/>
                  <a:gd name="T55" fmla="*/ 69 h 513"/>
                  <a:gd name="T56" fmla="*/ 37 w 384"/>
                  <a:gd name="T57" fmla="*/ 75 h 513"/>
                  <a:gd name="T58" fmla="*/ 37 w 384"/>
                  <a:gd name="T59" fmla="*/ 81 h 513"/>
                  <a:gd name="T60" fmla="*/ 20 w 384"/>
                  <a:gd name="T61" fmla="*/ 86 h 513"/>
                  <a:gd name="T62" fmla="*/ 1 w 384"/>
                  <a:gd name="T63" fmla="*/ 89 h 513"/>
                  <a:gd name="T64" fmla="*/ 6 w 384"/>
                  <a:gd name="T65" fmla="*/ 105 h 513"/>
                  <a:gd name="T66" fmla="*/ 14 w 384"/>
                  <a:gd name="T67" fmla="*/ 110 h 513"/>
                  <a:gd name="T68" fmla="*/ 4 w 384"/>
                  <a:gd name="T69" fmla="*/ 119 h 513"/>
                  <a:gd name="T70" fmla="*/ 0 w 384"/>
                  <a:gd name="T71" fmla="*/ 131 h 513"/>
                  <a:gd name="T72" fmla="*/ 9 w 384"/>
                  <a:gd name="T73" fmla="*/ 132 h 513"/>
                  <a:gd name="T74" fmla="*/ 48 w 384"/>
                  <a:gd name="T75" fmla="*/ 121 h 513"/>
                  <a:gd name="T76" fmla="*/ 72 w 384"/>
                  <a:gd name="T77" fmla="*/ 138 h 5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4"/>
                  <a:gd name="T118" fmla="*/ 0 h 513"/>
                  <a:gd name="T119" fmla="*/ 384 w 384"/>
                  <a:gd name="T120" fmla="*/ 513 h 5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4" h="513">
                    <a:moveTo>
                      <a:pt x="203" y="513"/>
                    </a:moveTo>
                    <a:lnTo>
                      <a:pt x="269" y="468"/>
                    </a:lnTo>
                    <a:lnTo>
                      <a:pt x="243" y="423"/>
                    </a:lnTo>
                    <a:lnTo>
                      <a:pt x="231" y="387"/>
                    </a:lnTo>
                    <a:lnTo>
                      <a:pt x="250" y="368"/>
                    </a:lnTo>
                    <a:lnTo>
                      <a:pt x="274" y="372"/>
                    </a:lnTo>
                    <a:lnTo>
                      <a:pt x="290" y="365"/>
                    </a:lnTo>
                    <a:lnTo>
                      <a:pt x="293" y="333"/>
                    </a:lnTo>
                    <a:lnTo>
                      <a:pt x="323" y="307"/>
                    </a:lnTo>
                    <a:lnTo>
                      <a:pt x="349" y="241"/>
                    </a:lnTo>
                    <a:lnTo>
                      <a:pt x="350" y="207"/>
                    </a:lnTo>
                    <a:lnTo>
                      <a:pt x="366" y="184"/>
                    </a:lnTo>
                    <a:lnTo>
                      <a:pt x="343" y="170"/>
                    </a:lnTo>
                    <a:lnTo>
                      <a:pt x="384" y="119"/>
                    </a:lnTo>
                    <a:lnTo>
                      <a:pt x="351" y="64"/>
                    </a:lnTo>
                    <a:lnTo>
                      <a:pt x="351" y="65"/>
                    </a:lnTo>
                    <a:lnTo>
                      <a:pt x="311" y="0"/>
                    </a:lnTo>
                    <a:lnTo>
                      <a:pt x="291" y="26"/>
                    </a:lnTo>
                    <a:lnTo>
                      <a:pt x="259" y="25"/>
                    </a:lnTo>
                    <a:lnTo>
                      <a:pt x="223" y="48"/>
                    </a:lnTo>
                    <a:lnTo>
                      <a:pt x="234" y="102"/>
                    </a:lnTo>
                    <a:lnTo>
                      <a:pt x="222" y="131"/>
                    </a:lnTo>
                    <a:lnTo>
                      <a:pt x="213" y="133"/>
                    </a:lnTo>
                    <a:lnTo>
                      <a:pt x="213" y="161"/>
                    </a:lnTo>
                    <a:lnTo>
                      <a:pt x="191" y="204"/>
                    </a:lnTo>
                    <a:lnTo>
                      <a:pt x="154" y="230"/>
                    </a:lnTo>
                    <a:lnTo>
                      <a:pt x="133" y="266"/>
                    </a:lnTo>
                    <a:lnTo>
                      <a:pt x="122" y="257"/>
                    </a:lnTo>
                    <a:lnTo>
                      <a:pt x="105" y="278"/>
                    </a:lnTo>
                    <a:lnTo>
                      <a:pt x="104" y="301"/>
                    </a:lnTo>
                    <a:lnTo>
                      <a:pt x="58" y="320"/>
                    </a:lnTo>
                    <a:lnTo>
                      <a:pt x="2" y="331"/>
                    </a:lnTo>
                    <a:lnTo>
                      <a:pt x="17" y="391"/>
                    </a:lnTo>
                    <a:lnTo>
                      <a:pt x="41" y="408"/>
                    </a:lnTo>
                    <a:lnTo>
                      <a:pt x="12" y="441"/>
                    </a:lnTo>
                    <a:lnTo>
                      <a:pt x="0" y="487"/>
                    </a:lnTo>
                    <a:lnTo>
                      <a:pt x="25" y="489"/>
                    </a:lnTo>
                    <a:lnTo>
                      <a:pt x="136" y="451"/>
                    </a:lnTo>
                    <a:lnTo>
                      <a:pt x="203" y="513"/>
                    </a:lnTo>
                    <a:close/>
                  </a:path>
                </a:pathLst>
              </a:custGeom>
              <a:solidFill>
                <a:srgbClr val="990000"/>
              </a:solidFill>
              <a:ln w="0">
                <a:solidFill>
                  <a:srgbClr val="000000"/>
                </a:solidFill>
                <a:prstDash val="solid"/>
                <a:round/>
                <a:headEnd/>
                <a:tailEnd/>
              </a:ln>
            </p:spPr>
            <p:txBody>
              <a:bodyPr/>
              <a:lstStyle/>
              <a:p>
                <a:endParaRPr lang="en-US"/>
              </a:p>
            </p:txBody>
          </p:sp>
          <p:sp>
            <p:nvSpPr>
              <p:cNvPr id="248" name="Freeform 637"/>
              <p:cNvSpPr>
                <a:spLocks/>
              </p:cNvSpPr>
              <p:nvPr/>
            </p:nvSpPr>
            <p:spPr bwMode="auto">
              <a:xfrm>
                <a:off x="4630" y="2489"/>
                <a:ext cx="146" cy="333"/>
              </a:xfrm>
              <a:custGeom>
                <a:avLst/>
                <a:gdLst>
                  <a:gd name="T0" fmla="*/ 82 w 246"/>
                  <a:gd name="T1" fmla="*/ 67 h 642"/>
                  <a:gd name="T2" fmla="*/ 82 w 246"/>
                  <a:gd name="T3" fmla="*/ 64 h 642"/>
                  <a:gd name="T4" fmla="*/ 64 w 246"/>
                  <a:gd name="T5" fmla="*/ 64 h 642"/>
                  <a:gd name="T6" fmla="*/ 61 w 246"/>
                  <a:gd name="T7" fmla="*/ 43 h 642"/>
                  <a:gd name="T8" fmla="*/ 54 w 246"/>
                  <a:gd name="T9" fmla="*/ 46 h 642"/>
                  <a:gd name="T10" fmla="*/ 54 w 246"/>
                  <a:gd name="T11" fmla="*/ 37 h 642"/>
                  <a:gd name="T12" fmla="*/ 58 w 246"/>
                  <a:gd name="T13" fmla="*/ 25 h 642"/>
                  <a:gd name="T14" fmla="*/ 50 w 246"/>
                  <a:gd name="T15" fmla="*/ 8 h 642"/>
                  <a:gd name="T16" fmla="*/ 47 w 246"/>
                  <a:gd name="T17" fmla="*/ 0 h 642"/>
                  <a:gd name="T18" fmla="*/ 37 w 246"/>
                  <a:gd name="T19" fmla="*/ 2 h 642"/>
                  <a:gd name="T20" fmla="*/ 23 w 246"/>
                  <a:gd name="T21" fmla="*/ 21 h 642"/>
                  <a:gd name="T22" fmla="*/ 17 w 246"/>
                  <a:gd name="T23" fmla="*/ 31 h 642"/>
                  <a:gd name="T24" fmla="*/ 16 w 246"/>
                  <a:gd name="T25" fmla="*/ 46 h 642"/>
                  <a:gd name="T26" fmla="*/ 11 w 246"/>
                  <a:gd name="T27" fmla="*/ 47 h 642"/>
                  <a:gd name="T28" fmla="*/ 10 w 246"/>
                  <a:gd name="T29" fmla="*/ 66 h 642"/>
                  <a:gd name="T30" fmla="*/ 3 w 246"/>
                  <a:gd name="T31" fmla="*/ 67 h 642"/>
                  <a:gd name="T32" fmla="*/ 6 w 246"/>
                  <a:gd name="T33" fmla="*/ 73 h 642"/>
                  <a:gd name="T34" fmla="*/ 0 w 246"/>
                  <a:gd name="T35" fmla="*/ 76 h 642"/>
                  <a:gd name="T36" fmla="*/ 11 w 246"/>
                  <a:gd name="T37" fmla="*/ 88 h 642"/>
                  <a:gd name="T38" fmla="*/ 18 w 246"/>
                  <a:gd name="T39" fmla="*/ 86 h 642"/>
                  <a:gd name="T40" fmla="*/ 31 w 246"/>
                  <a:gd name="T41" fmla="*/ 107 h 642"/>
                  <a:gd name="T42" fmla="*/ 28 w 246"/>
                  <a:gd name="T43" fmla="*/ 120 h 642"/>
                  <a:gd name="T44" fmla="*/ 45 w 246"/>
                  <a:gd name="T45" fmla="*/ 122 h 642"/>
                  <a:gd name="T46" fmla="*/ 55 w 246"/>
                  <a:gd name="T47" fmla="*/ 113 h 642"/>
                  <a:gd name="T48" fmla="*/ 69 w 246"/>
                  <a:gd name="T49" fmla="*/ 130 h 642"/>
                  <a:gd name="T50" fmla="*/ 69 w 246"/>
                  <a:gd name="T51" fmla="*/ 137 h 642"/>
                  <a:gd name="T52" fmla="*/ 80 w 246"/>
                  <a:gd name="T53" fmla="*/ 160 h 642"/>
                  <a:gd name="T54" fmla="*/ 80 w 246"/>
                  <a:gd name="T55" fmla="*/ 173 h 642"/>
                  <a:gd name="T56" fmla="*/ 87 w 246"/>
                  <a:gd name="T57" fmla="*/ 159 h 642"/>
                  <a:gd name="T58" fmla="*/ 74 w 246"/>
                  <a:gd name="T59" fmla="*/ 129 h 642"/>
                  <a:gd name="T60" fmla="*/ 73 w 246"/>
                  <a:gd name="T61" fmla="*/ 113 h 642"/>
                  <a:gd name="T62" fmla="*/ 56 w 246"/>
                  <a:gd name="T63" fmla="*/ 95 h 642"/>
                  <a:gd name="T64" fmla="*/ 70 w 246"/>
                  <a:gd name="T65" fmla="*/ 83 h 642"/>
                  <a:gd name="T66" fmla="*/ 82 w 246"/>
                  <a:gd name="T67" fmla="*/ 77 h 642"/>
                  <a:gd name="T68" fmla="*/ 82 w 246"/>
                  <a:gd name="T69" fmla="*/ 67 h 6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6"/>
                  <a:gd name="T106" fmla="*/ 0 h 642"/>
                  <a:gd name="T107" fmla="*/ 246 w 246"/>
                  <a:gd name="T108" fmla="*/ 642 h 6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6" h="642">
                    <a:moveTo>
                      <a:pt x="234" y="249"/>
                    </a:moveTo>
                    <a:lnTo>
                      <a:pt x="233" y="240"/>
                    </a:lnTo>
                    <a:lnTo>
                      <a:pt x="182" y="238"/>
                    </a:lnTo>
                    <a:lnTo>
                      <a:pt x="172" y="158"/>
                    </a:lnTo>
                    <a:lnTo>
                      <a:pt x="153" y="170"/>
                    </a:lnTo>
                    <a:lnTo>
                      <a:pt x="153" y="136"/>
                    </a:lnTo>
                    <a:lnTo>
                      <a:pt x="165" y="94"/>
                    </a:lnTo>
                    <a:lnTo>
                      <a:pt x="144" y="30"/>
                    </a:lnTo>
                    <a:lnTo>
                      <a:pt x="134" y="0"/>
                    </a:lnTo>
                    <a:lnTo>
                      <a:pt x="105" y="8"/>
                    </a:lnTo>
                    <a:lnTo>
                      <a:pt x="65" y="80"/>
                    </a:lnTo>
                    <a:lnTo>
                      <a:pt x="48" y="113"/>
                    </a:lnTo>
                    <a:lnTo>
                      <a:pt x="45" y="171"/>
                    </a:lnTo>
                    <a:lnTo>
                      <a:pt x="30" y="174"/>
                    </a:lnTo>
                    <a:lnTo>
                      <a:pt x="28" y="246"/>
                    </a:lnTo>
                    <a:lnTo>
                      <a:pt x="9" y="249"/>
                    </a:lnTo>
                    <a:lnTo>
                      <a:pt x="17" y="270"/>
                    </a:lnTo>
                    <a:lnTo>
                      <a:pt x="0" y="283"/>
                    </a:lnTo>
                    <a:lnTo>
                      <a:pt x="32" y="325"/>
                    </a:lnTo>
                    <a:lnTo>
                      <a:pt x="50" y="320"/>
                    </a:lnTo>
                    <a:lnTo>
                      <a:pt x="88" y="398"/>
                    </a:lnTo>
                    <a:lnTo>
                      <a:pt x="79" y="446"/>
                    </a:lnTo>
                    <a:lnTo>
                      <a:pt x="126" y="454"/>
                    </a:lnTo>
                    <a:lnTo>
                      <a:pt x="156" y="418"/>
                    </a:lnTo>
                    <a:lnTo>
                      <a:pt x="195" y="483"/>
                    </a:lnTo>
                    <a:lnTo>
                      <a:pt x="195" y="510"/>
                    </a:lnTo>
                    <a:lnTo>
                      <a:pt x="228" y="595"/>
                    </a:lnTo>
                    <a:lnTo>
                      <a:pt x="225" y="642"/>
                    </a:lnTo>
                    <a:lnTo>
                      <a:pt x="246" y="589"/>
                    </a:lnTo>
                    <a:lnTo>
                      <a:pt x="210" y="478"/>
                    </a:lnTo>
                    <a:lnTo>
                      <a:pt x="208" y="420"/>
                    </a:lnTo>
                    <a:lnTo>
                      <a:pt x="159" y="354"/>
                    </a:lnTo>
                    <a:lnTo>
                      <a:pt x="198" y="308"/>
                    </a:lnTo>
                    <a:lnTo>
                      <a:pt x="234" y="285"/>
                    </a:lnTo>
                    <a:lnTo>
                      <a:pt x="234" y="249"/>
                    </a:lnTo>
                    <a:close/>
                  </a:path>
                </a:pathLst>
              </a:custGeom>
              <a:solidFill>
                <a:srgbClr val="990000"/>
              </a:solidFill>
              <a:ln w="0">
                <a:solidFill>
                  <a:srgbClr val="000000"/>
                </a:solidFill>
                <a:prstDash val="solid"/>
                <a:round/>
                <a:headEnd/>
                <a:tailEnd/>
              </a:ln>
            </p:spPr>
            <p:txBody>
              <a:bodyPr/>
              <a:lstStyle/>
              <a:p>
                <a:endParaRPr lang="en-US"/>
              </a:p>
            </p:txBody>
          </p:sp>
          <p:sp>
            <p:nvSpPr>
              <p:cNvPr id="249" name="Freeform 638"/>
              <p:cNvSpPr>
                <a:spLocks/>
              </p:cNvSpPr>
              <p:nvPr/>
            </p:nvSpPr>
            <p:spPr bwMode="auto">
              <a:xfrm>
                <a:off x="3633" y="2472"/>
                <a:ext cx="371" cy="272"/>
              </a:xfrm>
              <a:custGeom>
                <a:avLst/>
                <a:gdLst>
                  <a:gd name="T0" fmla="*/ 171 w 624"/>
                  <a:gd name="T1" fmla="*/ 70 h 527"/>
                  <a:gd name="T2" fmla="*/ 175 w 624"/>
                  <a:gd name="T3" fmla="*/ 73 h 527"/>
                  <a:gd name="T4" fmla="*/ 178 w 624"/>
                  <a:gd name="T5" fmla="*/ 73 h 527"/>
                  <a:gd name="T6" fmla="*/ 173 w 624"/>
                  <a:gd name="T7" fmla="*/ 72 h 527"/>
                  <a:gd name="T8" fmla="*/ 184 w 624"/>
                  <a:gd name="T9" fmla="*/ 75 h 527"/>
                  <a:gd name="T10" fmla="*/ 186 w 624"/>
                  <a:gd name="T11" fmla="*/ 80 h 527"/>
                  <a:gd name="T12" fmla="*/ 214 w 624"/>
                  <a:gd name="T13" fmla="*/ 84 h 527"/>
                  <a:gd name="T14" fmla="*/ 219 w 624"/>
                  <a:gd name="T15" fmla="*/ 88 h 527"/>
                  <a:gd name="T16" fmla="*/ 221 w 624"/>
                  <a:gd name="T17" fmla="*/ 101 h 527"/>
                  <a:gd name="T18" fmla="*/ 194 w 624"/>
                  <a:gd name="T19" fmla="*/ 120 h 527"/>
                  <a:gd name="T20" fmla="*/ 153 w 624"/>
                  <a:gd name="T21" fmla="*/ 133 h 527"/>
                  <a:gd name="T22" fmla="*/ 138 w 624"/>
                  <a:gd name="T23" fmla="*/ 140 h 527"/>
                  <a:gd name="T24" fmla="*/ 102 w 624"/>
                  <a:gd name="T25" fmla="*/ 132 h 527"/>
                  <a:gd name="T26" fmla="*/ 93 w 624"/>
                  <a:gd name="T27" fmla="*/ 139 h 527"/>
                  <a:gd name="T28" fmla="*/ 77 w 624"/>
                  <a:gd name="T29" fmla="*/ 125 h 527"/>
                  <a:gd name="T30" fmla="*/ 65 w 624"/>
                  <a:gd name="T31" fmla="*/ 108 h 527"/>
                  <a:gd name="T32" fmla="*/ 61 w 624"/>
                  <a:gd name="T33" fmla="*/ 107 h 527"/>
                  <a:gd name="T34" fmla="*/ 55 w 624"/>
                  <a:gd name="T35" fmla="*/ 95 h 527"/>
                  <a:gd name="T36" fmla="*/ 55 w 624"/>
                  <a:gd name="T37" fmla="*/ 90 h 527"/>
                  <a:gd name="T38" fmla="*/ 40 w 624"/>
                  <a:gd name="T39" fmla="*/ 74 h 527"/>
                  <a:gd name="T40" fmla="*/ 34 w 624"/>
                  <a:gd name="T41" fmla="*/ 74 h 527"/>
                  <a:gd name="T42" fmla="*/ 29 w 624"/>
                  <a:gd name="T43" fmla="*/ 69 h 527"/>
                  <a:gd name="T44" fmla="*/ 29 w 624"/>
                  <a:gd name="T45" fmla="*/ 67 h 527"/>
                  <a:gd name="T46" fmla="*/ 4 w 624"/>
                  <a:gd name="T47" fmla="*/ 39 h 527"/>
                  <a:gd name="T48" fmla="*/ 0 w 624"/>
                  <a:gd name="T49" fmla="*/ 34 h 527"/>
                  <a:gd name="T50" fmla="*/ 34 w 624"/>
                  <a:gd name="T51" fmla="*/ 25 h 527"/>
                  <a:gd name="T52" fmla="*/ 35 w 624"/>
                  <a:gd name="T53" fmla="*/ 16 h 527"/>
                  <a:gd name="T54" fmla="*/ 23 w 624"/>
                  <a:gd name="T55" fmla="*/ 7 h 527"/>
                  <a:gd name="T56" fmla="*/ 36 w 624"/>
                  <a:gd name="T57" fmla="*/ 0 h 527"/>
                  <a:gd name="T58" fmla="*/ 52 w 624"/>
                  <a:gd name="T59" fmla="*/ 1 h 527"/>
                  <a:gd name="T60" fmla="*/ 84 w 624"/>
                  <a:gd name="T61" fmla="*/ 12 h 527"/>
                  <a:gd name="T62" fmla="*/ 87 w 624"/>
                  <a:gd name="T63" fmla="*/ 19 h 527"/>
                  <a:gd name="T64" fmla="*/ 95 w 624"/>
                  <a:gd name="T65" fmla="*/ 19 h 527"/>
                  <a:gd name="T66" fmla="*/ 102 w 624"/>
                  <a:gd name="T67" fmla="*/ 27 h 527"/>
                  <a:gd name="T68" fmla="*/ 117 w 624"/>
                  <a:gd name="T69" fmla="*/ 29 h 527"/>
                  <a:gd name="T70" fmla="*/ 122 w 624"/>
                  <a:gd name="T71" fmla="*/ 36 h 527"/>
                  <a:gd name="T72" fmla="*/ 139 w 624"/>
                  <a:gd name="T73" fmla="*/ 35 h 527"/>
                  <a:gd name="T74" fmla="*/ 139 w 624"/>
                  <a:gd name="T75" fmla="*/ 34 h 527"/>
                  <a:gd name="T76" fmla="*/ 151 w 624"/>
                  <a:gd name="T77" fmla="*/ 37 h 527"/>
                  <a:gd name="T78" fmla="*/ 171 w 624"/>
                  <a:gd name="T79" fmla="*/ 70 h 5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4"/>
                  <a:gd name="T121" fmla="*/ 0 h 527"/>
                  <a:gd name="T122" fmla="*/ 624 w 624"/>
                  <a:gd name="T123" fmla="*/ 527 h 5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4" h="527">
                    <a:moveTo>
                      <a:pt x="483" y="261"/>
                    </a:moveTo>
                    <a:lnTo>
                      <a:pt x="496" y="273"/>
                    </a:lnTo>
                    <a:lnTo>
                      <a:pt x="503" y="273"/>
                    </a:lnTo>
                    <a:lnTo>
                      <a:pt x="490" y="269"/>
                    </a:lnTo>
                    <a:lnTo>
                      <a:pt x="519" y="282"/>
                    </a:lnTo>
                    <a:lnTo>
                      <a:pt x="526" y="300"/>
                    </a:lnTo>
                    <a:lnTo>
                      <a:pt x="605" y="314"/>
                    </a:lnTo>
                    <a:lnTo>
                      <a:pt x="619" y="330"/>
                    </a:lnTo>
                    <a:lnTo>
                      <a:pt x="624" y="380"/>
                    </a:lnTo>
                    <a:lnTo>
                      <a:pt x="550" y="449"/>
                    </a:lnTo>
                    <a:lnTo>
                      <a:pt x="434" y="498"/>
                    </a:lnTo>
                    <a:lnTo>
                      <a:pt x="391" y="527"/>
                    </a:lnTo>
                    <a:lnTo>
                      <a:pt x="289" y="494"/>
                    </a:lnTo>
                    <a:lnTo>
                      <a:pt x="262" y="523"/>
                    </a:lnTo>
                    <a:lnTo>
                      <a:pt x="217" y="468"/>
                    </a:lnTo>
                    <a:lnTo>
                      <a:pt x="184" y="404"/>
                    </a:lnTo>
                    <a:lnTo>
                      <a:pt x="172" y="402"/>
                    </a:lnTo>
                    <a:lnTo>
                      <a:pt x="155" y="357"/>
                    </a:lnTo>
                    <a:lnTo>
                      <a:pt x="157" y="337"/>
                    </a:lnTo>
                    <a:lnTo>
                      <a:pt x="114" y="279"/>
                    </a:lnTo>
                    <a:lnTo>
                      <a:pt x="96" y="278"/>
                    </a:lnTo>
                    <a:lnTo>
                      <a:pt x="80" y="260"/>
                    </a:lnTo>
                    <a:lnTo>
                      <a:pt x="80" y="251"/>
                    </a:lnTo>
                    <a:lnTo>
                      <a:pt x="11" y="145"/>
                    </a:lnTo>
                    <a:lnTo>
                      <a:pt x="0" y="125"/>
                    </a:lnTo>
                    <a:lnTo>
                      <a:pt x="97" y="95"/>
                    </a:lnTo>
                    <a:lnTo>
                      <a:pt x="99" y="61"/>
                    </a:lnTo>
                    <a:lnTo>
                      <a:pt x="65" y="25"/>
                    </a:lnTo>
                    <a:lnTo>
                      <a:pt x="103" y="0"/>
                    </a:lnTo>
                    <a:lnTo>
                      <a:pt x="147" y="4"/>
                    </a:lnTo>
                    <a:lnTo>
                      <a:pt x="237" y="46"/>
                    </a:lnTo>
                    <a:lnTo>
                      <a:pt x="245" y="71"/>
                    </a:lnTo>
                    <a:lnTo>
                      <a:pt x="268" y="72"/>
                    </a:lnTo>
                    <a:lnTo>
                      <a:pt x="288" y="103"/>
                    </a:lnTo>
                    <a:lnTo>
                      <a:pt x="332" y="110"/>
                    </a:lnTo>
                    <a:lnTo>
                      <a:pt x="347" y="136"/>
                    </a:lnTo>
                    <a:lnTo>
                      <a:pt x="392" y="132"/>
                    </a:lnTo>
                    <a:lnTo>
                      <a:pt x="393" y="127"/>
                    </a:lnTo>
                    <a:lnTo>
                      <a:pt x="427" y="140"/>
                    </a:lnTo>
                    <a:lnTo>
                      <a:pt x="483" y="261"/>
                    </a:lnTo>
                    <a:close/>
                  </a:path>
                </a:pathLst>
              </a:custGeom>
              <a:solidFill>
                <a:srgbClr val="FFCC66"/>
              </a:solidFill>
              <a:ln w="0">
                <a:solidFill>
                  <a:srgbClr val="000000"/>
                </a:solidFill>
                <a:prstDash val="solid"/>
                <a:round/>
                <a:headEnd/>
                <a:tailEnd/>
              </a:ln>
            </p:spPr>
            <p:txBody>
              <a:bodyPr/>
              <a:lstStyle/>
              <a:p>
                <a:endParaRPr lang="en-US"/>
              </a:p>
            </p:txBody>
          </p:sp>
          <p:sp>
            <p:nvSpPr>
              <p:cNvPr id="250" name="Freeform 639"/>
              <p:cNvSpPr>
                <a:spLocks/>
              </p:cNvSpPr>
              <p:nvPr/>
            </p:nvSpPr>
            <p:spPr bwMode="auto">
              <a:xfrm>
                <a:off x="3692" y="2376"/>
                <a:ext cx="188" cy="148"/>
              </a:xfrm>
              <a:custGeom>
                <a:avLst/>
                <a:gdLst>
                  <a:gd name="T0" fmla="*/ 58 w 315"/>
                  <a:gd name="T1" fmla="*/ 0 h 286"/>
                  <a:gd name="T2" fmla="*/ 30 w 315"/>
                  <a:gd name="T3" fmla="*/ 1 h 286"/>
                  <a:gd name="T4" fmla="*/ 38 w 315"/>
                  <a:gd name="T5" fmla="*/ 5 h 286"/>
                  <a:gd name="T6" fmla="*/ 29 w 315"/>
                  <a:gd name="T7" fmla="*/ 10 h 286"/>
                  <a:gd name="T8" fmla="*/ 21 w 315"/>
                  <a:gd name="T9" fmla="*/ 28 h 286"/>
                  <a:gd name="T10" fmla="*/ 0 w 315"/>
                  <a:gd name="T11" fmla="*/ 40 h 286"/>
                  <a:gd name="T12" fmla="*/ 1 w 315"/>
                  <a:gd name="T13" fmla="*/ 48 h 286"/>
                  <a:gd name="T14" fmla="*/ 17 w 315"/>
                  <a:gd name="T15" fmla="*/ 49 h 286"/>
                  <a:gd name="T16" fmla="*/ 49 w 315"/>
                  <a:gd name="T17" fmla="*/ 61 h 286"/>
                  <a:gd name="T18" fmla="*/ 52 w 315"/>
                  <a:gd name="T19" fmla="*/ 67 h 286"/>
                  <a:gd name="T20" fmla="*/ 60 w 315"/>
                  <a:gd name="T21" fmla="*/ 67 h 286"/>
                  <a:gd name="T22" fmla="*/ 67 w 315"/>
                  <a:gd name="T23" fmla="*/ 76 h 286"/>
                  <a:gd name="T24" fmla="*/ 95 w 315"/>
                  <a:gd name="T25" fmla="*/ 77 h 286"/>
                  <a:gd name="T26" fmla="*/ 99 w 315"/>
                  <a:gd name="T27" fmla="*/ 64 h 286"/>
                  <a:gd name="T28" fmla="*/ 104 w 315"/>
                  <a:gd name="T29" fmla="*/ 64 h 286"/>
                  <a:gd name="T30" fmla="*/ 107 w 315"/>
                  <a:gd name="T31" fmla="*/ 70 h 286"/>
                  <a:gd name="T32" fmla="*/ 112 w 315"/>
                  <a:gd name="T33" fmla="*/ 65 h 286"/>
                  <a:gd name="T34" fmla="*/ 94 w 315"/>
                  <a:gd name="T35" fmla="*/ 43 h 286"/>
                  <a:gd name="T36" fmla="*/ 76 w 315"/>
                  <a:gd name="T37" fmla="*/ 34 h 286"/>
                  <a:gd name="T38" fmla="*/ 72 w 315"/>
                  <a:gd name="T39" fmla="*/ 19 h 286"/>
                  <a:gd name="T40" fmla="*/ 76 w 315"/>
                  <a:gd name="T41" fmla="*/ 11 h 286"/>
                  <a:gd name="T42" fmla="*/ 63 w 315"/>
                  <a:gd name="T43" fmla="*/ 5 h 286"/>
                  <a:gd name="T44" fmla="*/ 58 w 315"/>
                  <a:gd name="T45" fmla="*/ 0 h 2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5"/>
                  <a:gd name="T70" fmla="*/ 0 h 286"/>
                  <a:gd name="T71" fmla="*/ 315 w 315"/>
                  <a:gd name="T72" fmla="*/ 286 h 2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5" h="286">
                    <a:moveTo>
                      <a:pt x="163" y="0"/>
                    </a:moveTo>
                    <a:lnTo>
                      <a:pt x="86" y="3"/>
                    </a:lnTo>
                    <a:lnTo>
                      <a:pt x="107" y="17"/>
                    </a:lnTo>
                    <a:lnTo>
                      <a:pt x="81" y="38"/>
                    </a:lnTo>
                    <a:lnTo>
                      <a:pt x="61" y="106"/>
                    </a:lnTo>
                    <a:lnTo>
                      <a:pt x="0" y="151"/>
                    </a:lnTo>
                    <a:lnTo>
                      <a:pt x="4" y="180"/>
                    </a:lnTo>
                    <a:lnTo>
                      <a:pt x="48" y="184"/>
                    </a:lnTo>
                    <a:lnTo>
                      <a:pt x="138" y="226"/>
                    </a:lnTo>
                    <a:lnTo>
                      <a:pt x="146" y="251"/>
                    </a:lnTo>
                    <a:lnTo>
                      <a:pt x="169" y="252"/>
                    </a:lnTo>
                    <a:lnTo>
                      <a:pt x="189" y="283"/>
                    </a:lnTo>
                    <a:lnTo>
                      <a:pt x="268" y="286"/>
                    </a:lnTo>
                    <a:lnTo>
                      <a:pt x="278" y="240"/>
                    </a:lnTo>
                    <a:lnTo>
                      <a:pt x="291" y="240"/>
                    </a:lnTo>
                    <a:lnTo>
                      <a:pt x="302" y="260"/>
                    </a:lnTo>
                    <a:lnTo>
                      <a:pt x="315" y="241"/>
                    </a:lnTo>
                    <a:lnTo>
                      <a:pt x="264" y="161"/>
                    </a:lnTo>
                    <a:lnTo>
                      <a:pt x="214" y="125"/>
                    </a:lnTo>
                    <a:lnTo>
                      <a:pt x="201" y="72"/>
                    </a:lnTo>
                    <a:lnTo>
                      <a:pt x="214" y="43"/>
                    </a:lnTo>
                    <a:lnTo>
                      <a:pt x="176" y="17"/>
                    </a:lnTo>
                    <a:lnTo>
                      <a:pt x="163" y="0"/>
                    </a:lnTo>
                    <a:close/>
                  </a:path>
                </a:pathLst>
              </a:custGeom>
              <a:solidFill>
                <a:srgbClr val="FFCC66"/>
              </a:solidFill>
              <a:ln w="0">
                <a:solidFill>
                  <a:srgbClr val="000000"/>
                </a:solidFill>
                <a:prstDash val="solid"/>
                <a:round/>
                <a:headEnd/>
                <a:tailEnd/>
              </a:ln>
            </p:spPr>
            <p:txBody>
              <a:bodyPr/>
              <a:lstStyle/>
              <a:p>
                <a:endParaRPr lang="en-US"/>
              </a:p>
            </p:txBody>
          </p:sp>
          <p:sp>
            <p:nvSpPr>
              <p:cNvPr id="251" name="Freeform 640"/>
              <p:cNvSpPr>
                <a:spLocks/>
              </p:cNvSpPr>
              <p:nvPr/>
            </p:nvSpPr>
            <p:spPr bwMode="auto">
              <a:xfrm>
                <a:off x="3919" y="2577"/>
                <a:ext cx="14" cy="35"/>
              </a:xfrm>
              <a:custGeom>
                <a:avLst/>
                <a:gdLst>
                  <a:gd name="T0" fmla="*/ 1 w 25"/>
                  <a:gd name="T1" fmla="*/ 15 h 69"/>
                  <a:gd name="T2" fmla="*/ 4 w 25"/>
                  <a:gd name="T3" fmla="*/ 18 h 69"/>
                  <a:gd name="T4" fmla="*/ 7 w 25"/>
                  <a:gd name="T5" fmla="*/ 18 h 69"/>
                  <a:gd name="T6" fmla="*/ 8 w 25"/>
                  <a:gd name="T7" fmla="*/ 8 h 69"/>
                  <a:gd name="T8" fmla="*/ 4 w 25"/>
                  <a:gd name="T9" fmla="*/ 0 h 69"/>
                  <a:gd name="T10" fmla="*/ 0 w 25"/>
                  <a:gd name="T11" fmla="*/ 7 h 69"/>
                  <a:gd name="T12" fmla="*/ 1 w 25"/>
                  <a:gd name="T13" fmla="*/ 15 h 69"/>
                  <a:gd name="T14" fmla="*/ 0 60000 65536"/>
                  <a:gd name="T15" fmla="*/ 0 60000 65536"/>
                  <a:gd name="T16" fmla="*/ 0 60000 65536"/>
                  <a:gd name="T17" fmla="*/ 0 60000 65536"/>
                  <a:gd name="T18" fmla="*/ 0 60000 65536"/>
                  <a:gd name="T19" fmla="*/ 0 60000 65536"/>
                  <a:gd name="T20" fmla="*/ 0 60000 65536"/>
                  <a:gd name="T21" fmla="*/ 0 w 25"/>
                  <a:gd name="T22" fmla="*/ 0 h 69"/>
                  <a:gd name="T23" fmla="*/ 25 w 25"/>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69">
                    <a:moveTo>
                      <a:pt x="2" y="57"/>
                    </a:moveTo>
                    <a:lnTo>
                      <a:pt x="15" y="69"/>
                    </a:lnTo>
                    <a:lnTo>
                      <a:pt x="22" y="69"/>
                    </a:lnTo>
                    <a:lnTo>
                      <a:pt x="25" y="31"/>
                    </a:lnTo>
                    <a:lnTo>
                      <a:pt x="13" y="0"/>
                    </a:lnTo>
                    <a:lnTo>
                      <a:pt x="0" y="28"/>
                    </a:lnTo>
                    <a:lnTo>
                      <a:pt x="2" y="57"/>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52" name="Line 641"/>
              <p:cNvSpPr>
                <a:spLocks noChangeShapeType="1"/>
              </p:cNvSpPr>
              <p:nvPr/>
            </p:nvSpPr>
            <p:spPr bwMode="auto">
              <a:xfrm flipV="1">
                <a:off x="3787" y="2735"/>
                <a:ext cx="2" cy="2"/>
              </a:xfrm>
              <a:prstGeom prst="line">
                <a:avLst/>
              </a:prstGeom>
              <a:noFill/>
              <a:ln w="0">
                <a:solidFill>
                  <a:srgbClr val="FFFFFF"/>
                </a:solidFill>
                <a:round/>
                <a:headEnd/>
                <a:tailEnd/>
              </a:ln>
            </p:spPr>
            <p:txBody>
              <a:bodyPr/>
              <a:lstStyle/>
              <a:p>
                <a:endParaRPr lang="en-US"/>
              </a:p>
            </p:txBody>
          </p:sp>
          <p:sp>
            <p:nvSpPr>
              <p:cNvPr id="253" name="Line 642"/>
              <p:cNvSpPr>
                <a:spLocks noChangeShapeType="1"/>
              </p:cNvSpPr>
              <p:nvPr/>
            </p:nvSpPr>
            <p:spPr bwMode="auto">
              <a:xfrm flipV="1">
                <a:off x="3791" y="2733"/>
                <a:ext cx="2" cy="0"/>
              </a:xfrm>
              <a:prstGeom prst="line">
                <a:avLst/>
              </a:prstGeom>
              <a:noFill/>
              <a:ln w="0">
                <a:solidFill>
                  <a:srgbClr val="FFFFFF"/>
                </a:solidFill>
                <a:round/>
                <a:headEnd/>
                <a:tailEnd/>
              </a:ln>
            </p:spPr>
            <p:txBody>
              <a:bodyPr/>
              <a:lstStyle/>
              <a:p>
                <a:endParaRPr lang="en-US"/>
              </a:p>
            </p:txBody>
          </p:sp>
          <p:sp>
            <p:nvSpPr>
              <p:cNvPr id="254" name="Line 643"/>
              <p:cNvSpPr>
                <a:spLocks noChangeShapeType="1"/>
              </p:cNvSpPr>
              <p:nvPr/>
            </p:nvSpPr>
            <p:spPr bwMode="auto">
              <a:xfrm flipV="1">
                <a:off x="3791" y="2726"/>
                <a:ext cx="11" cy="7"/>
              </a:xfrm>
              <a:prstGeom prst="line">
                <a:avLst/>
              </a:prstGeom>
              <a:noFill/>
              <a:ln w="0">
                <a:solidFill>
                  <a:srgbClr val="FFFFFF"/>
                </a:solidFill>
                <a:round/>
                <a:headEnd/>
                <a:tailEnd/>
              </a:ln>
            </p:spPr>
            <p:txBody>
              <a:bodyPr/>
              <a:lstStyle/>
              <a:p>
                <a:endParaRPr lang="en-US"/>
              </a:p>
            </p:txBody>
          </p:sp>
          <p:sp>
            <p:nvSpPr>
              <p:cNvPr id="255" name="Line 644"/>
              <p:cNvSpPr>
                <a:spLocks noChangeShapeType="1"/>
              </p:cNvSpPr>
              <p:nvPr/>
            </p:nvSpPr>
            <p:spPr bwMode="auto">
              <a:xfrm flipV="1">
                <a:off x="3644" y="2474"/>
                <a:ext cx="1" cy="6"/>
              </a:xfrm>
              <a:prstGeom prst="line">
                <a:avLst/>
              </a:prstGeom>
              <a:noFill/>
              <a:ln w="0">
                <a:solidFill>
                  <a:srgbClr val="FFFFFF"/>
                </a:solidFill>
                <a:round/>
                <a:headEnd/>
                <a:tailEnd/>
              </a:ln>
            </p:spPr>
            <p:txBody>
              <a:bodyPr/>
              <a:lstStyle/>
              <a:p>
                <a:endParaRPr lang="en-US"/>
              </a:p>
            </p:txBody>
          </p:sp>
          <p:sp>
            <p:nvSpPr>
              <p:cNvPr id="256" name="Line 645"/>
              <p:cNvSpPr>
                <a:spLocks noChangeShapeType="1"/>
              </p:cNvSpPr>
              <p:nvPr/>
            </p:nvSpPr>
            <p:spPr bwMode="auto">
              <a:xfrm flipV="1">
                <a:off x="3645" y="2465"/>
                <a:ext cx="1" cy="7"/>
              </a:xfrm>
              <a:prstGeom prst="line">
                <a:avLst/>
              </a:prstGeom>
              <a:noFill/>
              <a:ln w="0">
                <a:solidFill>
                  <a:srgbClr val="FFFFFF"/>
                </a:solidFill>
                <a:round/>
                <a:headEnd/>
                <a:tailEnd/>
              </a:ln>
            </p:spPr>
            <p:txBody>
              <a:bodyPr/>
              <a:lstStyle/>
              <a:p>
                <a:endParaRPr lang="en-US"/>
              </a:p>
            </p:txBody>
          </p:sp>
          <p:sp>
            <p:nvSpPr>
              <p:cNvPr id="257" name="Line 646"/>
              <p:cNvSpPr>
                <a:spLocks noChangeShapeType="1"/>
              </p:cNvSpPr>
              <p:nvPr/>
            </p:nvSpPr>
            <p:spPr bwMode="auto">
              <a:xfrm flipV="1">
                <a:off x="3646" y="2455"/>
                <a:ext cx="3" cy="7"/>
              </a:xfrm>
              <a:prstGeom prst="line">
                <a:avLst/>
              </a:prstGeom>
              <a:noFill/>
              <a:ln w="0">
                <a:solidFill>
                  <a:srgbClr val="FFFFFF"/>
                </a:solidFill>
                <a:round/>
                <a:headEnd/>
                <a:tailEnd/>
              </a:ln>
            </p:spPr>
            <p:txBody>
              <a:bodyPr/>
              <a:lstStyle/>
              <a:p>
                <a:endParaRPr lang="en-US"/>
              </a:p>
            </p:txBody>
          </p:sp>
          <p:sp>
            <p:nvSpPr>
              <p:cNvPr id="258" name="Line 647"/>
              <p:cNvSpPr>
                <a:spLocks noChangeShapeType="1"/>
              </p:cNvSpPr>
              <p:nvPr/>
            </p:nvSpPr>
            <p:spPr bwMode="auto">
              <a:xfrm flipH="1" flipV="1">
                <a:off x="3642" y="2453"/>
                <a:ext cx="4" cy="2"/>
              </a:xfrm>
              <a:prstGeom prst="line">
                <a:avLst/>
              </a:prstGeom>
              <a:noFill/>
              <a:ln w="0">
                <a:solidFill>
                  <a:srgbClr val="FFFFFF"/>
                </a:solidFill>
                <a:round/>
                <a:headEnd/>
                <a:tailEnd/>
              </a:ln>
            </p:spPr>
            <p:txBody>
              <a:bodyPr/>
              <a:lstStyle/>
              <a:p>
                <a:endParaRPr lang="en-US"/>
              </a:p>
            </p:txBody>
          </p:sp>
          <p:sp>
            <p:nvSpPr>
              <p:cNvPr id="259" name="Line 648"/>
              <p:cNvSpPr>
                <a:spLocks noChangeShapeType="1"/>
              </p:cNvSpPr>
              <p:nvPr/>
            </p:nvSpPr>
            <p:spPr bwMode="auto">
              <a:xfrm flipH="1" flipV="1">
                <a:off x="3637" y="2453"/>
                <a:ext cx="1" cy="2"/>
              </a:xfrm>
              <a:prstGeom prst="line">
                <a:avLst/>
              </a:prstGeom>
              <a:noFill/>
              <a:ln w="0">
                <a:solidFill>
                  <a:srgbClr val="FFFFFF"/>
                </a:solidFill>
                <a:round/>
                <a:headEnd/>
                <a:tailEnd/>
              </a:ln>
            </p:spPr>
            <p:txBody>
              <a:bodyPr/>
              <a:lstStyle/>
              <a:p>
                <a:endParaRPr lang="en-US"/>
              </a:p>
            </p:txBody>
          </p:sp>
          <p:sp>
            <p:nvSpPr>
              <p:cNvPr id="260" name="Line 649"/>
              <p:cNvSpPr>
                <a:spLocks noChangeShapeType="1"/>
              </p:cNvSpPr>
              <p:nvPr/>
            </p:nvSpPr>
            <p:spPr bwMode="auto">
              <a:xfrm flipV="1">
                <a:off x="4011" y="2600"/>
                <a:ext cx="4" cy="7"/>
              </a:xfrm>
              <a:prstGeom prst="line">
                <a:avLst/>
              </a:prstGeom>
              <a:noFill/>
              <a:ln w="0">
                <a:solidFill>
                  <a:srgbClr val="FFFFFF"/>
                </a:solidFill>
                <a:round/>
                <a:headEnd/>
                <a:tailEnd/>
              </a:ln>
            </p:spPr>
            <p:txBody>
              <a:bodyPr/>
              <a:lstStyle/>
              <a:p>
                <a:endParaRPr lang="en-US"/>
              </a:p>
            </p:txBody>
          </p:sp>
          <p:sp>
            <p:nvSpPr>
              <p:cNvPr id="261" name="Freeform 650"/>
              <p:cNvSpPr>
                <a:spLocks/>
              </p:cNvSpPr>
              <p:nvPr/>
            </p:nvSpPr>
            <p:spPr bwMode="auto">
              <a:xfrm>
                <a:off x="3941" y="2573"/>
                <a:ext cx="77" cy="62"/>
              </a:xfrm>
              <a:custGeom>
                <a:avLst/>
                <a:gdLst>
                  <a:gd name="T0" fmla="*/ 0 w 130"/>
                  <a:gd name="T1" fmla="*/ 24 h 114"/>
                  <a:gd name="T2" fmla="*/ 2 w 130"/>
                  <a:gd name="T3" fmla="*/ 29 h 114"/>
                  <a:gd name="T4" fmla="*/ 30 w 130"/>
                  <a:gd name="T5" fmla="*/ 34 h 114"/>
                  <a:gd name="T6" fmla="*/ 43 w 130"/>
                  <a:gd name="T7" fmla="*/ 12 h 114"/>
                  <a:gd name="T8" fmla="*/ 46 w 130"/>
                  <a:gd name="T9" fmla="*/ 10 h 114"/>
                  <a:gd name="T10" fmla="*/ 43 w 130"/>
                  <a:gd name="T11" fmla="*/ 1 h 114"/>
                  <a:gd name="T12" fmla="*/ 39 w 130"/>
                  <a:gd name="T13" fmla="*/ 0 h 114"/>
                  <a:gd name="T14" fmla="*/ 23 w 130"/>
                  <a:gd name="T15" fmla="*/ 19 h 114"/>
                  <a:gd name="T16" fmla="*/ 7 w 130"/>
                  <a:gd name="T17" fmla="*/ 18 h 114"/>
                  <a:gd name="T18" fmla="*/ 0 w 130"/>
                  <a:gd name="T19" fmla="*/ 24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114"/>
                  <a:gd name="T32" fmla="*/ 130 w 130"/>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114">
                    <a:moveTo>
                      <a:pt x="0" y="82"/>
                    </a:moveTo>
                    <a:lnTo>
                      <a:pt x="7" y="100"/>
                    </a:lnTo>
                    <a:lnTo>
                      <a:pt x="86" y="114"/>
                    </a:lnTo>
                    <a:lnTo>
                      <a:pt x="121" y="40"/>
                    </a:lnTo>
                    <a:lnTo>
                      <a:pt x="130" y="34"/>
                    </a:lnTo>
                    <a:lnTo>
                      <a:pt x="124" y="1"/>
                    </a:lnTo>
                    <a:lnTo>
                      <a:pt x="109" y="0"/>
                    </a:lnTo>
                    <a:lnTo>
                      <a:pt x="65" y="65"/>
                    </a:lnTo>
                    <a:lnTo>
                      <a:pt x="21" y="60"/>
                    </a:lnTo>
                    <a:lnTo>
                      <a:pt x="0" y="82"/>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62" name="Freeform 651"/>
              <p:cNvSpPr>
                <a:spLocks/>
              </p:cNvSpPr>
              <p:nvPr/>
            </p:nvSpPr>
            <p:spPr bwMode="auto">
              <a:xfrm>
                <a:off x="3774" y="2336"/>
                <a:ext cx="345" cy="256"/>
              </a:xfrm>
              <a:custGeom>
                <a:avLst/>
                <a:gdLst>
                  <a:gd name="T0" fmla="*/ 5 w 583"/>
                  <a:gd name="T1" fmla="*/ 0 h 493"/>
                  <a:gd name="T2" fmla="*/ 0 w 583"/>
                  <a:gd name="T3" fmla="*/ 5 h 493"/>
                  <a:gd name="T4" fmla="*/ 9 w 583"/>
                  <a:gd name="T5" fmla="*/ 21 h 493"/>
                  <a:gd name="T6" fmla="*/ 13 w 583"/>
                  <a:gd name="T7" fmla="*/ 26 h 493"/>
                  <a:gd name="T8" fmla="*/ 27 w 583"/>
                  <a:gd name="T9" fmla="*/ 33 h 493"/>
                  <a:gd name="T10" fmla="*/ 22 w 583"/>
                  <a:gd name="T11" fmla="*/ 41 h 493"/>
                  <a:gd name="T12" fmla="*/ 27 w 583"/>
                  <a:gd name="T13" fmla="*/ 55 h 493"/>
                  <a:gd name="T14" fmla="*/ 44 w 583"/>
                  <a:gd name="T15" fmla="*/ 65 h 493"/>
                  <a:gd name="T16" fmla="*/ 62 w 583"/>
                  <a:gd name="T17" fmla="*/ 86 h 493"/>
                  <a:gd name="T18" fmla="*/ 75 w 583"/>
                  <a:gd name="T19" fmla="*/ 86 h 493"/>
                  <a:gd name="T20" fmla="*/ 93 w 583"/>
                  <a:gd name="T21" fmla="*/ 104 h 493"/>
                  <a:gd name="T22" fmla="*/ 124 w 583"/>
                  <a:gd name="T23" fmla="*/ 118 h 493"/>
                  <a:gd name="T24" fmla="*/ 136 w 583"/>
                  <a:gd name="T25" fmla="*/ 112 h 493"/>
                  <a:gd name="T26" fmla="*/ 147 w 583"/>
                  <a:gd name="T27" fmla="*/ 115 h 493"/>
                  <a:gd name="T28" fmla="*/ 150 w 583"/>
                  <a:gd name="T29" fmla="*/ 123 h 493"/>
                  <a:gd name="T30" fmla="*/ 190 w 583"/>
                  <a:gd name="T31" fmla="*/ 133 h 493"/>
                  <a:gd name="T32" fmla="*/ 194 w 583"/>
                  <a:gd name="T33" fmla="*/ 120 h 493"/>
                  <a:gd name="T34" fmla="*/ 204 w 583"/>
                  <a:gd name="T35" fmla="*/ 112 h 493"/>
                  <a:gd name="T36" fmla="*/ 196 w 583"/>
                  <a:gd name="T37" fmla="*/ 107 h 493"/>
                  <a:gd name="T38" fmla="*/ 191 w 583"/>
                  <a:gd name="T39" fmla="*/ 91 h 493"/>
                  <a:gd name="T40" fmla="*/ 183 w 583"/>
                  <a:gd name="T41" fmla="*/ 81 h 493"/>
                  <a:gd name="T42" fmla="*/ 191 w 583"/>
                  <a:gd name="T43" fmla="*/ 74 h 493"/>
                  <a:gd name="T44" fmla="*/ 186 w 583"/>
                  <a:gd name="T45" fmla="*/ 69 h 493"/>
                  <a:gd name="T46" fmla="*/ 176 w 583"/>
                  <a:gd name="T47" fmla="*/ 65 h 493"/>
                  <a:gd name="T48" fmla="*/ 173 w 583"/>
                  <a:gd name="T49" fmla="*/ 50 h 493"/>
                  <a:gd name="T50" fmla="*/ 168 w 583"/>
                  <a:gd name="T51" fmla="*/ 39 h 493"/>
                  <a:gd name="T52" fmla="*/ 172 w 583"/>
                  <a:gd name="T53" fmla="*/ 29 h 493"/>
                  <a:gd name="T54" fmla="*/ 169 w 583"/>
                  <a:gd name="T55" fmla="*/ 19 h 493"/>
                  <a:gd name="T56" fmla="*/ 117 w 583"/>
                  <a:gd name="T57" fmla="*/ 7 h 493"/>
                  <a:gd name="T58" fmla="*/ 109 w 583"/>
                  <a:gd name="T59" fmla="*/ 8 h 493"/>
                  <a:gd name="T60" fmla="*/ 105 w 583"/>
                  <a:gd name="T61" fmla="*/ 15 h 493"/>
                  <a:gd name="T62" fmla="*/ 99 w 583"/>
                  <a:gd name="T63" fmla="*/ 14 h 493"/>
                  <a:gd name="T64" fmla="*/ 98 w 583"/>
                  <a:gd name="T65" fmla="*/ 22 h 493"/>
                  <a:gd name="T66" fmla="*/ 82 w 583"/>
                  <a:gd name="T67" fmla="*/ 26 h 493"/>
                  <a:gd name="T68" fmla="*/ 71 w 583"/>
                  <a:gd name="T69" fmla="*/ 24 h 493"/>
                  <a:gd name="T70" fmla="*/ 54 w 583"/>
                  <a:gd name="T71" fmla="*/ 12 h 493"/>
                  <a:gd name="T72" fmla="*/ 40 w 583"/>
                  <a:gd name="T73" fmla="*/ 0 h 493"/>
                  <a:gd name="T74" fmla="*/ 18 w 583"/>
                  <a:gd name="T75" fmla="*/ 6 h 493"/>
                  <a:gd name="T76" fmla="*/ 5 w 583"/>
                  <a:gd name="T77" fmla="*/ 0 h 4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3"/>
                  <a:gd name="T118" fmla="*/ 0 h 493"/>
                  <a:gd name="T119" fmla="*/ 583 w 583"/>
                  <a:gd name="T120" fmla="*/ 493 h 4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3" h="493">
                    <a:moveTo>
                      <a:pt x="13" y="0"/>
                    </a:moveTo>
                    <a:lnTo>
                      <a:pt x="0" y="18"/>
                    </a:lnTo>
                    <a:lnTo>
                      <a:pt x="25" y="79"/>
                    </a:lnTo>
                    <a:lnTo>
                      <a:pt x="38" y="96"/>
                    </a:lnTo>
                    <a:lnTo>
                      <a:pt x="76" y="122"/>
                    </a:lnTo>
                    <a:lnTo>
                      <a:pt x="63" y="151"/>
                    </a:lnTo>
                    <a:lnTo>
                      <a:pt x="76" y="204"/>
                    </a:lnTo>
                    <a:lnTo>
                      <a:pt x="126" y="240"/>
                    </a:lnTo>
                    <a:lnTo>
                      <a:pt x="177" y="320"/>
                    </a:lnTo>
                    <a:lnTo>
                      <a:pt x="215" y="319"/>
                    </a:lnTo>
                    <a:lnTo>
                      <a:pt x="266" y="388"/>
                    </a:lnTo>
                    <a:lnTo>
                      <a:pt x="355" y="437"/>
                    </a:lnTo>
                    <a:lnTo>
                      <a:pt x="389" y="416"/>
                    </a:lnTo>
                    <a:lnTo>
                      <a:pt x="419" y="425"/>
                    </a:lnTo>
                    <a:lnTo>
                      <a:pt x="430" y="457"/>
                    </a:lnTo>
                    <a:lnTo>
                      <a:pt x="542" y="493"/>
                    </a:lnTo>
                    <a:lnTo>
                      <a:pt x="554" y="447"/>
                    </a:lnTo>
                    <a:lnTo>
                      <a:pt x="583" y="414"/>
                    </a:lnTo>
                    <a:lnTo>
                      <a:pt x="559" y="397"/>
                    </a:lnTo>
                    <a:lnTo>
                      <a:pt x="544" y="337"/>
                    </a:lnTo>
                    <a:lnTo>
                      <a:pt x="523" y="301"/>
                    </a:lnTo>
                    <a:lnTo>
                      <a:pt x="544" y="275"/>
                    </a:lnTo>
                    <a:lnTo>
                      <a:pt x="532" y="254"/>
                    </a:lnTo>
                    <a:lnTo>
                      <a:pt x="503" y="240"/>
                    </a:lnTo>
                    <a:lnTo>
                      <a:pt x="494" y="187"/>
                    </a:lnTo>
                    <a:lnTo>
                      <a:pt x="480" y="147"/>
                    </a:lnTo>
                    <a:lnTo>
                      <a:pt x="490" y="105"/>
                    </a:lnTo>
                    <a:lnTo>
                      <a:pt x="482" y="69"/>
                    </a:lnTo>
                    <a:lnTo>
                      <a:pt x="335" y="27"/>
                    </a:lnTo>
                    <a:lnTo>
                      <a:pt x="312" y="31"/>
                    </a:lnTo>
                    <a:lnTo>
                      <a:pt x="301" y="54"/>
                    </a:lnTo>
                    <a:lnTo>
                      <a:pt x="282" y="50"/>
                    </a:lnTo>
                    <a:lnTo>
                      <a:pt x="279" y="80"/>
                    </a:lnTo>
                    <a:lnTo>
                      <a:pt x="233" y="99"/>
                    </a:lnTo>
                    <a:lnTo>
                      <a:pt x="202" y="91"/>
                    </a:lnTo>
                    <a:lnTo>
                      <a:pt x="154" y="44"/>
                    </a:lnTo>
                    <a:lnTo>
                      <a:pt x="113" y="0"/>
                    </a:lnTo>
                    <a:lnTo>
                      <a:pt x="52" y="22"/>
                    </a:lnTo>
                    <a:lnTo>
                      <a:pt x="13"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263" name="Freeform 652"/>
              <p:cNvSpPr>
                <a:spLocks/>
              </p:cNvSpPr>
              <p:nvPr/>
            </p:nvSpPr>
            <p:spPr bwMode="auto">
              <a:xfrm>
                <a:off x="3960" y="2592"/>
                <a:ext cx="108" cy="139"/>
              </a:xfrm>
              <a:custGeom>
                <a:avLst/>
                <a:gdLst>
                  <a:gd name="T0" fmla="*/ 34 w 184"/>
                  <a:gd name="T1" fmla="*/ 0 h 267"/>
                  <a:gd name="T2" fmla="*/ 31 w 184"/>
                  <a:gd name="T3" fmla="*/ 2 h 267"/>
                  <a:gd name="T4" fmla="*/ 19 w 184"/>
                  <a:gd name="T5" fmla="*/ 22 h 267"/>
                  <a:gd name="T6" fmla="*/ 24 w 184"/>
                  <a:gd name="T7" fmla="*/ 26 h 267"/>
                  <a:gd name="T8" fmla="*/ 25 w 184"/>
                  <a:gd name="T9" fmla="*/ 40 h 267"/>
                  <a:gd name="T10" fmla="*/ 0 w 184"/>
                  <a:gd name="T11" fmla="*/ 58 h 267"/>
                  <a:gd name="T12" fmla="*/ 9 w 184"/>
                  <a:gd name="T13" fmla="*/ 71 h 267"/>
                  <a:gd name="T14" fmla="*/ 26 w 184"/>
                  <a:gd name="T15" fmla="*/ 72 h 267"/>
                  <a:gd name="T16" fmla="*/ 29 w 184"/>
                  <a:gd name="T17" fmla="*/ 65 h 267"/>
                  <a:gd name="T18" fmla="*/ 36 w 184"/>
                  <a:gd name="T19" fmla="*/ 65 h 267"/>
                  <a:gd name="T20" fmla="*/ 45 w 184"/>
                  <a:gd name="T21" fmla="*/ 56 h 267"/>
                  <a:gd name="T22" fmla="*/ 52 w 184"/>
                  <a:gd name="T23" fmla="*/ 54 h 267"/>
                  <a:gd name="T24" fmla="*/ 53 w 184"/>
                  <a:gd name="T25" fmla="*/ 43 h 267"/>
                  <a:gd name="T26" fmla="*/ 60 w 184"/>
                  <a:gd name="T27" fmla="*/ 35 h 267"/>
                  <a:gd name="T28" fmla="*/ 63 w 184"/>
                  <a:gd name="T29" fmla="*/ 18 h 267"/>
                  <a:gd name="T30" fmla="*/ 53 w 184"/>
                  <a:gd name="T31" fmla="*/ 9 h 267"/>
                  <a:gd name="T32" fmla="*/ 45 w 184"/>
                  <a:gd name="T33" fmla="*/ 8 h 267"/>
                  <a:gd name="T34" fmla="*/ 34 w 184"/>
                  <a:gd name="T35" fmla="*/ 0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4"/>
                  <a:gd name="T55" fmla="*/ 0 h 267"/>
                  <a:gd name="T56" fmla="*/ 184 w 184"/>
                  <a:gd name="T57" fmla="*/ 267 h 2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4" h="267">
                    <a:moveTo>
                      <a:pt x="99" y="0"/>
                    </a:moveTo>
                    <a:lnTo>
                      <a:pt x="90" y="6"/>
                    </a:lnTo>
                    <a:lnTo>
                      <a:pt x="55" y="80"/>
                    </a:lnTo>
                    <a:lnTo>
                      <a:pt x="69" y="96"/>
                    </a:lnTo>
                    <a:lnTo>
                      <a:pt x="74" y="146"/>
                    </a:lnTo>
                    <a:lnTo>
                      <a:pt x="0" y="215"/>
                    </a:lnTo>
                    <a:lnTo>
                      <a:pt x="27" y="264"/>
                    </a:lnTo>
                    <a:lnTo>
                      <a:pt x="76" y="267"/>
                    </a:lnTo>
                    <a:lnTo>
                      <a:pt x="83" y="240"/>
                    </a:lnTo>
                    <a:lnTo>
                      <a:pt x="106" y="240"/>
                    </a:lnTo>
                    <a:lnTo>
                      <a:pt x="130" y="206"/>
                    </a:lnTo>
                    <a:lnTo>
                      <a:pt x="151" y="199"/>
                    </a:lnTo>
                    <a:lnTo>
                      <a:pt x="153" y="160"/>
                    </a:lnTo>
                    <a:lnTo>
                      <a:pt x="175" y="129"/>
                    </a:lnTo>
                    <a:lnTo>
                      <a:pt x="184" y="66"/>
                    </a:lnTo>
                    <a:lnTo>
                      <a:pt x="153" y="33"/>
                    </a:lnTo>
                    <a:lnTo>
                      <a:pt x="132" y="30"/>
                    </a:lnTo>
                    <a:lnTo>
                      <a:pt x="99"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64" name="Freeform 653"/>
              <p:cNvSpPr>
                <a:spLocks/>
              </p:cNvSpPr>
              <p:nvPr/>
            </p:nvSpPr>
            <p:spPr bwMode="auto">
              <a:xfrm>
                <a:off x="4007" y="2565"/>
                <a:ext cx="8" cy="11"/>
              </a:xfrm>
              <a:custGeom>
                <a:avLst/>
                <a:gdLst>
                  <a:gd name="T0" fmla="*/ 0 w 15"/>
                  <a:gd name="T1" fmla="*/ 5 h 21"/>
                  <a:gd name="T2" fmla="*/ 4 w 15"/>
                  <a:gd name="T3" fmla="*/ 6 h 21"/>
                  <a:gd name="T4" fmla="*/ 3 w 15"/>
                  <a:gd name="T5" fmla="*/ 0 h 21"/>
                  <a:gd name="T6" fmla="*/ 0 w 15"/>
                  <a:gd name="T7" fmla="*/ 5 h 21"/>
                  <a:gd name="T8" fmla="*/ 0 60000 65536"/>
                  <a:gd name="T9" fmla="*/ 0 60000 65536"/>
                  <a:gd name="T10" fmla="*/ 0 60000 65536"/>
                  <a:gd name="T11" fmla="*/ 0 60000 65536"/>
                  <a:gd name="T12" fmla="*/ 0 w 15"/>
                  <a:gd name="T13" fmla="*/ 0 h 21"/>
                  <a:gd name="T14" fmla="*/ 15 w 15"/>
                  <a:gd name="T15" fmla="*/ 21 h 21"/>
                </a:gdLst>
                <a:ahLst/>
                <a:cxnLst>
                  <a:cxn ang="T8">
                    <a:pos x="T0" y="T1"/>
                  </a:cxn>
                  <a:cxn ang="T9">
                    <a:pos x="T2" y="T3"/>
                  </a:cxn>
                  <a:cxn ang="T10">
                    <a:pos x="T4" y="T5"/>
                  </a:cxn>
                  <a:cxn ang="T11">
                    <a:pos x="T6" y="T7"/>
                  </a:cxn>
                </a:cxnLst>
                <a:rect l="T12" t="T13" r="T14" b="T15"/>
                <a:pathLst>
                  <a:path w="15" h="21">
                    <a:moveTo>
                      <a:pt x="0" y="20"/>
                    </a:moveTo>
                    <a:lnTo>
                      <a:pt x="15" y="21"/>
                    </a:lnTo>
                    <a:lnTo>
                      <a:pt x="12" y="0"/>
                    </a:lnTo>
                    <a:lnTo>
                      <a:pt x="0" y="2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65" name="Line 654"/>
              <p:cNvSpPr>
                <a:spLocks noChangeShapeType="1"/>
              </p:cNvSpPr>
              <p:nvPr/>
            </p:nvSpPr>
            <p:spPr bwMode="auto">
              <a:xfrm flipV="1">
                <a:off x="3938" y="2702"/>
                <a:ext cx="18" cy="5"/>
              </a:xfrm>
              <a:prstGeom prst="line">
                <a:avLst/>
              </a:prstGeom>
              <a:noFill/>
              <a:ln w="0">
                <a:solidFill>
                  <a:srgbClr val="FFFFFF"/>
                </a:solidFill>
                <a:round/>
                <a:headEnd/>
                <a:tailEnd/>
              </a:ln>
            </p:spPr>
            <p:txBody>
              <a:bodyPr/>
              <a:lstStyle/>
              <a:p>
                <a:endParaRPr lang="en-US"/>
              </a:p>
            </p:txBody>
          </p:sp>
          <p:sp>
            <p:nvSpPr>
              <p:cNvPr id="266" name="Line 655"/>
              <p:cNvSpPr>
                <a:spLocks noChangeShapeType="1"/>
              </p:cNvSpPr>
              <p:nvPr/>
            </p:nvSpPr>
            <p:spPr bwMode="auto">
              <a:xfrm flipV="1">
                <a:off x="3962" y="2687"/>
                <a:ext cx="12" cy="10"/>
              </a:xfrm>
              <a:prstGeom prst="line">
                <a:avLst/>
              </a:prstGeom>
              <a:noFill/>
              <a:ln w="0">
                <a:solidFill>
                  <a:srgbClr val="FFFFFF"/>
                </a:solidFill>
                <a:round/>
                <a:headEnd/>
                <a:tailEnd/>
              </a:ln>
            </p:spPr>
            <p:txBody>
              <a:bodyPr/>
              <a:lstStyle/>
              <a:p>
                <a:endParaRPr lang="en-US"/>
              </a:p>
            </p:txBody>
          </p:sp>
          <p:sp>
            <p:nvSpPr>
              <p:cNvPr id="267" name="Line 656"/>
              <p:cNvSpPr>
                <a:spLocks noChangeShapeType="1"/>
              </p:cNvSpPr>
              <p:nvPr/>
            </p:nvSpPr>
            <p:spPr bwMode="auto">
              <a:xfrm flipV="1">
                <a:off x="3977" y="2674"/>
                <a:ext cx="12" cy="9"/>
              </a:xfrm>
              <a:prstGeom prst="line">
                <a:avLst/>
              </a:prstGeom>
              <a:noFill/>
              <a:ln w="0">
                <a:solidFill>
                  <a:srgbClr val="FFFFFF"/>
                </a:solidFill>
                <a:round/>
                <a:headEnd/>
                <a:tailEnd/>
              </a:ln>
            </p:spPr>
            <p:txBody>
              <a:bodyPr/>
              <a:lstStyle/>
              <a:p>
                <a:endParaRPr lang="en-US"/>
              </a:p>
            </p:txBody>
          </p:sp>
          <p:sp>
            <p:nvSpPr>
              <p:cNvPr id="268" name="Line 657"/>
              <p:cNvSpPr>
                <a:spLocks noChangeShapeType="1"/>
              </p:cNvSpPr>
              <p:nvPr/>
            </p:nvSpPr>
            <p:spPr bwMode="auto">
              <a:xfrm flipV="1">
                <a:off x="3994" y="2663"/>
                <a:ext cx="4" cy="5"/>
              </a:xfrm>
              <a:prstGeom prst="line">
                <a:avLst/>
              </a:prstGeom>
              <a:noFill/>
              <a:ln w="0">
                <a:solidFill>
                  <a:srgbClr val="FFFFFF"/>
                </a:solidFill>
                <a:round/>
                <a:headEnd/>
                <a:tailEnd/>
              </a:ln>
            </p:spPr>
            <p:txBody>
              <a:bodyPr/>
              <a:lstStyle/>
              <a:p>
                <a:endParaRPr lang="en-US"/>
              </a:p>
            </p:txBody>
          </p:sp>
          <p:sp>
            <p:nvSpPr>
              <p:cNvPr id="269" name="Line 658"/>
              <p:cNvSpPr>
                <a:spLocks noChangeShapeType="1"/>
              </p:cNvSpPr>
              <p:nvPr/>
            </p:nvSpPr>
            <p:spPr bwMode="auto">
              <a:xfrm flipV="1">
                <a:off x="3998" y="2647"/>
                <a:ext cx="2" cy="9"/>
              </a:xfrm>
              <a:prstGeom prst="line">
                <a:avLst/>
              </a:prstGeom>
              <a:noFill/>
              <a:ln w="0">
                <a:solidFill>
                  <a:srgbClr val="FFFFFF"/>
                </a:solidFill>
                <a:round/>
                <a:headEnd/>
                <a:tailEnd/>
              </a:ln>
            </p:spPr>
            <p:txBody>
              <a:bodyPr/>
              <a:lstStyle/>
              <a:p>
                <a:endParaRPr lang="en-US"/>
              </a:p>
            </p:txBody>
          </p:sp>
          <p:sp>
            <p:nvSpPr>
              <p:cNvPr id="270" name="Line 659"/>
              <p:cNvSpPr>
                <a:spLocks noChangeShapeType="1"/>
              </p:cNvSpPr>
              <p:nvPr/>
            </p:nvSpPr>
            <p:spPr bwMode="auto">
              <a:xfrm flipH="1" flipV="1">
                <a:off x="3990" y="2638"/>
                <a:ext cx="4" cy="2"/>
              </a:xfrm>
              <a:prstGeom prst="line">
                <a:avLst/>
              </a:prstGeom>
              <a:noFill/>
              <a:ln w="0">
                <a:solidFill>
                  <a:srgbClr val="FFFFFF"/>
                </a:solidFill>
                <a:round/>
                <a:headEnd/>
                <a:tailEnd/>
              </a:ln>
            </p:spPr>
            <p:txBody>
              <a:bodyPr/>
              <a:lstStyle/>
              <a:p>
                <a:endParaRPr lang="en-US"/>
              </a:p>
            </p:txBody>
          </p:sp>
          <p:sp>
            <p:nvSpPr>
              <p:cNvPr id="271" name="Line 660"/>
              <p:cNvSpPr>
                <a:spLocks noChangeShapeType="1"/>
              </p:cNvSpPr>
              <p:nvPr/>
            </p:nvSpPr>
            <p:spPr bwMode="auto">
              <a:xfrm flipH="1" flipV="1">
                <a:off x="3970" y="2633"/>
                <a:ext cx="12" cy="4"/>
              </a:xfrm>
              <a:prstGeom prst="line">
                <a:avLst/>
              </a:prstGeom>
              <a:noFill/>
              <a:ln w="0">
                <a:solidFill>
                  <a:srgbClr val="FFFFFF"/>
                </a:solidFill>
                <a:round/>
                <a:headEnd/>
                <a:tailEnd/>
              </a:ln>
            </p:spPr>
            <p:txBody>
              <a:bodyPr/>
              <a:lstStyle/>
              <a:p>
                <a:endParaRPr lang="en-US"/>
              </a:p>
            </p:txBody>
          </p:sp>
          <p:sp>
            <p:nvSpPr>
              <p:cNvPr id="272" name="Line 661"/>
              <p:cNvSpPr>
                <a:spLocks noChangeShapeType="1"/>
              </p:cNvSpPr>
              <p:nvPr/>
            </p:nvSpPr>
            <p:spPr bwMode="auto">
              <a:xfrm flipH="1">
                <a:off x="3950" y="2631"/>
                <a:ext cx="10" cy="2"/>
              </a:xfrm>
              <a:prstGeom prst="line">
                <a:avLst/>
              </a:prstGeom>
              <a:noFill/>
              <a:ln w="0">
                <a:solidFill>
                  <a:srgbClr val="FFFFFF"/>
                </a:solidFill>
                <a:round/>
                <a:headEnd/>
                <a:tailEnd/>
              </a:ln>
            </p:spPr>
            <p:txBody>
              <a:bodyPr/>
              <a:lstStyle/>
              <a:p>
                <a:endParaRPr lang="en-US"/>
              </a:p>
            </p:txBody>
          </p:sp>
          <p:sp>
            <p:nvSpPr>
              <p:cNvPr id="273" name="Line 662"/>
              <p:cNvSpPr>
                <a:spLocks noChangeShapeType="1"/>
              </p:cNvSpPr>
              <p:nvPr/>
            </p:nvSpPr>
            <p:spPr bwMode="auto">
              <a:xfrm flipH="1" flipV="1">
                <a:off x="3940" y="2625"/>
                <a:ext cx="2" cy="3"/>
              </a:xfrm>
              <a:prstGeom prst="line">
                <a:avLst/>
              </a:prstGeom>
              <a:noFill/>
              <a:ln w="0">
                <a:solidFill>
                  <a:srgbClr val="FFFFFF"/>
                </a:solidFill>
                <a:round/>
                <a:headEnd/>
                <a:tailEnd/>
              </a:ln>
            </p:spPr>
            <p:txBody>
              <a:bodyPr/>
              <a:lstStyle/>
              <a:p>
                <a:endParaRPr lang="en-US"/>
              </a:p>
            </p:txBody>
          </p:sp>
          <p:sp>
            <p:nvSpPr>
              <p:cNvPr id="274" name="Line 663"/>
              <p:cNvSpPr>
                <a:spLocks noChangeShapeType="1"/>
              </p:cNvSpPr>
              <p:nvPr/>
            </p:nvSpPr>
            <p:spPr bwMode="auto">
              <a:xfrm>
                <a:off x="3920" y="2610"/>
                <a:ext cx="5" cy="5"/>
              </a:xfrm>
              <a:prstGeom prst="line">
                <a:avLst/>
              </a:prstGeom>
              <a:noFill/>
              <a:ln w="0">
                <a:solidFill>
                  <a:srgbClr val="FFFFFF"/>
                </a:solidFill>
                <a:round/>
                <a:headEnd/>
                <a:tailEnd/>
              </a:ln>
            </p:spPr>
            <p:txBody>
              <a:bodyPr/>
              <a:lstStyle/>
              <a:p>
                <a:endParaRPr lang="en-US"/>
              </a:p>
            </p:txBody>
          </p:sp>
          <p:sp>
            <p:nvSpPr>
              <p:cNvPr id="275" name="Line 664"/>
              <p:cNvSpPr>
                <a:spLocks noChangeShapeType="1"/>
              </p:cNvSpPr>
              <p:nvPr/>
            </p:nvSpPr>
            <p:spPr bwMode="auto">
              <a:xfrm>
                <a:off x="3931" y="2618"/>
                <a:ext cx="4" cy="6"/>
              </a:xfrm>
              <a:prstGeom prst="line">
                <a:avLst/>
              </a:prstGeom>
              <a:noFill/>
              <a:ln w="0">
                <a:solidFill>
                  <a:srgbClr val="FFFFFF"/>
                </a:solidFill>
                <a:round/>
                <a:headEnd/>
                <a:tailEnd/>
              </a:ln>
            </p:spPr>
            <p:txBody>
              <a:bodyPr/>
              <a:lstStyle/>
              <a:p>
                <a:endParaRPr lang="en-US"/>
              </a:p>
            </p:txBody>
          </p:sp>
          <p:sp>
            <p:nvSpPr>
              <p:cNvPr id="276" name="Line 665"/>
              <p:cNvSpPr>
                <a:spLocks noChangeShapeType="1"/>
              </p:cNvSpPr>
              <p:nvPr/>
            </p:nvSpPr>
            <p:spPr bwMode="auto">
              <a:xfrm flipV="1">
                <a:off x="3998" y="2626"/>
                <a:ext cx="4" cy="7"/>
              </a:xfrm>
              <a:prstGeom prst="line">
                <a:avLst/>
              </a:prstGeom>
              <a:noFill/>
              <a:ln w="0">
                <a:solidFill>
                  <a:srgbClr val="FFFFFF"/>
                </a:solidFill>
                <a:round/>
                <a:headEnd/>
                <a:tailEnd/>
              </a:ln>
            </p:spPr>
            <p:txBody>
              <a:bodyPr/>
              <a:lstStyle/>
              <a:p>
                <a:endParaRPr lang="en-US"/>
              </a:p>
            </p:txBody>
          </p:sp>
          <p:sp>
            <p:nvSpPr>
              <p:cNvPr id="277" name="Line 666"/>
              <p:cNvSpPr>
                <a:spLocks noChangeShapeType="1"/>
              </p:cNvSpPr>
              <p:nvPr/>
            </p:nvSpPr>
            <p:spPr bwMode="auto">
              <a:xfrm flipV="1">
                <a:off x="4004" y="2613"/>
                <a:ext cx="4" cy="7"/>
              </a:xfrm>
              <a:prstGeom prst="line">
                <a:avLst/>
              </a:prstGeom>
              <a:noFill/>
              <a:ln w="0">
                <a:solidFill>
                  <a:srgbClr val="FFFFFF"/>
                </a:solidFill>
                <a:round/>
                <a:headEnd/>
                <a:tailEnd/>
              </a:ln>
            </p:spPr>
            <p:txBody>
              <a:bodyPr/>
              <a:lstStyle/>
              <a:p>
                <a:endParaRPr lang="en-US"/>
              </a:p>
            </p:txBody>
          </p:sp>
          <p:sp>
            <p:nvSpPr>
              <p:cNvPr id="278" name="Freeform 667"/>
              <p:cNvSpPr>
                <a:spLocks/>
              </p:cNvSpPr>
              <p:nvPr/>
            </p:nvSpPr>
            <p:spPr bwMode="auto">
              <a:xfrm>
                <a:off x="3898" y="2257"/>
                <a:ext cx="221" cy="134"/>
              </a:xfrm>
              <a:custGeom>
                <a:avLst/>
                <a:gdLst>
                  <a:gd name="T0" fmla="*/ 0 w 374"/>
                  <a:gd name="T1" fmla="*/ 7 h 255"/>
                  <a:gd name="T2" fmla="*/ 1 w 374"/>
                  <a:gd name="T3" fmla="*/ 7 h 255"/>
                  <a:gd name="T4" fmla="*/ 0 w 374"/>
                  <a:gd name="T5" fmla="*/ 4 h 255"/>
                  <a:gd name="T6" fmla="*/ 5 w 374"/>
                  <a:gd name="T7" fmla="*/ 2 h 255"/>
                  <a:gd name="T8" fmla="*/ 12 w 374"/>
                  <a:gd name="T9" fmla="*/ 4 h 255"/>
                  <a:gd name="T10" fmla="*/ 18 w 374"/>
                  <a:gd name="T11" fmla="*/ 4 h 255"/>
                  <a:gd name="T12" fmla="*/ 22 w 374"/>
                  <a:gd name="T13" fmla="*/ 7 h 255"/>
                  <a:gd name="T14" fmla="*/ 30 w 374"/>
                  <a:gd name="T15" fmla="*/ 11 h 255"/>
                  <a:gd name="T16" fmla="*/ 32 w 374"/>
                  <a:gd name="T17" fmla="*/ 7 h 255"/>
                  <a:gd name="T18" fmla="*/ 35 w 374"/>
                  <a:gd name="T19" fmla="*/ 3 h 255"/>
                  <a:gd name="T20" fmla="*/ 40 w 374"/>
                  <a:gd name="T21" fmla="*/ 0 h 255"/>
                  <a:gd name="T22" fmla="*/ 50 w 374"/>
                  <a:gd name="T23" fmla="*/ 0 h 255"/>
                  <a:gd name="T24" fmla="*/ 56 w 374"/>
                  <a:gd name="T25" fmla="*/ 0 h 255"/>
                  <a:gd name="T26" fmla="*/ 68 w 374"/>
                  <a:gd name="T27" fmla="*/ 4 h 255"/>
                  <a:gd name="T28" fmla="*/ 73 w 374"/>
                  <a:gd name="T29" fmla="*/ 3 h 255"/>
                  <a:gd name="T30" fmla="*/ 82 w 374"/>
                  <a:gd name="T31" fmla="*/ 6 h 255"/>
                  <a:gd name="T32" fmla="*/ 87 w 374"/>
                  <a:gd name="T33" fmla="*/ 10 h 255"/>
                  <a:gd name="T34" fmla="*/ 90 w 374"/>
                  <a:gd name="T35" fmla="*/ 18 h 255"/>
                  <a:gd name="T36" fmla="*/ 98 w 374"/>
                  <a:gd name="T37" fmla="*/ 23 h 255"/>
                  <a:gd name="T38" fmla="*/ 108 w 374"/>
                  <a:gd name="T39" fmla="*/ 22 h 255"/>
                  <a:gd name="T40" fmla="*/ 121 w 374"/>
                  <a:gd name="T41" fmla="*/ 28 h 255"/>
                  <a:gd name="T42" fmla="*/ 127 w 374"/>
                  <a:gd name="T43" fmla="*/ 36 h 255"/>
                  <a:gd name="T44" fmla="*/ 131 w 374"/>
                  <a:gd name="T45" fmla="*/ 50 h 255"/>
                  <a:gd name="T46" fmla="*/ 126 w 374"/>
                  <a:gd name="T47" fmla="*/ 59 h 255"/>
                  <a:gd name="T48" fmla="*/ 110 w 374"/>
                  <a:gd name="T49" fmla="*/ 70 h 255"/>
                  <a:gd name="T50" fmla="*/ 98 w 374"/>
                  <a:gd name="T51" fmla="*/ 70 h 255"/>
                  <a:gd name="T52" fmla="*/ 95 w 374"/>
                  <a:gd name="T53" fmla="*/ 60 h 255"/>
                  <a:gd name="T54" fmla="*/ 44 w 374"/>
                  <a:gd name="T55" fmla="*/ 49 h 255"/>
                  <a:gd name="T56" fmla="*/ 36 w 374"/>
                  <a:gd name="T57" fmla="*/ 50 h 255"/>
                  <a:gd name="T58" fmla="*/ 32 w 374"/>
                  <a:gd name="T59" fmla="*/ 56 h 255"/>
                  <a:gd name="T60" fmla="*/ 25 w 374"/>
                  <a:gd name="T61" fmla="*/ 55 h 255"/>
                  <a:gd name="T62" fmla="*/ 8 w 374"/>
                  <a:gd name="T63" fmla="*/ 27 h 255"/>
                  <a:gd name="T64" fmla="*/ 18 w 374"/>
                  <a:gd name="T65" fmla="*/ 26 h 255"/>
                  <a:gd name="T66" fmla="*/ 13 w 374"/>
                  <a:gd name="T67" fmla="*/ 12 h 255"/>
                  <a:gd name="T68" fmla="*/ 5 w 374"/>
                  <a:gd name="T69" fmla="*/ 22 h 255"/>
                  <a:gd name="T70" fmla="*/ 0 w 374"/>
                  <a:gd name="T71" fmla="*/ 7 h 2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4"/>
                  <a:gd name="T109" fmla="*/ 0 h 255"/>
                  <a:gd name="T110" fmla="*/ 374 w 374"/>
                  <a:gd name="T111" fmla="*/ 255 h 2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4" h="255">
                    <a:moveTo>
                      <a:pt x="0" y="26"/>
                    </a:moveTo>
                    <a:lnTo>
                      <a:pt x="2" y="27"/>
                    </a:lnTo>
                    <a:lnTo>
                      <a:pt x="0" y="13"/>
                    </a:lnTo>
                    <a:lnTo>
                      <a:pt x="14" y="7"/>
                    </a:lnTo>
                    <a:lnTo>
                      <a:pt x="36" y="13"/>
                    </a:lnTo>
                    <a:lnTo>
                      <a:pt x="53" y="14"/>
                    </a:lnTo>
                    <a:lnTo>
                      <a:pt x="65" y="24"/>
                    </a:lnTo>
                    <a:lnTo>
                      <a:pt x="87" y="40"/>
                    </a:lnTo>
                    <a:lnTo>
                      <a:pt x="91" y="26"/>
                    </a:lnTo>
                    <a:lnTo>
                      <a:pt x="100" y="10"/>
                    </a:lnTo>
                    <a:lnTo>
                      <a:pt x="114" y="0"/>
                    </a:lnTo>
                    <a:lnTo>
                      <a:pt x="142" y="0"/>
                    </a:lnTo>
                    <a:lnTo>
                      <a:pt x="159" y="0"/>
                    </a:lnTo>
                    <a:lnTo>
                      <a:pt x="194" y="14"/>
                    </a:lnTo>
                    <a:lnTo>
                      <a:pt x="210" y="9"/>
                    </a:lnTo>
                    <a:lnTo>
                      <a:pt x="236" y="22"/>
                    </a:lnTo>
                    <a:lnTo>
                      <a:pt x="251" y="36"/>
                    </a:lnTo>
                    <a:lnTo>
                      <a:pt x="259" y="66"/>
                    </a:lnTo>
                    <a:lnTo>
                      <a:pt x="279" y="83"/>
                    </a:lnTo>
                    <a:lnTo>
                      <a:pt x="310" y="78"/>
                    </a:lnTo>
                    <a:lnTo>
                      <a:pt x="347" y="101"/>
                    </a:lnTo>
                    <a:lnTo>
                      <a:pt x="363" y="131"/>
                    </a:lnTo>
                    <a:lnTo>
                      <a:pt x="374" y="180"/>
                    </a:lnTo>
                    <a:lnTo>
                      <a:pt x="360" y="215"/>
                    </a:lnTo>
                    <a:lnTo>
                      <a:pt x="315" y="254"/>
                    </a:lnTo>
                    <a:lnTo>
                      <a:pt x="281" y="255"/>
                    </a:lnTo>
                    <a:lnTo>
                      <a:pt x="273" y="219"/>
                    </a:lnTo>
                    <a:lnTo>
                      <a:pt x="126" y="177"/>
                    </a:lnTo>
                    <a:lnTo>
                      <a:pt x="103" y="181"/>
                    </a:lnTo>
                    <a:lnTo>
                      <a:pt x="92" y="204"/>
                    </a:lnTo>
                    <a:lnTo>
                      <a:pt x="73" y="200"/>
                    </a:lnTo>
                    <a:lnTo>
                      <a:pt x="24" y="97"/>
                    </a:lnTo>
                    <a:lnTo>
                      <a:pt x="53" y="94"/>
                    </a:lnTo>
                    <a:lnTo>
                      <a:pt x="37" y="44"/>
                    </a:lnTo>
                    <a:lnTo>
                      <a:pt x="15" y="80"/>
                    </a:lnTo>
                    <a:lnTo>
                      <a:pt x="0" y="26"/>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79" name="Freeform 668"/>
              <p:cNvSpPr>
                <a:spLocks/>
              </p:cNvSpPr>
              <p:nvPr/>
            </p:nvSpPr>
            <p:spPr bwMode="auto">
              <a:xfrm>
                <a:off x="3956" y="2209"/>
                <a:ext cx="231" cy="142"/>
              </a:xfrm>
              <a:custGeom>
                <a:avLst/>
                <a:gdLst>
                  <a:gd name="T0" fmla="*/ 1 w 390"/>
                  <a:gd name="T1" fmla="*/ 28 h 274"/>
                  <a:gd name="T2" fmla="*/ 1 w 390"/>
                  <a:gd name="T3" fmla="*/ 28 h 274"/>
                  <a:gd name="T4" fmla="*/ 0 w 390"/>
                  <a:gd name="T5" fmla="*/ 4 h 274"/>
                  <a:gd name="T6" fmla="*/ 8 w 390"/>
                  <a:gd name="T7" fmla="*/ 0 h 274"/>
                  <a:gd name="T8" fmla="*/ 21 w 390"/>
                  <a:gd name="T9" fmla="*/ 0 h 274"/>
                  <a:gd name="T10" fmla="*/ 22 w 390"/>
                  <a:gd name="T11" fmla="*/ 0 h 274"/>
                  <a:gd name="T12" fmla="*/ 25 w 390"/>
                  <a:gd name="T13" fmla="*/ 11 h 274"/>
                  <a:gd name="T14" fmla="*/ 35 w 390"/>
                  <a:gd name="T15" fmla="*/ 12 h 274"/>
                  <a:gd name="T16" fmla="*/ 36 w 390"/>
                  <a:gd name="T17" fmla="*/ 6 h 274"/>
                  <a:gd name="T18" fmla="*/ 39 w 390"/>
                  <a:gd name="T19" fmla="*/ 4 h 274"/>
                  <a:gd name="T20" fmla="*/ 39 w 390"/>
                  <a:gd name="T21" fmla="*/ 3 h 274"/>
                  <a:gd name="T22" fmla="*/ 46 w 390"/>
                  <a:gd name="T23" fmla="*/ 5 h 274"/>
                  <a:gd name="T24" fmla="*/ 52 w 390"/>
                  <a:gd name="T25" fmla="*/ 4 h 274"/>
                  <a:gd name="T26" fmla="*/ 54 w 390"/>
                  <a:gd name="T27" fmla="*/ 7 h 274"/>
                  <a:gd name="T28" fmla="*/ 62 w 390"/>
                  <a:gd name="T29" fmla="*/ 6 h 274"/>
                  <a:gd name="T30" fmla="*/ 72 w 390"/>
                  <a:gd name="T31" fmla="*/ 12 h 274"/>
                  <a:gd name="T32" fmla="*/ 78 w 390"/>
                  <a:gd name="T33" fmla="*/ 18 h 274"/>
                  <a:gd name="T34" fmla="*/ 87 w 390"/>
                  <a:gd name="T35" fmla="*/ 20 h 274"/>
                  <a:gd name="T36" fmla="*/ 98 w 390"/>
                  <a:gd name="T37" fmla="*/ 16 h 274"/>
                  <a:gd name="T38" fmla="*/ 108 w 390"/>
                  <a:gd name="T39" fmla="*/ 16 h 274"/>
                  <a:gd name="T40" fmla="*/ 116 w 390"/>
                  <a:gd name="T41" fmla="*/ 21 h 274"/>
                  <a:gd name="T42" fmla="*/ 118 w 390"/>
                  <a:gd name="T43" fmla="*/ 26 h 274"/>
                  <a:gd name="T44" fmla="*/ 128 w 390"/>
                  <a:gd name="T45" fmla="*/ 26 h 274"/>
                  <a:gd name="T46" fmla="*/ 134 w 390"/>
                  <a:gd name="T47" fmla="*/ 26 h 274"/>
                  <a:gd name="T48" fmla="*/ 137 w 390"/>
                  <a:gd name="T49" fmla="*/ 32 h 274"/>
                  <a:gd name="T50" fmla="*/ 133 w 390"/>
                  <a:gd name="T51" fmla="*/ 36 h 274"/>
                  <a:gd name="T52" fmla="*/ 129 w 390"/>
                  <a:gd name="T53" fmla="*/ 39 h 274"/>
                  <a:gd name="T54" fmla="*/ 126 w 390"/>
                  <a:gd name="T55" fmla="*/ 36 h 274"/>
                  <a:gd name="T56" fmla="*/ 125 w 390"/>
                  <a:gd name="T57" fmla="*/ 36 h 274"/>
                  <a:gd name="T58" fmla="*/ 116 w 390"/>
                  <a:gd name="T59" fmla="*/ 37 h 274"/>
                  <a:gd name="T60" fmla="*/ 114 w 390"/>
                  <a:gd name="T61" fmla="*/ 44 h 274"/>
                  <a:gd name="T62" fmla="*/ 109 w 390"/>
                  <a:gd name="T63" fmla="*/ 49 h 274"/>
                  <a:gd name="T64" fmla="*/ 116 w 390"/>
                  <a:gd name="T65" fmla="*/ 72 h 274"/>
                  <a:gd name="T66" fmla="*/ 98 w 390"/>
                  <a:gd name="T67" fmla="*/ 74 h 274"/>
                  <a:gd name="T68" fmla="*/ 94 w 390"/>
                  <a:gd name="T69" fmla="*/ 61 h 274"/>
                  <a:gd name="T70" fmla="*/ 88 w 390"/>
                  <a:gd name="T71" fmla="*/ 52 h 274"/>
                  <a:gd name="T72" fmla="*/ 75 w 390"/>
                  <a:gd name="T73" fmla="*/ 46 h 274"/>
                  <a:gd name="T74" fmla="*/ 64 w 390"/>
                  <a:gd name="T75" fmla="*/ 48 h 274"/>
                  <a:gd name="T76" fmla="*/ 57 w 390"/>
                  <a:gd name="T77" fmla="*/ 43 h 274"/>
                  <a:gd name="T78" fmla="*/ 54 w 390"/>
                  <a:gd name="T79" fmla="*/ 35 h 274"/>
                  <a:gd name="T80" fmla="*/ 49 w 390"/>
                  <a:gd name="T81" fmla="*/ 31 h 274"/>
                  <a:gd name="T82" fmla="*/ 40 w 390"/>
                  <a:gd name="T83" fmla="*/ 27 h 274"/>
                  <a:gd name="T84" fmla="*/ 34 w 390"/>
                  <a:gd name="T85" fmla="*/ 29 h 274"/>
                  <a:gd name="T86" fmla="*/ 22 w 390"/>
                  <a:gd name="T87" fmla="*/ 25 h 274"/>
                  <a:gd name="T88" fmla="*/ 16 w 390"/>
                  <a:gd name="T89" fmla="*/ 25 h 274"/>
                  <a:gd name="T90" fmla="*/ 7 w 390"/>
                  <a:gd name="T91" fmla="*/ 25 h 274"/>
                  <a:gd name="T92" fmla="*/ 1 w 390"/>
                  <a:gd name="T93" fmla="*/ 28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0"/>
                  <a:gd name="T142" fmla="*/ 0 h 274"/>
                  <a:gd name="T143" fmla="*/ 390 w 39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0" h="274">
                    <a:moveTo>
                      <a:pt x="4" y="104"/>
                    </a:moveTo>
                    <a:lnTo>
                      <a:pt x="3" y="104"/>
                    </a:lnTo>
                    <a:lnTo>
                      <a:pt x="0" y="13"/>
                    </a:lnTo>
                    <a:lnTo>
                      <a:pt x="24" y="0"/>
                    </a:lnTo>
                    <a:lnTo>
                      <a:pt x="60" y="0"/>
                    </a:lnTo>
                    <a:lnTo>
                      <a:pt x="63" y="0"/>
                    </a:lnTo>
                    <a:lnTo>
                      <a:pt x="73" y="43"/>
                    </a:lnTo>
                    <a:lnTo>
                      <a:pt x="99" y="47"/>
                    </a:lnTo>
                    <a:lnTo>
                      <a:pt x="101" y="23"/>
                    </a:lnTo>
                    <a:lnTo>
                      <a:pt x="110" y="13"/>
                    </a:lnTo>
                    <a:lnTo>
                      <a:pt x="110" y="11"/>
                    </a:lnTo>
                    <a:lnTo>
                      <a:pt x="132" y="19"/>
                    </a:lnTo>
                    <a:lnTo>
                      <a:pt x="149" y="15"/>
                    </a:lnTo>
                    <a:lnTo>
                      <a:pt x="155" y="26"/>
                    </a:lnTo>
                    <a:lnTo>
                      <a:pt x="175" y="22"/>
                    </a:lnTo>
                    <a:lnTo>
                      <a:pt x="204" y="45"/>
                    </a:lnTo>
                    <a:lnTo>
                      <a:pt x="222" y="68"/>
                    </a:lnTo>
                    <a:lnTo>
                      <a:pt x="249" y="75"/>
                    </a:lnTo>
                    <a:lnTo>
                      <a:pt x="278" y="60"/>
                    </a:lnTo>
                    <a:lnTo>
                      <a:pt x="309" y="60"/>
                    </a:lnTo>
                    <a:lnTo>
                      <a:pt x="329" y="77"/>
                    </a:lnTo>
                    <a:lnTo>
                      <a:pt x="337" y="99"/>
                    </a:lnTo>
                    <a:lnTo>
                      <a:pt x="364" y="99"/>
                    </a:lnTo>
                    <a:lnTo>
                      <a:pt x="384" y="98"/>
                    </a:lnTo>
                    <a:lnTo>
                      <a:pt x="390" y="120"/>
                    </a:lnTo>
                    <a:lnTo>
                      <a:pt x="380" y="134"/>
                    </a:lnTo>
                    <a:lnTo>
                      <a:pt x="368" y="144"/>
                    </a:lnTo>
                    <a:lnTo>
                      <a:pt x="360" y="133"/>
                    </a:lnTo>
                    <a:lnTo>
                      <a:pt x="356" y="133"/>
                    </a:lnTo>
                    <a:lnTo>
                      <a:pt x="331" y="137"/>
                    </a:lnTo>
                    <a:lnTo>
                      <a:pt x="326" y="164"/>
                    </a:lnTo>
                    <a:lnTo>
                      <a:pt x="311" y="181"/>
                    </a:lnTo>
                    <a:lnTo>
                      <a:pt x="329" y="267"/>
                    </a:lnTo>
                    <a:lnTo>
                      <a:pt x="278" y="274"/>
                    </a:lnTo>
                    <a:lnTo>
                      <a:pt x="267" y="225"/>
                    </a:lnTo>
                    <a:lnTo>
                      <a:pt x="251" y="195"/>
                    </a:lnTo>
                    <a:lnTo>
                      <a:pt x="214" y="172"/>
                    </a:lnTo>
                    <a:lnTo>
                      <a:pt x="183" y="177"/>
                    </a:lnTo>
                    <a:lnTo>
                      <a:pt x="163" y="160"/>
                    </a:lnTo>
                    <a:lnTo>
                      <a:pt x="155" y="130"/>
                    </a:lnTo>
                    <a:lnTo>
                      <a:pt x="140" y="116"/>
                    </a:lnTo>
                    <a:lnTo>
                      <a:pt x="114" y="103"/>
                    </a:lnTo>
                    <a:lnTo>
                      <a:pt x="98" y="108"/>
                    </a:lnTo>
                    <a:lnTo>
                      <a:pt x="63" y="94"/>
                    </a:lnTo>
                    <a:lnTo>
                      <a:pt x="46" y="94"/>
                    </a:lnTo>
                    <a:lnTo>
                      <a:pt x="18" y="94"/>
                    </a:lnTo>
                    <a:lnTo>
                      <a:pt x="4" y="104"/>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80" name="Freeform 669"/>
              <p:cNvSpPr>
                <a:spLocks/>
              </p:cNvSpPr>
              <p:nvPr/>
            </p:nvSpPr>
            <p:spPr bwMode="auto">
              <a:xfrm>
                <a:off x="4139" y="2202"/>
                <a:ext cx="210" cy="97"/>
              </a:xfrm>
              <a:custGeom>
                <a:avLst/>
                <a:gdLst>
                  <a:gd name="T0" fmla="*/ 18 w 356"/>
                  <a:gd name="T1" fmla="*/ 40 h 186"/>
                  <a:gd name="T2" fmla="*/ 17 w 356"/>
                  <a:gd name="T3" fmla="*/ 40 h 186"/>
                  <a:gd name="T4" fmla="*/ 17 w 356"/>
                  <a:gd name="T5" fmla="*/ 47 h 186"/>
                  <a:gd name="T6" fmla="*/ 22 w 356"/>
                  <a:gd name="T7" fmla="*/ 47 h 186"/>
                  <a:gd name="T8" fmla="*/ 32 w 356"/>
                  <a:gd name="T9" fmla="*/ 48 h 186"/>
                  <a:gd name="T10" fmla="*/ 43 w 356"/>
                  <a:gd name="T11" fmla="*/ 45 h 186"/>
                  <a:gd name="T12" fmla="*/ 54 w 356"/>
                  <a:gd name="T13" fmla="*/ 50 h 186"/>
                  <a:gd name="T14" fmla="*/ 68 w 356"/>
                  <a:gd name="T15" fmla="*/ 51 h 186"/>
                  <a:gd name="T16" fmla="*/ 83 w 356"/>
                  <a:gd name="T17" fmla="*/ 40 h 186"/>
                  <a:gd name="T18" fmla="*/ 93 w 356"/>
                  <a:gd name="T19" fmla="*/ 43 h 186"/>
                  <a:gd name="T20" fmla="*/ 117 w 356"/>
                  <a:gd name="T21" fmla="*/ 28 h 186"/>
                  <a:gd name="T22" fmla="*/ 124 w 356"/>
                  <a:gd name="T23" fmla="*/ 6 h 186"/>
                  <a:gd name="T24" fmla="*/ 92 w 356"/>
                  <a:gd name="T25" fmla="*/ 7 h 186"/>
                  <a:gd name="T26" fmla="*/ 88 w 356"/>
                  <a:gd name="T27" fmla="*/ 0 h 186"/>
                  <a:gd name="T28" fmla="*/ 81 w 356"/>
                  <a:gd name="T29" fmla="*/ 1 h 186"/>
                  <a:gd name="T30" fmla="*/ 68 w 356"/>
                  <a:gd name="T31" fmla="*/ 5 h 186"/>
                  <a:gd name="T32" fmla="*/ 56 w 356"/>
                  <a:gd name="T33" fmla="*/ 8 h 186"/>
                  <a:gd name="T34" fmla="*/ 50 w 356"/>
                  <a:gd name="T35" fmla="*/ 13 h 186"/>
                  <a:gd name="T36" fmla="*/ 36 w 356"/>
                  <a:gd name="T37" fmla="*/ 15 h 186"/>
                  <a:gd name="T38" fmla="*/ 24 w 356"/>
                  <a:gd name="T39" fmla="*/ 15 h 186"/>
                  <a:gd name="T40" fmla="*/ 11 w 356"/>
                  <a:gd name="T41" fmla="*/ 17 h 186"/>
                  <a:gd name="T42" fmla="*/ 5 w 356"/>
                  <a:gd name="T43" fmla="*/ 15 h 186"/>
                  <a:gd name="T44" fmla="*/ 1 w 356"/>
                  <a:gd name="T45" fmla="*/ 19 h 186"/>
                  <a:gd name="T46" fmla="*/ 0 w 356"/>
                  <a:gd name="T47" fmla="*/ 20 h 186"/>
                  <a:gd name="T48" fmla="*/ 7 w 356"/>
                  <a:gd name="T49" fmla="*/ 25 h 186"/>
                  <a:gd name="T50" fmla="*/ 10 w 356"/>
                  <a:gd name="T51" fmla="*/ 30 h 186"/>
                  <a:gd name="T52" fmla="*/ 19 w 356"/>
                  <a:gd name="T53" fmla="*/ 30 h 186"/>
                  <a:gd name="T54" fmla="*/ 26 w 356"/>
                  <a:gd name="T55" fmla="*/ 30 h 186"/>
                  <a:gd name="T56" fmla="*/ 28 w 356"/>
                  <a:gd name="T57" fmla="*/ 36 h 186"/>
                  <a:gd name="T58" fmla="*/ 25 w 356"/>
                  <a:gd name="T59" fmla="*/ 40 h 186"/>
                  <a:gd name="T60" fmla="*/ 21 w 356"/>
                  <a:gd name="T61" fmla="*/ 43 h 186"/>
                  <a:gd name="T62" fmla="*/ 18 w 356"/>
                  <a:gd name="T63" fmla="*/ 40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6"/>
                  <a:gd name="T97" fmla="*/ 0 h 186"/>
                  <a:gd name="T98" fmla="*/ 356 w 35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6" h="186">
                    <a:moveTo>
                      <a:pt x="51" y="146"/>
                    </a:moveTo>
                    <a:lnTo>
                      <a:pt x="48" y="146"/>
                    </a:lnTo>
                    <a:lnTo>
                      <a:pt x="48" y="174"/>
                    </a:lnTo>
                    <a:lnTo>
                      <a:pt x="65" y="172"/>
                    </a:lnTo>
                    <a:lnTo>
                      <a:pt x="91" y="176"/>
                    </a:lnTo>
                    <a:lnTo>
                      <a:pt x="123" y="165"/>
                    </a:lnTo>
                    <a:lnTo>
                      <a:pt x="154" y="182"/>
                    </a:lnTo>
                    <a:lnTo>
                      <a:pt x="197" y="186"/>
                    </a:lnTo>
                    <a:lnTo>
                      <a:pt x="238" y="146"/>
                    </a:lnTo>
                    <a:lnTo>
                      <a:pt x="266" y="157"/>
                    </a:lnTo>
                    <a:lnTo>
                      <a:pt x="338" y="104"/>
                    </a:lnTo>
                    <a:lnTo>
                      <a:pt x="356" y="23"/>
                    </a:lnTo>
                    <a:lnTo>
                      <a:pt x="264" y="24"/>
                    </a:lnTo>
                    <a:lnTo>
                      <a:pt x="255" y="0"/>
                    </a:lnTo>
                    <a:lnTo>
                      <a:pt x="234" y="4"/>
                    </a:lnTo>
                    <a:lnTo>
                      <a:pt x="197" y="17"/>
                    </a:lnTo>
                    <a:lnTo>
                      <a:pt x="161" y="31"/>
                    </a:lnTo>
                    <a:lnTo>
                      <a:pt x="144" y="48"/>
                    </a:lnTo>
                    <a:lnTo>
                      <a:pt x="103" y="53"/>
                    </a:lnTo>
                    <a:lnTo>
                      <a:pt x="68" y="53"/>
                    </a:lnTo>
                    <a:lnTo>
                      <a:pt x="32" y="64"/>
                    </a:lnTo>
                    <a:lnTo>
                      <a:pt x="16" y="54"/>
                    </a:lnTo>
                    <a:lnTo>
                      <a:pt x="2" y="71"/>
                    </a:lnTo>
                    <a:lnTo>
                      <a:pt x="0" y="73"/>
                    </a:lnTo>
                    <a:lnTo>
                      <a:pt x="20" y="90"/>
                    </a:lnTo>
                    <a:lnTo>
                      <a:pt x="28" y="112"/>
                    </a:lnTo>
                    <a:lnTo>
                      <a:pt x="55" y="112"/>
                    </a:lnTo>
                    <a:lnTo>
                      <a:pt x="75" y="111"/>
                    </a:lnTo>
                    <a:lnTo>
                      <a:pt x="81" y="133"/>
                    </a:lnTo>
                    <a:lnTo>
                      <a:pt x="71" y="147"/>
                    </a:lnTo>
                    <a:lnTo>
                      <a:pt x="59" y="157"/>
                    </a:lnTo>
                    <a:lnTo>
                      <a:pt x="51" y="146"/>
                    </a:lnTo>
                    <a:close/>
                  </a:path>
                </a:pathLst>
              </a:custGeom>
              <a:solidFill>
                <a:srgbClr val="FFCC66"/>
              </a:solidFill>
              <a:ln w="0" cap="flat" cmpd="sng">
                <a:solidFill>
                  <a:srgbClr val="000000"/>
                </a:solidFill>
                <a:prstDash val="solid"/>
                <a:round/>
                <a:headEnd type="none" w="med" len="med"/>
                <a:tailEnd type="none" w="med" len="med"/>
              </a:ln>
            </p:spPr>
            <p:txBody>
              <a:bodyPr/>
              <a:lstStyle/>
              <a:p>
                <a:endParaRPr lang="en-US"/>
              </a:p>
            </p:txBody>
          </p:sp>
          <p:sp>
            <p:nvSpPr>
              <p:cNvPr id="281" name="Line 670"/>
              <p:cNvSpPr>
                <a:spLocks noChangeShapeType="1"/>
              </p:cNvSpPr>
              <p:nvPr/>
            </p:nvSpPr>
            <p:spPr bwMode="auto">
              <a:xfrm flipV="1">
                <a:off x="4018" y="2595"/>
                <a:ext cx="3" cy="4"/>
              </a:xfrm>
              <a:prstGeom prst="line">
                <a:avLst/>
              </a:prstGeom>
              <a:noFill/>
              <a:ln w="0">
                <a:solidFill>
                  <a:srgbClr val="FFFFFF"/>
                </a:solidFill>
                <a:round/>
                <a:headEnd/>
                <a:tailEnd/>
              </a:ln>
            </p:spPr>
            <p:txBody>
              <a:bodyPr/>
              <a:lstStyle/>
              <a:p>
                <a:endParaRPr lang="en-US"/>
              </a:p>
            </p:txBody>
          </p:sp>
          <p:sp>
            <p:nvSpPr>
              <p:cNvPr id="282" name="Freeform 671"/>
              <p:cNvSpPr>
                <a:spLocks/>
              </p:cNvSpPr>
              <p:nvPr/>
            </p:nvSpPr>
            <p:spPr bwMode="auto">
              <a:xfrm>
                <a:off x="3907" y="2558"/>
                <a:ext cx="8" cy="15"/>
              </a:xfrm>
              <a:custGeom>
                <a:avLst/>
                <a:gdLst>
                  <a:gd name="T0" fmla="*/ 2 w 13"/>
                  <a:gd name="T1" fmla="*/ 0 h 27"/>
                  <a:gd name="T2" fmla="*/ 0 w 13"/>
                  <a:gd name="T3" fmla="*/ 5 h 27"/>
                  <a:gd name="T4" fmla="*/ 5 w 13"/>
                  <a:gd name="T5" fmla="*/ 8 h 27"/>
                  <a:gd name="T6" fmla="*/ 2 w 13"/>
                  <a:gd name="T7" fmla="*/ 0 h 27"/>
                  <a:gd name="T8" fmla="*/ 0 60000 65536"/>
                  <a:gd name="T9" fmla="*/ 0 60000 65536"/>
                  <a:gd name="T10" fmla="*/ 0 60000 65536"/>
                  <a:gd name="T11" fmla="*/ 0 60000 65536"/>
                  <a:gd name="T12" fmla="*/ 0 w 13"/>
                  <a:gd name="T13" fmla="*/ 0 h 27"/>
                  <a:gd name="T14" fmla="*/ 13 w 13"/>
                  <a:gd name="T15" fmla="*/ 27 h 27"/>
                </a:gdLst>
                <a:ahLst/>
                <a:cxnLst>
                  <a:cxn ang="T8">
                    <a:pos x="T0" y="T1"/>
                  </a:cxn>
                  <a:cxn ang="T9">
                    <a:pos x="T2" y="T3"/>
                  </a:cxn>
                  <a:cxn ang="T10">
                    <a:pos x="T4" y="T5"/>
                  </a:cxn>
                  <a:cxn ang="T11">
                    <a:pos x="T6" y="T7"/>
                  </a:cxn>
                </a:cxnLst>
                <a:rect l="T12" t="T13" r="T14" b="T15"/>
                <a:pathLst>
                  <a:path w="13" h="27">
                    <a:moveTo>
                      <a:pt x="5" y="0"/>
                    </a:moveTo>
                    <a:lnTo>
                      <a:pt x="0" y="16"/>
                    </a:lnTo>
                    <a:lnTo>
                      <a:pt x="13" y="27"/>
                    </a:lnTo>
                    <a:lnTo>
                      <a:pt x="5"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83" name="Freeform 672"/>
              <p:cNvSpPr>
                <a:spLocks/>
              </p:cNvSpPr>
              <p:nvPr/>
            </p:nvSpPr>
            <p:spPr bwMode="auto">
              <a:xfrm>
                <a:off x="4059" y="2328"/>
                <a:ext cx="219" cy="183"/>
              </a:xfrm>
              <a:custGeom>
                <a:avLst/>
                <a:gdLst>
                  <a:gd name="T0" fmla="*/ 4 w 370"/>
                  <a:gd name="T1" fmla="*/ 32 h 350"/>
                  <a:gd name="T2" fmla="*/ 0 w 370"/>
                  <a:gd name="T3" fmla="*/ 44 h 350"/>
                  <a:gd name="T4" fmla="*/ 5 w 370"/>
                  <a:gd name="T5" fmla="*/ 55 h 350"/>
                  <a:gd name="T6" fmla="*/ 8 w 370"/>
                  <a:gd name="T7" fmla="*/ 69 h 350"/>
                  <a:gd name="T8" fmla="*/ 18 w 370"/>
                  <a:gd name="T9" fmla="*/ 73 h 350"/>
                  <a:gd name="T10" fmla="*/ 22 w 370"/>
                  <a:gd name="T11" fmla="*/ 79 h 350"/>
                  <a:gd name="T12" fmla="*/ 15 w 370"/>
                  <a:gd name="T13" fmla="*/ 86 h 350"/>
                  <a:gd name="T14" fmla="*/ 22 w 370"/>
                  <a:gd name="T15" fmla="*/ 96 h 350"/>
                  <a:gd name="T16" fmla="*/ 42 w 370"/>
                  <a:gd name="T17" fmla="*/ 93 h 350"/>
                  <a:gd name="T18" fmla="*/ 58 w 370"/>
                  <a:gd name="T19" fmla="*/ 87 h 350"/>
                  <a:gd name="T20" fmla="*/ 59 w 370"/>
                  <a:gd name="T21" fmla="*/ 81 h 350"/>
                  <a:gd name="T22" fmla="*/ 65 w 370"/>
                  <a:gd name="T23" fmla="*/ 75 h 350"/>
                  <a:gd name="T24" fmla="*/ 68 w 370"/>
                  <a:gd name="T25" fmla="*/ 78 h 350"/>
                  <a:gd name="T26" fmla="*/ 76 w 370"/>
                  <a:gd name="T27" fmla="*/ 68 h 350"/>
                  <a:gd name="T28" fmla="*/ 89 w 370"/>
                  <a:gd name="T29" fmla="*/ 61 h 350"/>
                  <a:gd name="T30" fmla="*/ 96 w 370"/>
                  <a:gd name="T31" fmla="*/ 49 h 350"/>
                  <a:gd name="T32" fmla="*/ 96 w 370"/>
                  <a:gd name="T33" fmla="*/ 41 h 350"/>
                  <a:gd name="T34" fmla="*/ 99 w 370"/>
                  <a:gd name="T35" fmla="*/ 41 h 350"/>
                  <a:gd name="T36" fmla="*/ 104 w 370"/>
                  <a:gd name="T37" fmla="*/ 33 h 350"/>
                  <a:gd name="T38" fmla="*/ 100 w 370"/>
                  <a:gd name="T39" fmla="*/ 18 h 350"/>
                  <a:gd name="T40" fmla="*/ 112 w 370"/>
                  <a:gd name="T41" fmla="*/ 12 h 350"/>
                  <a:gd name="T42" fmla="*/ 124 w 370"/>
                  <a:gd name="T43" fmla="*/ 13 h 350"/>
                  <a:gd name="T44" fmla="*/ 130 w 370"/>
                  <a:gd name="T45" fmla="*/ 6 h 350"/>
                  <a:gd name="T46" fmla="*/ 118 w 370"/>
                  <a:gd name="T47" fmla="*/ 5 h 350"/>
                  <a:gd name="T48" fmla="*/ 102 w 370"/>
                  <a:gd name="T49" fmla="*/ 11 h 350"/>
                  <a:gd name="T50" fmla="*/ 96 w 370"/>
                  <a:gd name="T51" fmla="*/ 6 h 350"/>
                  <a:gd name="T52" fmla="*/ 95 w 370"/>
                  <a:gd name="T53" fmla="*/ 3 h 350"/>
                  <a:gd name="T54" fmla="*/ 91 w 370"/>
                  <a:gd name="T55" fmla="*/ 0 h 350"/>
                  <a:gd name="T56" fmla="*/ 81 w 370"/>
                  <a:gd name="T57" fmla="*/ 6 h 350"/>
                  <a:gd name="T58" fmla="*/ 60 w 370"/>
                  <a:gd name="T59" fmla="*/ 14 h 350"/>
                  <a:gd name="T60" fmla="*/ 54 w 370"/>
                  <a:gd name="T61" fmla="*/ 10 h 350"/>
                  <a:gd name="T62" fmla="*/ 36 w 370"/>
                  <a:gd name="T63" fmla="*/ 12 h 350"/>
                  <a:gd name="T64" fmla="*/ 31 w 370"/>
                  <a:gd name="T65" fmla="*/ 21 h 350"/>
                  <a:gd name="T66" fmla="*/ 15 w 370"/>
                  <a:gd name="T67" fmla="*/ 32 h 350"/>
                  <a:gd name="T68" fmla="*/ 4 w 370"/>
                  <a:gd name="T69" fmla="*/ 32 h 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0"/>
                  <a:gd name="T106" fmla="*/ 0 h 350"/>
                  <a:gd name="T107" fmla="*/ 370 w 370"/>
                  <a:gd name="T108" fmla="*/ 350 h 3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0" h="350">
                    <a:moveTo>
                      <a:pt x="10" y="118"/>
                    </a:moveTo>
                    <a:lnTo>
                      <a:pt x="0" y="160"/>
                    </a:lnTo>
                    <a:lnTo>
                      <a:pt x="14" y="200"/>
                    </a:lnTo>
                    <a:lnTo>
                      <a:pt x="23" y="253"/>
                    </a:lnTo>
                    <a:lnTo>
                      <a:pt x="52" y="267"/>
                    </a:lnTo>
                    <a:lnTo>
                      <a:pt x="64" y="288"/>
                    </a:lnTo>
                    <a:lnTo>
                      <a:pt x="43" y="314"/>
                    </a:lnTo>
                    <a:lnTo>
                      <a:pt x="64" y="350"/>
                    </a:lnTo>
                    <a:lnTo>
                      <a:pt x="120" y="339"/>
                    </a:lnTo>
                    <a:lnTo>
                      <a:pt x="166" y="320"/>
                    </a:lnTo>
                    <a:lnTo>
                      <a:pt x="167" y="297"/>
                    </a:lnTo>
                    <a:lnTo>
                      <a:pt x="184" y="276"/>
                    </a:lnTo>
                    <a:lnTo>
                      <a:pt x="195" y="285"/>
                    </a:lnTo>
                    <a:lnTo>
                      <a:pt x="216" y="249"/>
                    </a:lnTo>
                    <a:lnTo>
                      <a:pt x="253" y="223"/>
                    </a:lnTo>
                    <a:lnTo>
                      <a:pt x="275" y="180"/>
                    </a:lnTo>
                    <a:lnTo>
                      <a:pt x="275" y="152"/>
                    </a:lnTo>
                    <a:lnTo>
                      <a:pt x="284" y="150"/>
                    </a:lnTo>
                    <a:lnTo>
                      <a:pt x="296" y="121"/>
                    </a:lnTo>
                    <a:lnTo>
                      <a:pt x="285" y="67"/>
                    </a:lnTo>
                    <a:lnTo>
                      <a:pt x="321" y="44"/>
                    </a:lnTo>
                    <a:lnTo>
                      <a:pt x="353" y="45"/>
                    </a:lnTo>
                    <a:lnTo>
                      <a:pt x="370" y="22"/>
                    </a:lnTo>
                    <a:lnTo>
                      <a:pt x="336" y="19"/>
                    </a:lnTo>
                    <a:lnTo>
                      <a:pt x="291" y="40"/>
                    </a:lnTo>
                    <a:lnTo>
                      <a:pt x="274" y="23"/>
                    </a:lnTo>
                    <a:lnTo>
                      <a:pt x="272" y="10"/>
                    </a:lnTo>
                    <a:lnTo>
                      <a:pt x="258" y="0"/>
                    </a:lnTo>
                    <a:lnTo>
                      <a:pt x="232" y="23"/>
                    </a:lnTo>
                    <a:lnTo>
                      <a:pt x="171" y="52"/>
                    </a:lnTo>
                    <a:lnTo>
                      <a:pt x="154" y="36"/>
                    </a:lnTo>
                    <a:lnTo>
                      <a:pt x="103" y="43"/>
                    </a:lnTo>
                    <a:lnTo>
                      <a:pt x="89" y="78"/>
                    </a:lnTo>
                    <a:lnTo>
                      <a:pt x="44" y="117"/>
                    </a:lnTo>
                    <a:lnTo>
                      <a:pt x="10" y="118"/>
                    </a:lnTo>
                    <a:close/>
                  </a:path>
                </a:pathLst>
              </a:custGeom>
              <a:solidFill>
                <a:srgbClr val="990000"/>
              </a:solidFill>
              <a:ln w="0">
                <a:solidFill>
                  <a:srgbClr val="000000"/>
                </a:solidFill>
                <a:prstDash val="solid"/>
                <a:round/>
                <a:headEnd/>
                <a:tailEnd/>
              </a:ln>
            </p:spPr>
            <p:txBody>
              <a:bodyPr/>
              <a:lstStyle/>
              <a:p>
                <a:endParaRPr lang="en-US"/>
              </a:p>
            </p:txBody>
          </p:sp>
          <p:sp>
            <p:nvSpPr>
              <p:cNvPr id="284" name="Freeform 673"/>
              <p:cNvSpPr>
                <a:spLocks/>
              </p:cNvSpPr>
              <p:nvPr/>
            </p:nvSpPr>
            <p:spPr bwMode="auto">
              <a:xfrm>
                <a:off x="3448" y="1354"/>
                <a:ext cx="2195" cy="943"/>
              </a:xfrm>
              <a:custGeom>
                <a:avLst/>
                <a:gdLst>
                  <a:gd name="T0" fmla="*/ 238 w 3705"/>
                  <a:gd name="T1" fmla="*/ 338 h 1814"/>
                  <a:gd name="T2" fmla="*/ 299 w 3705"/>
                  <a:gd name="T3" fmla="*/ 355 h 1814"/>
                  <a:gd name="T4" fmla="*/ 367 w 3705"/>
                  <a:gd name="T5" fmla="*/ 317 h 1814"/>
                  <a:gd name="T6" fmla="*/ 454 w 3705"/>
                  <a:gd name="T7" fmla="*/ 307 h 1814"/>
                  <a:gd name="T8" fmla="*/ 506 w 3705"/>
                  <a:gd name="T9" fmla="*/ 342 h 1814"/>
                  <a:gd name="T10" fmla="*/ 609 w 3705"/>
                  <a:gd name="T11" fmla="*/ 362 h 1814"/>
                  <a:gd name="T12" fmla="*/ 665 w 3705"/>
                  <a:gd name="T13" fmla="*/ 335 h 1814"/>
                  <a:gd name="T14" fmla="*/ 790 w 3705"/>
                  <a:gd name="T15" fmla="*/ 349 h 1814"/>
                  <a:gd name="T16" fmla="*/ 858 w 3705"/>
                  <a:gd name="T17" fmla="*/ 338 h 1814"/>
                  <a:gd name="T18" fmla="*/ 877 w 3705"/>
                  <a:gd name="T19" fmla="*/ 285 h 1814"/>
                  <a:gd name="T20" fmla="*/ 981 w 3705"/>
                  <a:gd name="T21" fmla="*/ 345 h 1814"/>
                  <a:gd name="T22" fmla="*/ 1000 w 3705"/>
                  <a:gd name="T23" fmla="*/ 379 h 1814"/>
                  <a:gd name="T24" fmla="*/ 1040 w 3705"/>
                  <a:gd name="T25" fmla="*/ 267 h 1814"/>
                  <a:gd name="T26" fmla="*/ 967 w 3705"/>
                  <a:gd name="T27" fmla="*/ 254 h 1814"/>
                  <a:gd name="T28" fmla="*/ 1068 w 3705"/>
                  <a:gd name="T29" fmla="*/ 176 h 1814"/>
                  <a:gd name="T30" fmla="*/ 1130 w 3705"/>
                  <a:gd name="T31" fmla="*/ 127 h 1814"/>
                  <a:gd name="T32" fmla="*/ 1136 w 3705"/>
                  <a:gd name="T33" fmla="*/ 172 h 1814"/>
                  <a:gd name="T34" fmla="*/ 1203 w 3705"/>
                  <a:gd name="T35" fmla="*/ 233 h 1814"/>
                  <a:gd name="T36" fmla="*/ 1189 w 3705"/>
                  <a:gd name="T37" fmla="*/ 172 h 1814"/>
                  <a:gd name="T38" fmla="*/ 1188 w 3705"/>
                  <a:gd name="T39" fmla="*/ 132 h 1814"/>
                  <a:gd name="T40" fmla="*/ 1293 w 3705"/>
                  <a:gd name="T41" fmla="*/ 80 h 1814"/>
                  <a:gd name="T42" fmla="*/ 1246 w 3705"/>
                  <a:gd name="T43" fmla="*/ 43 h 1814"/>
                  <a:gd name="T44" fmla="*/ 1189 w 3705"/>
                  <a:gd name="T45" fmla="*/ 11 h 1814"/>
                  <a:gd name="T46" fmla="*/ 1075 w 3705"/>
                  <a:gd name="T47" fmla="*/ 45 h 1814"/>
                  <a:gd name="T48" fmla="*/ 839 w 3705"/>
                  <a:gd name="T49" fmla="*/ 19 h 1814"/>
                  <a:gd name="T50" fmla="*/ 636 w 3705"/>
                  <a:gd name="T51" fmla="*/ 43 h 1814"/>
                  <a:gd name="T52" fmla="*/ 581 w 3705"/>
                  <a:gd name="T53" fmla="*/ 26 h 1814"/>
                  <a:gd name="T54" fmla="*/ 527 w 3705"/>
                  <a:gd name="T55" fmla="*/ 17 h 1814"/>
                  <a:gd name="T56" fmla="*/ 413 w 3705"/>
                  <a:gd name="T57" fmla="*/ 40 h 1814"/>
                  <a:gd name="T58" fmla="*/ 384 w 3705"/>
                  <a:gd name="T59" fmla="*/ 110 h 1814"/>
                  <a:gd name="T60" fmla="*/ 322 w 3705"/>
                  <a:gd name="T61" fmla="*/ 131 h 1814"/>
                  <a:gd name="T62" fmla="*/ 363 w 3705"/>
                  <a:gd name="T63" fmla="*/ 165 h 1814"/>
                  <a:gd name="T64" fmla="*/ 343 w 3705"/>
                  <a:gd name="T65" fmla="*/ 191 h 1814"/>
                  <a:gd name="T66" fmla="*/ 289 w 3705"/>
                  <a:gd name="T67" fmla="*/ 111 h 1814"/>
                  <a:gd name="T68" fmla="*/ 240 w 3705"/>
                  <a:gd name="T69" fmla="*/ 165 h 1814"/>
                  <a:gd name="T70" fmla="*/ 200 w 3705"/>
                  <a:gd name="T71" fmla="*/ 186 h 1814"/>
                  <a:gd name="T72" fmla="*/ 158 w 3705"/>
                  <a:gd name="T73" fmla="*/ 205 h 1814"/>
                  <a:gd name="T74" fmla="*/ 113 w 3705"/>
                  <a:gd name="T75" fmla="*/ 204 h 1814"/>
                  <a:gd name="T76" fmla="*/ 69 w 3705"/>
                  <a:gd name="T77" fmla="*/ 240 h 1814"/>
                  <a:gd name="T78" fmla="*/ 28 w 3705"/>
                  <a:gd name="T79" fmla="*/ 213 h 1814"/>
                  <a:gd name="T80" fmla="*/ 49 w 3705"/>
                  <a:gd name="T81" fmla="*/ 190 h 1814"/>
                  <a:gd name="T82" fmla="*/ 14 w 3705"/>
                  <a:gd name="T83" fmla="*/ 215 h 1814"/>
                  <a:gd name="T84" fmla="*/ 15 w 3705"/>
                  <a:gd name="T85" fmla="*/ 302 h 1814"/>
                  <a:gd name="T86" fmla="*/ 37 w 3705"/>
                  <a:gd name="T87" fmla="*/ 324 h 1814"/>
                  <a:gd name="T88" fmla="*/ 43 w 3705"/>
                  <a:gd name="T89" fmla="*/ 358 h 1814"/>
                  <a:gd name="T90" fmla="*/ 44 w 3705"/>
                  <a:gd name="T91" fmla="*/ 384 h 1814"/>
                  <a:gd name="T92" fmla="*/ 72 w 3705"/>
                  <a:gd name="T93" fmla="*/ 387 h 1814"/>
                  <a:gd name="T94" fmla="*/ 96 w 3705"/>
                  <a:gd name="T95" fmla="*/ 404 h 1814"/>
                  <a:gd name="T96" fmla="*/ 129 w 3705"/>
                  <a:gd name="T97" fmla="*/ 420 h 1814"/>
                  <a:gd name="T98" fmla="*/ 157 w 3705"/>
                  <a:gd name="T99" fmla="*/ 469 h 1814"/>
                  <a:gd name="T100" fmla="*/ 223 w 3705"/>
                  <a:gd name="T101" fmla="*/ 486 h 1814"/>
                  <a:gd name="T102" fmla="*/ 240 w 3705"/>
                  <a:gd name="T103" fmla="*/ 435 h 18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05"/>
                  <a:gd name="T157" fmla="*/ 0 h 1814"/>
                  <a:gd name="T158" fmla="*/ 3705 w 3705"/>
                  <a:gd name="T159" fmla="*/ 1814 h 18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05" h="1814">
                    <a:moveTo>
                      <a:pt x="683" y="1609"/>
                    </a:moveTo>
                    <a:lnTo>
                      <a:pt x="679" y="1603"/>
                    </a:lnTo>
                    <a:lnTo>
                      <a:pt x="630" y="1450"/>
                    </a:lnTo>
                    <a:lnTo>
                      <a:pt x="643" y="1341"/>
                    </a:lnTo>
                    <a:lnTo>
                      <a:pt x="679" y="1252"/>
                    </a:lnTo>
                    <a:lnTo>
                      <a:pt x="725" y="1263"/>
                    </a:lnTo>
                    <a:lnTo>
                      <a:pt x="762" y="1283"/>
                    </a:lnTo>
                    <a:lnTo>
                      <a:pt x="779" y="1260"/>
                    </a:lnTo>
                    <a:lnTo>
                      <a:pt x="832" y="1263"/>
                    </a:lnTo>
                    <a:lnTo>
                      <a:pt x="850" y="1313"/>
                    </a:lnTo>
                    <a:lnTo>
                      <a:pt x="910" y="1313"/>
                    </a:lnTo>
                    <a:lnTo>
                      <a:pt x="904" y="1191"/>
                    </a:lnTo>
                    <a:lnTo>
                      <a:pt x="949" y="1191"/>
                    </a:lnTo>
                    <a:lnTo>
                      <a:pt x="1005" y="1203"/>
                    </a:lnTo>
                    <a:lnTo>
                      <a:pt x="1046" y="1174"/>
                    </a:lnTo>
                    <a:lnTo>
                      <a:pt x="1089" y="1130"/>
                    </a:lnTo>
                    <a:lnTo>
                      <a:pt x="1128" y="1106"/>
                    </a:lnTo>
                    <a:lnTo>
                      <a:pt x="1217" y="1106"/>
                    </a:lnTo>
                    <a:lnTo>
                      <a:pt x="1247" y="1141"/>
                    </a:lnTo>
                    <a:lnTo>
                      <a:pt x="1294" y="1137"/>
                    </a:lnTo>
                    <a:lnTo>
                      <a:pt x="1343" y="1171"/>
                    </a:lnTo>
                    <a:lnTo>
                      <a:pt x="1373" y="1191"/>
                    </a:lnTo>
                    <a:lnTo>
                      <a:pt x="1395" y="1235"/>
                    </a:lnTo>
                    <a:lnTo>
                      <a:pt x="1423" y="1212"/>
                    </a:lnTo>
                    <a:lnTo>
                      <a:pt x="1442" y="1266"/>
                    </a:lnTo>
                    <a:lnTo>
                      <a:pt x="1508" y="1287"/>
                    </a:lnTo>
                    <a:lnTo>
                      <a:pt x="1535" y="1341"/>
                    </a:lnTo>
                    <a:lnTo>
                      <a:pt x="1611" y="1389"/>
                    </a:lnTo>
                    <a:lnTo>
                      <a:pt x="1641" y="1436"/>
                    </a:lnTo>
                    <a:lnTo>
                      <a:pt x="1736" y="1340"/>
                    </a:lnTo>
                    <a:lnTo>
                      <a:pt x="1792" y="1342"/>
                    </a:lnTo>
                    <a:lnTo>
                      <a:pt x="1804" y="1356"/>
                    </a:lnTo>
                    <a:lnTo>
                      <a:pt x="1881" y="1349"/>
                    </a:lnTo>
                    <a:lnTo>
                      <a:pt x="1868" y="1293"/>
                    </a:lnTo>
                    <a:lnTo>
                      <a:pt x="1896" y="1240"/>
                    </a:lnTo>
                    <a:lnTo>
                      <a:pt x="1993" y="1266"/>
                    </a:lnTo>
                    <a:lnTo>
                      <a:pt x="2012" y="1293"/>
                    </a:lnTo>
                    <a:lnTo>
                      <a:pt x="2101" y="1272"/>
                    </a:lnTo>
                    <a:lnTo>
                      <a:pt x="2225" y="1325"/>
                    </a:lnTo>
                    <a:lnTo>
                      <a:pt x="2251" y="1293"/>
                    </a:lnTo>
                    <a:lnTo>
                      <a:pt x="2286" y="1311"/>
                    </a:lnTo>
                    <a:lnTo>
                      <a:pt x="2307" y="1268"/>
                    </a:lnTo>
                    <a:lnTo>
                      <a:pt x="2384" y="1273"/>
                    </a:lnTo>
                    <a:lnTo>
                      <a:pt x="2419" y="1278"/>
                    </a:lnTo>
                    <a:lnTo>
                      <a:pt x="2445" y="1252"/>
                    </a:lnTo>
                    <a:lnTo>
                      <a:pt x="2460" y="1190"/>
                    </a:lnTo>
                    <a:lnTo>
                      <a:pt x="2460" y="1132"/>
                    </a:lnTo>
                    <a:lnTo>
                      <a:pt x="2433" y="1127"/>
                    </a:lnTo>
                    <a:lnTo>
                      <a:pt x="2460" y="1070"/>
                    </a:lnTo>
                    <a:lnTo>
                      <a:pt x="2499" y="1057"/>
                    </a:lnTo>
                    <a:lnTo>
                      <a:pt x="2580" y="1097"/>
                    </a:lnTo>
                    <a:lnTo>
                      <a:pt x="2660" y="1191"/>
                    </a:lnTo>
                    <a:lnTo>
                      <a:pt x="2693" y="1226"/>
                    </a:lnTo>
                    <a:lnTo>
                      <a:pt x="2709" y="1213"/>
                    </a:lnTo>
                    <a:lnTo>
                      <a:pt x="2796" y="1276"/>
                    </a:lnTo>
                    <a:lnTo>
                      <a:pt x="2831" y="1290"/>
                    </a:lnTo>
                    <a:lnTo>
                      <a:pt x="2851" y="1255"/>
                    </a:lnTo>
                    <a:lnTo>
                      <a:pt x="2898" y="1251"/>
                    </a:lnTo>
                    <a:lnTo>
                      <a:pt x="2904" y="1381"/>
                    </a:lnTo>
                    <a:lnTo>
                      <a:pt x="2849" y="1403"/>
                    </a:lnTo>
                    <a:lnTo>
                      <a:pt x="2903" y="1491"/>
                    </a:lnTo>
                    <a:lnTo>
                      <a:pt x="2984" y="1450"/>
                    </a:lnTo>
                    <a:lnTo>
                      <a:pt x="3035" y="1208"/>
                    </a:lnTo>
                    <a:lnTo>
                      <a:pt x="2999" y="1109"/>
                    </a:lnTo>
                    <a:lnTo>
                      <a:pt x="2963" y="989"/>
                    </a:lnTo>
                    <a:lnTo>
                      <a:pt x="2938" y="969"/>
                    </a:lnTo>
                    <a:lnTo>
                      <a:pt x="2900" y="940"/>
                    </a:lnTo>
                    <a:lnTo>
                      <a:pt x="2849" y="998"/>
                    </a:lnTo>
                    <a:lnTo>
                      <a:pt x="2830" y="965"/>
                    </a:lnTo>
                    <a:lnTo>
                      <a:pt x="2754" y="940"/>
                    </a:lnTo>
                    <a:lnTo>
                      <a:pt x="2773" y="888"/>
                    </a:lnTo>
                    <a:lnTo>
                      <a:pt x="2831" y="684"/>
                    </a:lnTo>
                    <a:lnTo>
                      <a:pt x="2967" y="648"/>
                    </a:lnTo>
                    <a:lnTo>
                      <a:pt x="2973" y="621"/>
                    </a:lnTo>
                    <a:lnTo>
                      <a:pt x="3042" y="651"/>
                    </a:lnTo>
                    <a:lnTo>
                      <a:pt x="3101" y="609"/>
                    </a:lnTo>
                    <a:lnTo>
                      <a:pt x="3091" y="487"/>
                    </a:lnTo>
                    <a:lnTo>
                      <a:pt x="3160" y="399"/>
                    </a:lnTo>
                    <a:lnTo>
                      <a:pt x="3181" y="466"/>
                    </a:lnTo>
                    <a:lnTo>
                      <a:pt x="3221" y="471"/>
                    </a:lnTo>
                    <a:lnTo>
                      <a:pt x="3224" y="393"/>
                    </a:lnTo>
                    <a:lnTo>
                      <a:pt x="3203" y="380"/>
                    </a:lnTo>
                    <a:lnTo>
                      <a:pt x="3233" y="343"/>
                    </a:lnTo>
                    <a:lnTo>
                      <a:pt x="3284" y="466"/>
                    </a:lnTo>
                    <a:lnTo>
                      <a:pt x="3235" y="635"/>
                    </a:lnTo>
                    <a:lnTo>
                      <a:pt x="3221" y="648"/>
                    </a:lnTo>
                    <a:lnTo>
                      <a:pt x="3234" y="747"/>
                    </a:lnTo>
                    <a:lnTo>
                      <a:pt x="3392" y="993"/>
                    </a:lnTo>
                    <a:lnTo>
                      <a:pt x="3404" y="869"/>
                    </a:lnTo>
                    <a:lnTo>
                      <a:pt x="3427" y="861"/>
                    </a:lnTo>
                    <a:lnTo>
                      <a:pt x="3418" y="779"/>
                    </a:lnTo>
                    <a:lnTo>
                      <a:pt x="3440" y="758"/>
                    </a:lnTo>
                    <a:lnTo>
                      <a:pt x="3412" y="744"/>
                    </a:lnTo>
                    <a:lnTo>
                      <a:pt x="3414" y="665"/>
                    </a:lnTo>
                    <a:lnTo>
                      <a:pt x="3388" y="635"/>
                    </a:lnTo>
                    <a:lnTo>
                      <a:pt x="3387" y="600"/>
                    </a:lnTo>
                    <a:lnTo>
                      <a:pt x="3337" y="599"/>
                    </a:lnTo>
                    <a:lnTo>
                      <a:pt x="3328" y="504"/>
                    </a:lnTo>
                    <a:lnTo>
                      <a:pt x="3359" y="442"/>
                    </a:lnTo>
                    <a:lnTo>
                      <a:pt x="3384" y="488"/>
                    </a:lnTo>
                    <a:lnTo>
                      <a:pt x="3414" y="425"/>
                    </a:lnTo>
                    <a:lnTo>
                      <a:pt x="3481" y="425"/>
                    </a:lnTo>
                    <a:lnTo>
                      <a:pt x="3552" y="438"/>
                    </a:lnTo>
                    <a:lnTo>
                      <a:pt x="3603" y="370"/>
                    </a:lnTo>
                    <a:lnTo>
                      <a:pt x="3683" y="295"/>
                    </a:lnTo>
                    <a:lnTo>
                      <a:pt x="3691" y="234"/>
                    </a:lnTo>
                    <a:lnTo>
                      <a:pt x="3668" y="213"/>
                    </a:lnTo>
                    <a:lnTo>
                      <a:pt x="3598" y="224"/>
                    </a:lnTo>
                    <a:lnTo>
                      <a:pt x="3554" y="197"/>
                    </a:lnTo>
                    <a:lnTo>
                      <a:pt x="3552" y="158"/>
                    </a:lnTo>
                    <a:lnTo>
                      <a:pt x="3662" y="168"/>
                    </a:lnTo>
                    <a:lnTo>
                      <a:pt x="3705" y="179"/>
                    </a:lnTo>
                    <a:lnTo>
                      <a:pt x="3654" y="69"/>
                    </a:lnTo>
                    <a:lnTo>
                      <a:pt x="3496" y="101"/>
                    </a:lnTo>
                    <a:lnTo>
                      <a:pt x="3387" y="42"/>
                    </a:lnTo>
                    <a:lnTo>
                      <a:pt x="3279" y="76"/>
                    </a:lnTo>
                    <a:lnTo>
                      <a:pt x="3276" y="131"/>
                    </a:lnTo>
                    <a:lnTo>
                      <a:pt x="3213" y="145"/>
                    </a:lnTo>
                    <a:lnTo>
                      <a:pt x="3199" y="90"/>
                    </a:lnTo>
                    <a:lnTo>
                      <a:pt x="3063" y="167"/>
                    </a:lnTo>
                    <a:lnTo>
                      <a:pt x="2895" y="76"/>
                    </a:lnTo>
                    <a:lnTo>
                      <a:pt x="2737" y="48"/>
                    </a:lnTo>
                    <a:lnTo>
                      <a:pt x="2593" y="103"/>
                    </a:lnTo>
                    <a:lnTo>
                      <a:pt x="2505" y="82"/>
                    </a:lnTo>
                    <a:lnTo>
                      <a:pt x="2390" y="69"/>
                    </a:lnTo>
                    <a:lnTo>
                      <a:pt x="2297" y="117"/>
                    </a:lnTo>
                    <a:lnTo>
                      <a:pt x="2272" y="166"/>
                    </a:lnTo>
                    <a:lnTo>
                      <a:pt x="2066" y="90"/>
                    </a:lnTo>
                    <a:lnTo>
                      <a:pt x="1856" y="69"/>
                    </a:lnTo>
                    <a:lnTo>
                      <a:pt x="1813" y="158"/>
                    </a:lnTo>
                    <a:lnTo>
                      <a:pt x="1768" y="90"/>
                    </a:lnTo>
                    <a:lnTo>
                      <a:pt x="1646" y="213"/>
                    </a:lnTo>
                    <a:lnTo>
                      <a:pt x="1668" y="164"/>
                    </a:lnTo>
                    <a:lnTo>
                      <a:pt x="1617" y="145"/>
                    </a:lnTo>
                    <a:lnTo>
                      <a:pt x="1654" y="97"/>
                    </a:lnTo>
                    <a:lnTo>
                      <a:pt x="1668" y="48"/>
                    </a:lnTo>
                    <a:lnTo>
                      <a:pt x="1639" y="8"/>
                    </a:lnTo>
                    <a:lnTo>
                      <a:pt x="1611" y="0"/>
                    </a:lnTo>
                    <a:lnTo>
                      <a:pt x="1560" y="8"/>
                    </a:lnTo>
                    <a:lnTo>
                      <a:pt x="1502" y="63"/>
                    </a:lnTo>
                    <a:lnTo>
                      <a:pt x="1480" y="8"/>
                    </a:lnTo>
                    <a:lnTo>
                      <a:pt x="1415" y="8"/>
                    </a:lnTo>
                    <a:lnTo>
                      <a:pt x="1372" y="48"/>
                    </a:lnTo>
                    <a:lnTo>
                      <a:pt x="1371" y="110"/>
                    </a:lnTo>
                    <a:lnTo>
                      <a:pt x="1176" y="147"/>
                    </a:lnTo>
                    <a:lnTo>
                      <a:pt x="1072" y="269"/>
                    </a:lnTo>
                    <a:lnTo>
                      <a:pt x="1094" y="307"/>
                    </a:lnTo>
                    <a:lnTo>
                      <a:pt x="1016" y="343"/>
                    </a:lnTo>
                    <a:lnTo>
                      <a:pt x="1050" y="390"/>
                    </a:lnTo>
                    <a:lnTo>
                      <a:pt x="1093" y="406"/>
                    </a:lnTo>
                    <a:lnTo>
                      <a:pt x="1099" y="434"/>
                    </a:lnTo>
                    <a:lnTo>
                      <a:pt x="992" y="416"/>
                    </a:lnTo>
                    <a:lnTo>
                      <a:pt x="991" y="470"/>
                    </a:lnTo>
                    <a:lnTo>
                      <a:pt x="936" y="423"/>
                    </a:lnTo>
                    <a:lnTo>
                      <a:pt x="917" y="484"/>
                    </a:lnTo>
                    <a:lnTo>
                      <a:pt x="955" y="515"/>
                    </a:lnTo>
                    <a:lnTo>
                      <a:pt x="991" y="600"/>
                    </a:lnTo>
                    <a:lnTo>
                      <a:pt x="1047" y="582"/>
                    </a:lnTo>
                    <a:lnTo>
                      <a:pt x="1110" y="663"/>
                    </a:lnTo>
                    <a:lnTo>
                      <a:pt x="1035" y="609"/>
                    </a:lnTo>
                    <a:lnTo>
                      <a:pt x="1012" y="621"/>
                    </a:lnTo>
                    <a:lnTo>
                      <a:pt x="1016" y="673"/>
                    </a:lnTo>
                    <a:lnTo>
                      <a:pt x="998" y="755"/>
                    </a:lnTo>
                    <a:lnTo>
                      <a:pt x="916" y="734"/>
                    </a:lnTo>
                    <a:lnTo>
                      <a:pt x="977" y="707"/>
                    </a:lnTo>
                    <a:lnTo>
                      <a:pt x="994" y="676"/>
                    </a:lnTo>
                    <a:lnTo>
                      <a:pt x="968" y="621"/>
                    </a:lnTo>
                    <a:lnTo>
                      <a:pt x="887" y="492"/>
                    </a:lnTo>
                    <a:lnTo>
                      <a:pt x="872" y="414"/>
                    </a:lnTo>
                    <a:lnTo>
                      <a:pt x="822" y="411"/>
                    </a:lnTo>
                    <a:lnTo>
                      <a:pt x="823" y="493"/>
                    </a:lnTo>
                    <a:lnTo>
                      <a:pt x="794" y="527"/>
                    </a:lnTo>
                    <a:lnTo>
                      <a:pt x="842" y="642"/>
                    </a:lnTo>
                    <a:lnTo>
                      <a:pt x="837" y="624"/>
                    </a:lnTo>
                    <a:lnTo>
                      <a:pt x="683" y="612"/>
                    </a:lnTo>
                    <a:lnTo>
                      <a:pt x="672" y="627"/>
                    </a:lnTo>
                    <a:lnTo>
                      <a:pt x="687" y="657"/>
                    </a:lnTo>
                    <a:lnTo>
                      <a:pt x="669" y="673"/>
                    </a:lnTo>
                    <a:lnTo>
                      <a:pt x="665" y="661"/>
                    </a:lnTo>
                    <a:lnTo>
                      <a:pt x="570" y="689"/>
                    </a:lnTo>
                    <a:lnTo>
                      <a:pt x="527" y="767"/>
                    </a:lnTo>
                    <a:lnTo>
                      <a:pt x="514" y="750"/>
                    </a:lnTo>
                    <a:lnTo>
                      <a:pt x="549" y="673"/>
                    </a:lnTo>
                    <a:lnTo>
                      <a:pt x="438" y="708"/>
                    </a:lnTo>
                    <a:lnTo>
                      <a:pt x="449" y="759"/>
                    </a:lnTo>
                    <a:lnTo>
                      <a:pt x="412" y="770"/>
                    </a:lnTo>
                    <a:lnTo>
                      <a:pt x="374" y="750"/>
                    </a:lnTo>
                    <a:lnTo>
                      <a:pt x="373" y="703"/>
                    </a:lnTo>
                    <a:lnTo>
                      <a:pt x="318" y="704"/>
                    </a:lnTo>
                    <a:lnTo>
                      <a:pt x="323" y="754"/>
                    </a:lnTo>
                    <a:lnTo>
                      <a:pt x="360" y="802"/>
                    </a:lnTo>
                    <a:lnTo>
                      <a:pt x="295" y="820"/>
                    </a:lnTo>
                    <a:lnTo>
                      <a:pt x="253" y="865"/>
                    </a:lnTo>
                    <a:lnTo>
                      <a:pt x="260" y="904"/>
                    </a:lnTo>
                    <a:lnTo>
                      <a:pt x="196" y="888"/>
                    </a:lnTo>
                    <a:lnTo>
                      <a:pt x="219" y="946"/>
                    </a:lnTo>
                    <a:lnTo>
                      <a:pt x="158" y="930"/>
                    </a:lnTo>
                    <a:lnTo>
                      <a:pt x="142" y="854"/>
                    </a:lnTo>
                    <a:lnTo>
                      <a:pt x="107" y="843"/>
                    </a:lnTo>
                    <a:lnTo>
                      <a:pt x="81" y="787"/>
                    </a:lnTo>
                    <a:lnTo>
                      <a:pt x="188" y="844"/>
                    </a:lnTo>
                    <a:lnTo>
                      <a:pt x="254" y="826"/>
                    </a:lnTo>
                    <a:lnTo>
                      <a:pt x="279" y="784"/>
                    </a:lnTo>
                    <a:lnTo>
                      <a:pt x="267" y="745"/>
                    </a:lnTo>
                    <a:lnTo>
                      <a:pt x="138" y="704"/>
                    </a:lnTo>
                    <a:lnTo>
                      <a:pt x="20" y="686"/>
                    </a:lnTo>
                    <a:lnTo>
                      <a:pt x="5" y="695"/>
                    </a:lnTo>
                    <a:lnTo>
                      <a:pt x="0" y="720"/>
                    </a:lnTo>
                    <a:lnTo>
                      <a:pt x="5" y="776"/>
                    </a:lnTo>
                    <a:lnTo>
                      <a:pt x="38" y="794"/>
                    </a:lnTo>
                    <a:lnTo>
                      <a:pt x="48" y="858"/>
                    </a:lnTo>
                    <a:lnTo>
                      <a:pt x="34" y="888"/>
                    </a:lnTo>
                    <a:lnTo>
                      <a:pt x="54" y="965"/>
                    </a:lnTo>
                    <a:lnTo>
                      <a:pt x="83" y="1012"/>
                    </a:lnTo>
                    <a:lnTo>
                      <a:pt x="44" y="1118"/>
                    </a:lnTo>
                    <a:lnTo>
                      <a:pt x="61" y="1141"/>
                    </a:lnTo>
                    <a:lnTo>
                      <a:pt x="60" y="1141"/>
                    </a:lnTo>
                    <a:lnTo>
                      <a:pt x="81" y="1153"/>
                    </a:lnTo>
                    <a:lnTo>
                      <a:pt x="95" y="1178"/>
                    </a:lnTo>
                    <a:lnTo>
                      <a:pt x="106" y="1199"/>
                    </a:lnTo>
                    <a:lnTo>
                      <a:pt x="95" y="1220"/>
                    </a:lnTo>
                    <a:lnTo>
                      <a:pt x="110" y="1255"/>
                    </a:lnTo>
                    <a:lnTo>
                      <a:pt x="104" y="1290"/>
                    </a:lnTo>
                    <a:lnTo>
                      <a:pt x="106" y="1290"/>
                    </a:lnTo>
                    <a:lnTo>
                      <a:pt x="124" y="1323"/>
                    </a:lnTo>
                    <a:lnTo>
                      <a:pt x="132" y="1343"/>
                    </a:lnTo>
                    <a:lnTo>
                      <a:pt x="147" y="1362"/>
                    </a:lnTo>
                    <a:lnTo>
                      <a:pt x="162" y="1384"/>
                    </a:lnTo>
                    <a:lnTo>
                      <a:pt x="158" y="1413"/>
                    </a:lnTo>
                    <a:lnTo>
                      <a:pt x="127" y="1419"/>
                    </a:lnTo>
                    <a:lnTo>
                      <a:pt x="127" y="1469"/>
                    </a:lnTo>
                    <a:lnTo>
                      <a:pt x="125" y="1469"/>
                    </a:lnTo>
                    <a:lnTo>
                      <a:pt x="171" y="1460"/>
                    </a:lnTo>
                    <a:lnTo>
                      <a:pt x="197" y="1452"/>
                    </a:lnTo>
                    <a:lnTo>
                      <a:pt x="206" y="1431"/>
                    </a:lnTo>
                    <a:lnTo>
                      <a:pt x="227" y="1435"/>
                    </a:lnTo>
                    <a:lnTo>
                      <a:pt x="231" y="1452"/>
                    </a:lnTo>
                    <a:lnTo>
                      <a:pt x="244" y="1478"/>
                    </a:lnTo>
                    <a:lnTo>
                      <a:pt x="252" y="1492"/>
                    </a:lnTo>
                    <a:lnTo>
                      <a:pt x="273" y="1495"/>
                    </a:lnTo>
                    <a:lnTo>
                      <a:pt x="305" y="1504"/>
                    </a:lnTo>
                    <a:lnTo>
                      <a:pt x="318" y="1520"/>
                    </a:lnTo>
                    <a:lnTo>
                      <a:pt x="327" y="1535"/>
                    </a:lnTo>
                    <a:lnTo>
                      <a:pt x="356" y="1527"/>
                    </a:lnTo>
                    <a:lnTo>
                      <a:pt x="368" y="1555"/>
                    </a:lnTo>
                    <a:lnTo>
                      <a:pt x="355" y="1636"/>
                    </a:lnTo>
                    <a:lnTo>
                      <a:pt x="321" y="1694"/>
                    </a:lnTo>
                    <a:lnTo>
                      <a:pt x="402" y="1765"/>
                    </a:lnTo>
                    <a:lnTo>
                      <a:pt x="410" y="1736"/>
                    </a:lnTo>
                    <a:lnTo>
                      <a:pt x="447" y="1736"/>
                    </a:lnTo>
                    <a:lnTo>
                      <a:pt x="480" y="1723"/>
                    </a:lnTo>
                    <a:lnTo>
                      <a:pt x="510" y="1710"/>
                    </a:lnTo>
                    <a:lnTo>
                      <a:pt x="596" y="1795"/>
                    </a:lnTo>
                    <a:lnTo>
                      <a:pt x="613" y="1804"/>
                    </a:lnTo>
                    <a:lnTo>
                      <a:pt x="636" y="1799"/>
                    </a:lnTo>
                    <a:lnTo>
                      <a:pt x="649" y="1814"/>
                    </a:lnTo>
                    <a:lnTo>
                      <a:pt x="661" y="1805"/>
                    </a:lnTo>
                    <a:lnTo>
                      <a:pt x="605" y="1703"/>
                    </a:lnTo>
                    <a:lnTo>
                      <a:pt x="606" y="1658"/>
                    </a:lnTo>
                    <a:lnTo>
                      <a:pt x="683" y="1609"/>
                    </a:lnTo>
                    <a:close/>
                  </a:path>
                </a:pathLst>
              </a:custGeom>
              <a:solidFill>
                <a:srgbClr val="669900">
                  <a:alpha val="27843"/>
                </a:srgbClr>
              </a:solidFill>
              <a:ln w="0">
                <a:solidFill>
                  <a:srgbClr val="000000"/>
                </a:solidFill>
                <a:prstDash val="solid"/>
                <a:round/>
                <a:headEnd/>
                <a:tailEnd/>
              </a:ln>
            </p:spPr>
            <p:txBody>
              <a:bodyPr/>
              <a:lstStyle/>
              <a:p>
                <a:endParaRPr lang="en-US"/>
              </a:p>
            </p:txBody>
          </p:sp>
          <p:sp>
            <p:nvSpPr>
              <p:cNvPr id="285" name="Freeform 674"/>
              <p:cNvSpPr>
                <a:spLocks/>
              </p:cNvSpPr>
              <p:nvPr/>
            </p:nvSpPr>
            <p:spPr bwMode="auto">
              <a:xfrm>
                <a:off x="3736" y="1461"/>
                <a:ext cx="134" cy="120"/>
              </a:xfrm>
              <a:custGeom>
                <a:avLst/>
                <a:gdLst>
                  <a:gd name="T0" fmla="*/ 14 w 223"/>
                  <a:gd name="T1" fmla="*/ 62 h 232"/>
                  <a:gd name="T2" fmla="*/ 14 w 223"/>
                  <a:gd name="T3" fmla="*/ 56 h 232"/>
                  <a:gd name="T4" fmla="*/ 36 w 223"/>
                  <a:gd name="T5" fmla="*/ 40 h 232"/>
                  <a:gd name="T6" fmla="*/ 69 w 223"/>
                  <a:gd name="T7" fmla="*/ 17 h 232"/>
                  <a:gd name="T8" fmla="*/ 81 w 223"/>
                  <a:gd name="T9" fmla="*/ 11 h 232"/>
                  <a:gd name="T10" fmla="*/ 71 w 223"/>
                  <a:gd name="T11" fmla="*/ 1 h 232"/>
                  <a:gd name="T12" fmla="*/ 69 w 223"/>
                  <a:gd name="T13" fmla="*/ 0 h 232"/>
                  <a:gd name="T14" fmla="*/ 59 w 223"/>
                  <a:gd name="T15" fmla="*/ 7 h 232"/>
                  <a:gd name="T16" fmla="*/ 47 w 223"/>
                  <a:gd name="T17" fmla="*/ 11 h 232"/>
                  <a:gd name="T18" fmla="*/ 20 w 223"/>
                  <a:gd name="T19" fmla="*/ 26 h 232"/>
                  <a:gd name="T20" fmla="*/ 3 w 223"/>
                  <a:gd name="T21" fmla="*/ 42 h 232"/>
                  <a:gd name="T22" fmla="*/ 0 w 223"/>
                  <a:gd name="T23" fmla="*/ 61 h 232"/>
                  <a:gd name="T24" fmla="*/ 14 w 223"/>
                  <a:gd name="T25" fmla="*/ 62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32"/>
                  <a:gd name="T41" fmla="*/ 223 w 223"/>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32">
                    <a:moveTo>
                      <a:pt x="38" y="232"/>
                    </a:moveTo>
                    <a:lnTo>
                      <a:pt x="39" y="209"/>
                    </a:lnTo>
                    <a:lnTo>
                      <a:pt x="100" y="151"/>
                    </a:lnTo>
                    <a:lnTo>
                      <a:pt x="190" y="64"/>
                    </a:lnTo>
                    <a:lnTo>
                      <a:pt x="223" y="43"/>
                    </a:lnTo>
                    <a:lnTo>
                      <a:pt x="196" y="1"/>
                    </a:lnTo>
                    <a:lnTo>
                      <a:pt x="192" y="0"/>
                    </a:lnTo>
                    <a:lnTo>
                      <a:pt x="164" y="26"/>
                    </a:lnTo>
                    <a:lnTo>
                      <a:pt x="132" y="43"/>
                    </a:lnTo>
                    <a:lnTo>
                      <a:pt x="57" y="98"/>
                    </a:lnTo>
                    <a:lnTo>
                      <a:pt x="9" y="158"/>
                    </a:lnTo>
                    <a:lnTo>
                      <a:pt x="0" y="226"/>
                    </a:lnTo>
                    <a:lnTo>
                      <a:pt x="38" y="232"/>
                    </a:lnTo>
                    <a:close/>
                  </a:path>
                </a:pathLst>
              </a:custGeom>
              <a:solidFill>
                <a:schemeClr val="bg1"/>
              </a:solidFill>
              <a:ln w="0">
                <a:solidFill>
                  <a:srgbClr val="000000"/>
                </a:solidFill>
                <a:prstDash val="solid"/>
                <a:round/>
                <a:headEnd/>
                <a:tailEnd/>
              </a:ln>
            </p:spPr>
            <p:txBody>
              <a:bodyPr/>
              <a:lstStyle/>
              <a:p>
                <a:endParaRPr lang="en-US"/>
              </a:p>
            </p:txBody>
          </p:sp>
          <p:sp>
            <p:nvSpPr>
              <p:cNvPr id="286" name="Freeform 675"/>
              <p:cNvSpPr>
                <a:spLocks/>
              </p:cNvSpPr>
              <p:nvPr/>
            </p:nvSpPr>
            <p:spPr bwMode="auto">
              <a:xfrm>
                <a:off x="5199" y="1828"/>
                <a:ext cx="122" cy="193"/>
              </a:xfrm>
              <a:custGeom>
                <a:avLst/>
                <a:gdLst>
                  <a:gd name="T0" fmla="*/ 0 w 206"/>
                  <a:gd name="T1" fmla="*/ 0 h 375"/>
                  <a:gd name="T2" fmla="*/ 12 w 206"/>
                  <a:gd name="T3" fmla="*/ 27 h 375"/>
                  <a:gd name="T4" fmla="*/ 22 w 206"/>
                  <a:gd name="T5" fmla="*/ 32 h 375"/>
                  <a:gd name="T6" fmla="*/ 36 w 206"/>
                  <a:gd name="T7" fmla="*/ 65 h 375"/>
                  <a:gd name="T8" fmla="*/ 44 w 206"/>
                  <a:gd name="T9" fmla="*/ 75 h 375"/>
                  <a:gd name="T10" fmla="*/ 49 w 206"/>
                  <a:gd name="T11" fmla="*/ 82 h 375"/>
                  <a:gd name="T12" fmla="*/ 58 w 206"/>
                  <a:gd name="T13" fmla="*/ 99 h 375"/>
                  <a:gd name="T14" fmla="*/ 60 w 206"/>
                  <a:gd name="T15" fmla="*/ 91 h 375"/>
                  <a:gd name="T16" fmla="*/ 72 w 206"/>
                  <a:gd name="T17" fmla="*/ 97 h 375"/>
                  <a:gd name="T18" fmla="*/ 72 w 206"/>
                  <a:gd name="T19" fmla="*/ 90 h 375"/>
                  <a:gd name="T20" fmla="*/ 54 w 206"/>
                  <a:gd name="T21" fmla="*/ 80 h 375"/>
                  <a:gd name="T22" fmla="*/ 49 w 206"/>
                  <a:gd name="T23" fmla="*/ 60 h 375"/>
                  <a:gd name="T24" fmla="*/ 60 w 206"/>
                  <a:gd name="T25" fmla="*/ 65 h 375"/>
                  <a:gd name="T26" fmla="*/ 47 w 206"/>
                  <a:gd name="T27" fmla="*/ 49 h 375"/>
                  <a:gd name="T28" fmla="*/ 28 w 206"/>
                  <a:gd name="T29" fmla="*/ 29 h 375"/>
                  <a:gd name="T30" fmla="*/ 0 w 206"/>
                  <a:gd name="T31" fmla="*/ 0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375"/>
                  <a:gd name="T50" fmla="*/ 206 w 206"/>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375">
                    <a:moveTo>
                      <a:pt x="0" y="0"/>
                    </a:moveTo>
                    <a:lnTo>
                      <a:pt x="36" y="101"/>
                    </a:lnTo>
                    <a:lnTo>
                      <a:pt x="62" y="123"/>
                    </a:lnTo>
                    <a:lnTo>
                      <a:pt x="102" y="247"/>
                    </a:lnTo>
                    <a:lnTo>
                      <a:pt x="126" y="281"/>
                    </a:lnTo>
                    <a:lnTo>
                      <a:pt x="140" y="311"/>
                    </a:lnTo>
                    <a:lnTo>
                      <a:pt x="166" y="375"/>
                    </a:lnTo>
                    <a:lnTo>
                      <a:pt x="173" y="342"/>
                    </a:lnTo>
                    <a:lnTo>
                      <a:pt x="206" y="366"/>
                    </a:lnTo>
                    <a:lnTo>
                      <a:pt x="206" y="338"/>
                    </a:lnTo>
                    <a:lnTo>
                      <a:pt x="156" y="302"/>
                    </a:lnTo>
                    <a:lnTo>
                      <a:pt x="139" y="227"/>
                    </a:lnTo>
                    <a:lnTo>
                      <a:pt x="171" y="244"/>
                    </a:lnTo>
                    <a:lnTo>
                      <a:pt x="133" y="184"/>
                    </a:lnTo>
                    <a:lnTo>
                      <a:pt x="79" y="109"/>
                    </a:lnTo>
                    <a:lnTo>
                      <a:pt x="0" y="0"/>
                    </a:lnTo>
                    <a:close/>
                  </a:path>
                </a:pathLst>
              </a:custGeom>
              <a:solidFill>
                <a:schemeClr val="bg1"/>
              </a:solidFill>
              <a:ln w="0">
                <a:solidFill>
                  <a:srgbClr val="000000"/>
                </a:solidFill>
                <a:prstDash val="solid"/>
                <a:round/>
                <a:headEnd/>
                <a:tailEnd/>
              </a:ln>
            </p:spPr>
            <p:txBody>
              <a:bodyPr/>
              <a:lstStyle/>
              <a:p>
                <a:endParaRPr lang="en-US"/>
              </a:p>
            </p:txBody>
          </p:sp>
          <p:sp>
            <p:nvSpPr>
              <p:cNvPr id="287" name="Freeform 676"/>
              <p:cNvSpPr>
                <a:spLocks/>
              </p:cNvSpPr>
              <p:nvPr/>
            </p:nvSpPr>
            <p:spPr bwMode="auto">
              <a:xfrm>
                <a:off x="3713" y="1593"/>
                <a:ext cx="83" cy="62"/>
              </a:xfrm>
              <a:custGeom>
                <a:avLst/>
                <a:gdLst>
                  <a:gd name="T0" fmla="*/ 28 w 138"/>
                  <a:gd name="T1" fmla="*/ 1 h 117"/>
                  <a:gd name="T2" fmla="*/ 9 w 138"/>
                  <a:gd name="T3" fmla="*/ 0 h 117"/>
                  <a:gd name="T4" fmla="*/ 0 w 138"/>
                  <a:gd name="T5" fmla="*/ 13 h 117"/>
                  <a:gd name="T6" fmla="*/ 7 w 138"/>
                  <a:gd name="T7" fmla="*/ 28 h 117"/>
                  <a:gd name="T8" fmla="*/ 19 w 138"/>
                  <a:gd name="T9" fmla="*/ 28 h 117"/>
                  <a:gd name="T10" fmla="*/ 28 w 138"/>
                  <a:gd name="T11" fmla="*/ 33 h 117"/>
                  <a:gd name="T12" fmla="*/ 50 w 138"/>
                  <a:gd name="T13" fmla="*/ 30 h 117"/>
                  <a:gd name="T14" fmla="*/ 28 w 138"/>
                  <a:gd name="T15" fmla="*/ 18 h 117"/>
                  <a:gd name="T16" fmla="*/ 28 w 138"/>
                  <a:gd name="T17" fmla="*/ 1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7"/>
                  <a:gd name="T29" fmla="*/ 138 w 13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7">
                    <a:moveTo>
                      <a:pt x="77" y="3"/>
                    </a:moveTo>
                    <a:lnTo>
                      <a:pt x="25" y="0"/>
                    </a:lnTo>
                    <a:lnTo>
                      <a:pt x="0" y="47"/>
                    </a:lnTo>
                    <a:lnTo>
                      <a:pt x="20" y="98"/>
                    </a:lnTo>
                    <a:lnTo>
                      <a:pt x="51" y="99"/>
                    </a:lnTo>
                    <a:lnTo>
                      <a:pt x="76" y="117"/>
                    </a:lnTo>
                    <a:lnTo>
                      <a:pt x="138" y="108"/>
                    </a:lnTo>
                    <a:lnTo>
                      <a:pt x="77" y="65"/>
                    </a:lnTo>
                    <a:lnTo>
                      <a:pt x="77" y="3"/>
                    </a:lnTo>
                    <a:close/>
                  </a:path>
                </a:pathLst>
              </a:custGeom>
              <a:solidFill>
                <a:schemeClr val="bg1"/>
              </a:solidFill>
              <a:ln w="0">
                <a:solidFill>
                  <a:srgbClr val="000000"/>
                </a:solidFill>
                <a:prstDash val="solid"/>
                <a:round/>
                <a:headEnd/>
                <a:tailEnd/>
              </a:ln>
            </p:spPr>
            <p:txBody>
              <a:bodyPr/>
              <a:lstStyle/>
              <a:p>
                <a:endParaRPr lang="en-US"/>
              </a:p>
            </p:txBody>
          </p:sp>
          <p:sp>
            <p:nvSpPr>
              <p:cNvPr id="288" name="Freeform 677"/>
              <p:cNvSpPr>
                <a:spLocks/>
              </p:cNvSpPr>
              <p:nvPr/>
            </p:nvSpPr>
            <p:spPr bwMode="auto">
              <a:xfrm>
                <a:off x="3819" y="1928"/>
                <a:ext cx="600" cy="351"/>
              </a:xfrm>
              <a:custGeom>
                <a:avLst/>
                <a:gdLst>
                  <a:gd name="T0" fmla="*/ 17 w 1011"/>
                  <a:gd name="T1" fmla="*/ 135 h 673"/>
                  <a:gd name="T2" fmla="*/ 5 w 1011"/>
                  <a:gd name="T3" fmla="*/ 64 h 673"/>
                  <a:gd name="T4" fmla="*/ 33 w 1011"/>
                  <a:gd name="T5" fmla="*/ 43 h 673"/>
                  <a:gd name="T6" fmla="*/ 52 w 1011"/>
                  <a:gd name="T7" fmla="*/ 42 h 673"/>
                  <a:gd name="T8" fmla="*/ 78 w 1011"/>
                  <a:gd name="T9" fmla="*/ 56 h 673"/>
                  <a:gd name="T10" fmla="*/ 97 w 1011"/>
                  <a:gd name="T11" fmla="*/ 23 h 673"/>
                  <a:gd name="T12" fmla="*/ 132 w 1011"/>
                  <a:gd name="T13" fmla="*/ 27 h 673"/>
                  <a:gd name="T14" fmla="*/ 161 w 1011"/>
                  <a:gd name="T15" fmla="*/ 7 h 673"/>
                  <a:gd name="T16" fmla="*/ 207 w 1011"/>
                  <a:gd name="T17" fmla="*/ 0 h 673"/>
                  <a:gd name="T18" fmla="*/ 234 w 1011"/>
                  <a:gd name="T19" fmla="*/ 8 h 673"/>
                  <a:gd name="T20" fmla="*/ 262 w 1011"/>
                  <a:gd name="T21" fmla="*/ 23 h 673"/>
                  <a:gd name="T22" fmla="*/ 280 w 1011"/>
                  <a:gd name="T23" fmla="*/ 29 h 673"/>
                  <a:gd name="T24" fmla="*/ 309 w 1011"/>
                  <a:gd name="T25" fmla="*/ 49 h 673"/>
                  <a:gd name="T26" fmla="*/ 345 w 1011"/>
                  <a:gd name="T27" fmla="*/ 77 h 673"/>
                  <a:gd name="T28" fmla="*/ 347 w 1011"/>
                  <a:gd name="T29" fmla="*/ 113 h 673"/>
                  <a:gd name="T30" fmla="*/ 322 w 1011"/>
                  <a:gd name="T31" fmla="*/ 128 h 673"/>
                  <a:gd name="T32" fmla="*/ 315 w 1011"/>
                  <a:gd name="T33" fmla="*/ 149 h 673"/>
                  <a:gd name="T34" fmla="*/ 279 w 1011"/>
                  <a:gd name="T35" fmla="*/ 143 h 673"/>
                  <a:gd name="T36" fmla="*/ 259 w 1011"/>
                  <a:gd name="T37" fmla="*/ 148 h 673"/>
                  <a:gd name="T38" fmla="*/ 240 w 1011"/>
                  <a:gd name="T39" fmla="*/ 156 h 673"/>
                  <a:gd name="T40" fmla="*/ 213 w 1011"/>
                  <a:gd name="T41" fmla="*/ 158 h 673"/>
                  <a:gd name="T42" fmla="*/ 195 w 1011"/>
                  <a:gd name="T43" fmla="*/ 158 h 673"/>
                  <a:gd name="T44" fmla="*/ 189 w 1011"/>
                  <a:gd name="T45" fmla="*/ 163 h 673"/>
                  <a:gd name="T46" fmla="*/ 168 w 1011"/>
                  <a:gd name="T47" fmla="*/ 167 h 673"/>
                  <a:gd name="T48" fmla="*/ 152 w 1011"/>
                  <a:gd name="T49" fmla="*/ 159 h 673"/>
                  <a:gd name="T50" fmla="*/ 135 w 1011"/>
                  <a:gd name="T51" fmla="*/ 154 h 673"/>
                  <a:gd name="T52" fmla="*/ 127 w 1011"/>
                  <a:gd name="T53" fmla="*/ 152 h 673"/>
                  <a:gd name="T54" fmla="*/ 117 w 1011"/>
                  <a:gd name="T55" fmla="*/ 147 h 673"/>
                  <a:gd name="T56" fmla="*/ 112 w 1011"/>
                  <a:gd name="T57" fmla="*/ 137 h 673"/>
                  <a:gd name="T58" fmla="*/ 101 w 1011"/>
                  <a:gd name="T59" fmla="*/ 147 h 673"/>
                  <a:gd name="T60" fmla="*/ 80 w 1011"/>
                  <a:gd name="T61" fmla="*/ 150 h 673"/>
                  <a:gd name="T62" fmla="*/ 82 w 1011"/>
                  <a:gd name="T63" fmla="*/ 175 h 673"/>
                  <a:gd name="T64" fmla="*/ 77 w 1011"/>
                  <a:gd name="T65" fmla="*/ 183 h 673"/>
                  <a:gd name="T66" fmla="*/ 65 w 1011"/>
                  <a:gd name="T67" fmla="*/ 176 h 673"/>
                  <a:gd name="T68" fmla="*/ 52 w 1011"/>
                  <a:gd name="T69" fmla="*/ 174 h 673"/>
                  <a:gd name="T70" fmla="*/ 47 w 1011"/>
                  <a:gd name="T71" fmla="*/ 179 h 673"/>
                  <a:gd name="T72" fmla="*/ 31 w 1011"/>
                  <a:gd name="T73" fmla="*/ 168 h 673"/>
                  <a:gd name="T74" fmla="*/ 33 w 1011"/>
                  <a:gd name="T75" fmla="*/ 159 h 673"/>
                  <a:gd name="T76" fmla="*/ 43 w 1011"/>
                  <a:gd name="T77" fmla="*/ 150 h 673"/>
                  <a:gd name="T78" fmla="*/ 27 w 1011"/>
                  <a:gd name="T79" fmla="*/ 134 h 6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11"/>
                  <a:gd name="T121" fmla="*/ 0 h 673"/>
                  <a:gd name="T122" fmla="*/ 1011 w 1011"/>
                  <a:gd name="T123" fmla="*/ 673 h 6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11" h="673">
                    <a:moveTo>
                      <a:pt x="53" y="503"/>
                    </a:moveTo>
                    <a:lnTo>
                      <a:pt x="49" y="497"/>
                    </a:lnTo>
                    <a:lnTo>
                      <a:pt x="0" y="344"/>
                    </a:lnTo>
                    <a:lnTo>
                      <a:pt x="13" y="235"/>
                    </a:lnTo>
                    <a:lnTo>
                      <a:pt x="49" y="146"/>
                    </a:lnTo>
                    <a:lnTo>
                      <a:pt x="95" y="157"/>
                    </a:lnTo>
                    <a:lnTo>
                      <a:pt x="132" y="177"/>
                    </a:lnTo>
                    <a:lnTo>
                      <a:pt x="149" y="154"/>
                    </a:lnTo>
                    <a:lnTo>
                      <a:pt x="202" y="157"/>
                    </a:lnTo>
                    <a:lnTo>
                      <a:pt x="220" y="207"/>
                    </a:lnTo>
                    <a:lnTo>
                      <a:pt x="280" y="207"/>
                    </a:lnTo>
                    <a:lnTo>
                      <a:pt x="274" y="85"/>
                    </a:lnTo>
                    <a:lnTo>
                      <a:pt x="319" y="85"/>
                    </a:lnTo>
                    <a:lnTo>
                      <a:pt x="375" y="97"/>
                    </a:lnTo>
                    <a:lnTo>
                      <a:pt x="416" y="68"/>
                    </a:lnTo>
                    <a:lnTo>
                      <a:pt x="459" y="24"/>
                    </a:lnTo>
                    <a:lnTo>
                      <a:pt x="498" y="0"/>
                    </a:lnTo>
                    <a:lnTo>
                      <a:pt x="587" y="0"/>
                    </a:lnTo>
                    <a:lnTo>
                      <a:pt x="617" y="35"/>
                    </a:lnTo>
                    <a:lnTo>
                      <a:pt x="664" y="31"/>
                    </a:lnTo>
                    <a:lnTo>
                      <a:pt x="713" y="65"/>
                    </a:lnTo>
                    <a:lnTo>
                      <a:pt x="743" y="85"/>
                    </a:lnTo>
                    <a:lnTo>
                      <a:pt x="765" y="129"/>
                    </a:lnTo>
                    <a:lnTo>
                      <a:pt x="793" y="106"/>
                    </a:lnTo>
                    <a:lnTo>
                      <a:pt x="812" y="160"/>
                    </a:lnTo>
                    <a:lnTo>
                      <a:pt x="878" y="181"/>
                    </a:lnTo>
                    <a:lnTo>
                      <a:pt x="905" y="235"/>
                    </a:lnTo>
                    <a:lnTo>
                      <a:pt x="981" y="283"/>
                    </a:lnTo>
                    <a:lnTo>
                      <a:pt x="1011" y="330"/>
                    </a:lnTo>
                    <a:lnTo>
                      <a:pt x="986" y="414"/>
                    </a:lnTo>
                    <a:lnTo>
                      <a:pt x="911" y="410"/>
                    </a:lnTo>
                    <a:lnTo>
                      <a:pt x="913" y="471"/>
                    </a:lnTo>
                    <a:lnTo>
                      <a:pt x="863" y="502"/>
                    </a:lnTo>
                    <a:lnTo>
                      <a:pt x="893" y="549"/>
                    </a:lnTo>
                    <a:lnTo>
                      <a:pt x="801" y="550"/>
                    </a:lnTo>
                    <a:lnTo>
                      <a:pt x="792" y="526"/>
                    </a:lnTo>
                    <a:lnTo>
                      <a:pt x="771" y="530"/>
                    </a:lnTo>
                    <a:lnTo>
                      <a:pt x="734" y="543"/>
                    </a:lnTo>
                    <a:lnTo>
                      <a:pt x="698" y="557"/>
                    </a:lnTo>
                    <a:lnTo>
                      <a:pt x="681" y="574"/>
                    </a:lnTo>
                    <a:lnTo>
                      <a:pt x="640" y="579"/>
                    </a:lnTo>
                    <a:lnTo>
                      <a:pt x="605" y="579"/>
                    </a:lnTo>
                    <a:lnTo>
                      <a:pt x="569" y="590"/>
                    </a:lnTo>
                    <a:lnTo>
                      <a:pt x="553" y="580"/>
                    </a:lnTo>
                    <a:lnTo>
                      <a:pt x="539" y="597"/>
                    </a:lnTo>
                    <a:lnTo>
                      <a:pt x="537" y="599"/>
                    </a:lnTo>
                    <a:lnTo>
                      <a:pt x="506" y="599"/>
                    </a:lnTo>
                    <a:lnTo>
                      <a:pt x="477" y="614"/>
                    </a:lnTo>
                    <a:lnTo>
                      <a:pt x="450" y="607"/>
                    </a:lnTo>
                    <a:lnTo>
                      <a:pt x="432" y="584"/>
                    </a:lnTo>
                    <a:lnTo>
                      <a:pt x="403" y="561"/>
                    </a:lnTo>
                    <a:lnTo>
                      <a:pt x="383" y="565"/>
                    </a:lnTo>
                    <a:lnTo>
                      <a:pt x="377" y="554"/>
                    </a:lnTo>
                    <a:lnTo>
                      <a:pt x="360" y="558"/>
                    </a:lnTo>
                    <a:lnTo>
                      <a:pt x="338" y="550"/>
                    </a:lnTo>
                    <a:lnTo>
                      <a:pt x="332" y="539"/>
                    </a:lnTo>
                    <a:lnTo>
                      <a:pt x="326" y="526"/>
                    </a:lnTo>
                    <a:lnTo>
                      <a:pt x="316" y="502"/>
                    </a:lnTo>
                    <a:lnTo>
                      <a:pt x="299" y="524"/>
                    </a:lnTo>
                    <a:lnTo>
                      <a:pt x="288" y="539"/>
                    </a:lnTo>
                    <a:lnTo>
                      <a:pt x="252" y="539"/>
                    </a:lnTo>
                    <a:lnTo>
                      <a:pt x="228" y="552"/>
                    </a:lnTo>
                    <a:lnTo>
                      <a:pt x="231" y="643"/>
                    </a:lnTo>
                    <a:lnTo>
                      <a:pt x="232" y="643"/>
                    </a:lnTo>
                    <a:lnTo>
                      <a:pt x="223" y="659"/>
                    </a:lnTo>
                    <a:lnTo>
                      <a:pt x="219" y="673"/>
                    </a:lnTo>
                    <a:lnTo>
                      <a:pt x="197" y="657"/>
                    </a:lnTo>
                    <a:lnTo>
                      <a:pt x="185" y="647"/>
                    </a:lnTo>
                    <a:lnTo>
                      <a:pt x="168" y="646"/>
                    </a:lnTo>
                    <a:lnTo>
                      <a:pt x="146" y="640"/>
                    </a:lnTo>
                    <a:lnTo>
                      <a:pt x="132" y="646"/>
                    </a:lnTo>
                    <a:lnTo>
                      <a:pt x="134" y="660"/>
                    </a:lnTo>
                    <a:lnTo>
                      <a:pt x="132" y="659"/>
                    </a:lnTo>
                    <a:lnTo>
                      <a:pt x="87" y="620"/>
                    </a:lnTo>
                    <a:lnTo>
                      <a:pt x="60" y="591"/>
                    </a:lnTo>
                    <a:lnTo>
                      <a:pt x="93" y="582"/>
                    </a:lnTo>
                    <a:lnTo>
                      <a:pt x="96" y="552"/>
                    </a:lnTo>
                    <a:lnTo>
                      <a:pt x="121" y="552"/>
                    </a:lnTo>
                    <a:lnTo>
                      <a:pt x="113" y="502"/>
                    </a:lnTo>
                    <a:lnTo>
                      <a:pt x="77" y="492"/>
                    </a:lnTo>
                    <a:lnTo>
                      <a:pt x="53" y="503"/>
                    </a:lnTo>
                    <a:close/>
                  </a:path>
                </a:pathLst>
              </a:custGeom>
              <a:solidFill>
                <a:schemeClr val="bg1"/>
              </a:solidFill>
              <a:ln w="0">
                <a:solidFill>
                  <a:srgbClr val="000000"/>
                </a:solidFill>
                <a:prstDash val="solid"/>
                <a:round/>
                <a:headEnd/>
                <a:tailEnd/>
              </a:ln>
            </p:spPr>
            <p:txBody>
              <a:bodyPr/>
              <a:lstStyle/>
              <a:p>
                <a:endParaRPr lang="en-US"/>
              </a:p>
            </p:txBody>
          </p:sp>
          <p:sp>
            <p:nvSpPr>
              <p:cNvPr id="289" name="Freeform 678"/>
              <p:cNvSpPr>
                <a:spLocks/>
              </p:cNvSpPr>
              <p:nvPr/>
            </p:nvSpPr>
            <p:spPr bwMode="auto">
              <a:xfrm>
                <a:off x="3810" y="1649"/>
                <a:ext cx="29" cy="29"/>
              </a:xfrm>
              <a:custGeom>
                <a:avLst/>
                <a:gdLst>
                  <a:gd name="T0" fmla="*/ 3 w 51"/>
                  <a:gd name="T1" fmla="*/ 0 h 55"/>
                  <a:gd name="T2" fmla="*/ 0 w 51"/>
                  <a:gd name="T3" fmla="*/ 12 h 55"/>
                  <a:gd name="T4" fmla="*/ 9 w 51"/>
                  <a:gd name="T5" fmla="*/ 15 h 55"/>
                  <a:gd name="T6" fmla="*/ 16 w 51"/>
                  <a:gd name="T7" fmla="*/ 7 h 55"/>
                  <a:gd name="T8" fmla="*/ 3 w 51"/>
                  <a:gd name="T9" fmla="*/ 0 h 55"/>
                  <a:gd name="T10" fmla="*/ 0 60000 65536"/>
                  <a:gd name="T11" fmla="*/ 0 60000 65536"/>
                  <a:gd name="T12" fmla="*/ 0 60000 65536"/>
                  <a:gd name="T13" fmla="*/ 0 60000 65536"/>
                  <a:gd name="T14" fmla="*/ 0 60000 65536"/>
                  <a:gd name="T15" fmla="*/ 0 w 51"/>
                  <a:gd name="T16" fmla="*/ 0 h 55"/>
                  <a:gd name="T17" fmla="*/ 51 w 51"/>
                  <a:gd name="T18" fmla="*/ 55 h 55"/>
                </a:gdLst>
                <a:ahLst/>
                <a:cxnLst>
                  <a:cxn ang="T10">
                    <a:pos x="T0" y="T1"/>
                  </a:cxn>
                  <a:cxn ang="T11">
                    <a:pos x="T2" y="T3"/>
                  </a:cxn>
                  <a:cxn ang="T12">
                    <a:pos x="T4" y="T5"/>
                  </a:cxn>
                  <a:cxn ang="T13">
                    <a:pos x="T6" y="T7"/>
                  </a:cxn>
                  <a:cxn ang="T14">
                    <a:pos x="T8" y="T9"/>
                  </a:cxn>
                </a:cxnLst>
                <a:rect l="T15" t="T16" r="T17" b="T18"/>
                <a:pathLst>
                  <a:path w="51" h="55">
                    <a:moveTo>
                      <a:pt x="8" y="0"/>
                    </a:moveTo>
                    <a:lnTo>
                      <a:pt x="0" y="41"/>
                    </a:lnTo>
                    <a:lnTo>
                      <a:pt x="29" y="55"/>
                    </a:lnTo>
                    <a:lnTo>
                      <a:pt x="51" y="27"/>
                    </a:lnTo>
                    <a:lnTo>
                      <a:pt x="8" y="0"/>
                    </a:lnTo>
                    <a:close/>
                  </a:path>
                </a:pathLst>
              </a:custGeom>
              <a:solidFill>
                <a:schemeClr val="bg1"/>
              </a:solidFill>
              <a:ln w="0">
                <a:solidFill>
                  <a:srgbClr val="000000"/>
                </a:solidFill>
                <a:prstDash val="solid"/>
                <a:round/>
                <a:headEnd/>
                <a:tailEnd/>
              </a:ln>
            </p:spPr>
            <p:txBody>
              <a:bodyPr/>
              <a:lstStyle/>
              <a:p>
                <a:endParaRPr lang="en-US"/>
              </a:p>
            </p:txBody>
          </p:sp>
          <p:sp>
            <p:nvSpPr>
              <p:cNvPr id="290" name="Freeform 679"/>
              <p:cNvSpPr>
                <a:spLocks/>
              </p:cNvSpPr>
              <p:nvPr/>
            </p:nvSpPr>
            <p:spPr bwMode="auto">
              <a:xfrm>
                <a:off x="4230" y="1289"/>
                <a:ext cx="51" cy="55"/>
              </a:xfrm>
              <a:custGeom>
                <a:avLst/>
                <a:gdLst>
                  <a:gd name="T0" fmla="*/ 3 w 87"/>
                  <a:gd name="T1" fmla="*/ 4 h 103"/>
                  <a:gd name="T2" fmla="*/ 0 w 87"/>
                  <a:gd name="T3" fmla="*/ 25 h 103"/>
                  <a:gd name="T4" fmla="*/ 10 w 87"/>
                  <a:gd name="T5" fmla="*/ 29 h 103"/>
                  <a:gd name="T6" fmla="*/ 30 w 87"/>
                  <a:gd name="T7" fmla="*/ 11 h 103"/>
                  <a:gd name="T8" fmla="*/ 25 w 87"/>
                  <a:gd name="T9" fmla="*/ 0 h 103"/>
                  <a:gd name="T10" fmla="*/ 3 w 87"/>
                  <a:gd name="T11" fmla="*/ 4 h 103"/>
                  <a:gd name="T12" fmla="*/ 0 60000 65536"/>
                  <a:gd name="T13" fmla="*/ 0 60000 65536"/>
                  <a:gd name="T14" fmla="*/ 0 60000 65536"/>
                  <a:gd name="T15" fmla="*/ 0 60000 65536"/>
                  <a:gd name="T16" fmla="*/ 0 60000 65536"/>
                  <a:gd name="T17" fmla="*/ 0 60000 65536"/>
                  <a:gd name="T18" fmla="*/ 0 w 87"/>
                  <a:gd name="T19" fmla="*/ 0 h 103"/>
                  <a:gd name="T20" fmla="*/ 87 w 87"/>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87" h="103">
                    <a:moveTo>
                      <a:pt x="8" y="13"/>
                    </a:moveTo>
                    <a:lnTo>
                      <a:pt x="0" y="88"/>
                    </a:lnTo>
                    <a:lnTo>
                      <a:pt x="29" y="103"/>
                    </a:lnTo>
                    <a:lnTo>
                      <a:pt x="87" y="40"/>
                    </a:lnTo>
                    <a:lnTo>
                      <a:pt x="72" y="0"/>
                    </a:lnTo>
                    <a:lnTo>
                      <a:pt x="8" y="13"/>
                    </a:lnTo>
                    <a:close/>
                  </a:path>
                </a:pathLst>
              </a:custGeom>
              <a:solidFill>
                <a:schemeClr val="bg1"/>
              </a:solidFill>
              <a:ln w="0">
                <a:solidFill>
                  <a:srgbClr val="000000"/>
                </a:solidFill>
                <a:prstDash val="solid"/>
                <a:round/>
                <a:headEnd/>
                <a:tailEnd/>
              </a:ln>
            </p:spPr>
            <p:txBody>
              <a:bodyPr/>
              <a:lstStyle/>
              <a:p>
                <a:endParaRPr lang="en-US"/>
              </a:p>
            </p:txBody>
          </p:sp>
          <p:sp>
            <p:nvSpPr>
              <p:cNvPr id="291" name="Freeform 680"/>
              <p:cNvSpPr>
                <a:spLocks/>
              </p:cNvSpPr>
              <p:nvPr/>
            </p:nvSpPr>
            <p:spPr bwMode="auto">
              <a:xfrm>
                <a:off x="4140" y="1267"/>
                <a:ext cx="82" cy="72"/>
              </a:xfrm>
              <a:custGeom>
                <a:avLst/>
                <a:gdLst>
                  <a:gd name="T0" fmla="*/ 39 w 137"/>
                  <a:gd name="T1" fmla="*/ 15 h 137"/>
                  <a:gd name="T2" fmla="*/ 49 w 137"/>
                  <a:gd name="T3" fmla="*/ 15 h 137"/>
                  <a:gd name="T4" fmla="*/ 39 w 137"/>
                  <a:gd name="T5" fmla="*/ 36 h 137"/>
                  <a:gd name="T6" fmla="*/ 13 w 137"/>
                  <a:gd name="T7" fmla="*/ 38 h 137"/>
                  <a:gd name="T8" fmla="*/ 0 w 137"/>
                  <a:gd name="T9" fmla="*/ 13 h 137"/>
                  <a:gd name="T10" fmla="*/ 10 w 137"/>
                  <a:gd name="T11" fmla="*/ 0 h 137"/>
                  <a:gd name="T12" fmla="*/ 39 w 137"/>
                  <a:gd name="T13" fmla="*/ 15 h 137"/>
                  <a:gd name="T14" fmla="*/ 0 60000 65536"/>
                  <a:gd name="T15" fmla="*/ 0 60000 65536"/>
                  <a:gd name="T16" fmla="*/ 0 60000 65536"/>
                  <a:gd name="T17" fmla="*/ 0 60000 65536"/>
                  <a:gd name="T18" fmla="*/ 0 60000 65536"/>
                  <a:gd name="T19" fmla="*/ 0 60000 65536"/>
                  <a:gd name="T20" fmla="*/ 0 60000 65536"/>
                  <a:gd name="T21" fmla="*/ 0 w 137"/>
                  <a:gd name="T22" fmla="*/ 0 h 137"/>
                  <a:gd name="T23" fmla="*/ 137 w 137"/>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37">
                    <a:moveTo>
                      <a:pt x="108" y="55"/>
                    </a:moveTo>
                    <a:lnTo>
                      <a:pt x="137" y="55"/>
                    </a:lnTo>
                    <a:lnTo>
                      <a:pt x="108" y="130"/>
                    </a:lnTo>
                    <a:lnTo>
                      <a:pt x="35" y="137"/>
                    </a:lnTo>
                    <a:lnTo>
                      <a:pt x="0" y="48"/>
                    </a:lnTo>
                    <a:lnTo>
                      <a:pt x="29" y="0"/>
                    </a:lnTo>
                    <a:lnTo>
                      <a:pt x="108" y="55"/>
                    </a:lnTo>
                    <a:close/>
                  </a:path>
                </a:pathLst>
              </a:custGeom>
              <a:solidFill>
                <a:schemeClr val="bg1"/>
              </a:solidFill>
              <a:ln w="0">
                <a:solidFill>
                  <a:srgbClr val="000000"/>
                </a:solidFill>
                <a:prstDash val="solid"/>
                <a:round/>
                <a:headEnd/>
                <a:tailEnd/>
              </a:ln>
            </p:spPr>
            <p:txBody>
              <a:bodyPr/>
              <a:lstStyle/>
              <a:p>
                <a:endParaRPr lang="en-US"/>
              </a:p>
            </p:txBody>
          </p:sp>
          <p:sp>
            <p:nvSpPr>
              <p:cNvPr id="292" name="Freeform 681"/>
              <p:cNvSpPr>
                <a:spLocks/>
              </p:cNvSpPr>
              <p:nvPr/>
            </p:nvSpPr>
            <p:spPr bwMode="auto">
              <a:xfrm>
                <a:off x="5382" y="1333"/>
                <a:ext cx="51" cy="24"/>
              </a:xfrm>
              <a:custGeom>
                <a:avLst/>
                <a:gdLst>
                  <a:gd name="T0" fmla="*/ 2 w 86"/>
                  <a:gd name="T1" fmla="*/ 0 h 48"/>
                  <a:gd name="T2" fmla="*/ 0 w 86"/>
                  <a:gd name="T3" fmla="*/ 12 h 48"/>
                  <a:gd name="T4" fmla="*/ 23 w 86"/>
                  <a:gd name="T5" fmla="*/ 6 h 48"/>
                  <a:gd name="T6" fmla="*/ 30 w 86"/>
                  <a:gd name="T7" fmla="*/ 0 h 48"/>
                  <a:gd name="T8" fmla="*/ 2 w 86"/>
                  <a:gd name="T9" fmla="*/ 0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7" y="0"/>
                    </a:moveTo>
                    <a:lnTo>
                      <a:pt x="0" y="48"/>
                    </a:lnTo>
                    <a:lnTo>
                      <a:pt x="65" y="27"/>
                    </a:lnTo>
                    <a:lnTo>
                      <a:pt x="86" y="0"/>
                    </a:lnTo>
                    <a:lnTo>
                      <a:pt x="7"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3" name="Freeform 682"/>
              <p:cNvSpPr>
                <a:spLocks/>
              </p:cNvSpPr>
              <p:nvPr/>
            </p:nvSpPr>
            <p:spPr bwMode="auto">
              <a:xfrm>
                <a:off x="4764" y="1315"/>
                <a:ext cx="31" cy="35"/>
              </a:xfrm>
              <a:custGeom>
                <a:avLst/>
                <a:gdLst>
                  <a:gd name="T0" fmla="*/ 0 w 50"/>
                  <a:gd name="T1" fmla="*/ 0 h 68"/>
                  <a:gd name="T2" fmla="*/ 0 w 50"/>
                  <a:gd name="T3" fmla="*/ 14 h 68"/>
                  <a:gd name="T4" fmla="*/ 17 w 50"/>
                  <a:gd name="T5" fmla="*/ 18 h 68"/>
                  <a:gd name="T6" fmla="*/ 19 w 50"/>
                  <a:gd name="T7" fmla="*/ 9 h 68"/>
                  <a:gd name="T8" fmla="*/ 0 w 50"/>
                  <a:gd name="T9" fmla="*/ 0 h 68"/>
                  <a:gd name="T10" fmla="*/ 0 60000 65536"/>
                  <a:gd name="T11" fmla="*/ 0 60000 65536"/>
                  <a:gd name="T12" fmla="*/ 0 60000 65536"/>
                  <a:gd name="T13" fmla="*/ 0 60000 65536"/>
                  <a:gd name="T14" fmla="*/ 0 60000 65536"/>
                  <a:gd name="T15" fmla="*/ 0 w 50"/>
                  <a:gd name="T16" fmla="*/ 0 h 68"/>
                  <a:gd name="T17" fmla="*/ 50 w 50"/>
                  <a:gd name="T18" fmla="*/ 68 h 68"/>
                </a:gdLst>
                <a:ahLst/>
                <a:cxnLst>
                  <a:cxn ang="T10">
                    <a:pos x="T0" y="T1"/>
                  </a:cxn>
                  <a:cxn ang="T11">
                    <a:pos x="T2" y="T3"/>
                  </a:cxn>
                  <a:cxn ang="T12">
                    <a:pos x="T4" y="T5"/>
                  </a:cxn>
                  <a:cxn ang="T13">
                    <a:pos x="T6" y="T7"/>
                  </a:cxn>
                  <a:cxn ang="T14">
                    <a:pos x="T8" y="T9"/>
                  </a:cxn>
                </a:cxnLst>
                <a:rect l="T15" t="T16" r="T17" b="T18"/>
                <a:pathLst>
                  <a:path w="50" h="68">
                    <a:moveTo>
                      <a:pt x="0" y="0"/>
                    </a:moveTo>
                    <a:lnTo>
                      <a:pt x="0" y="55"/>
                    </a:lnTo>
                    <a:lnTo>
                      <a:pt x="44" y="68"/>
                    </a:lnTo>
                    <a:lnTo>
                      <a:pt x="50" y="34"/>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4" name="Freeform 683"/>
              <p:cNvSpPr>
                <a:spLocks/>
              </p:cNvSpPr>
              <p:nvPr/>
            </p:nvSpPr>
            <p:spPr bwMode="auto">
              <a:xfrm>
                <a:off x="4819" y="1318"/>
                <a:ext cx="45" cy="29"/>
              </a:xfrm>
              <a:custGeom>
                <a:avLst/>
                <a:gdLst>
                  <a:gd name="T0" fmla="*/ 0 w 73"/>
                  <a:gd name="T1" fmla="*/ 0 h 55"/>
                  <a:gd name="T2" fmla="*/ 0 w 73"/>
                  <a:gd name="T3" fmla="*/ 9 h 55"/>
                  <a:gd name="T4" fmla="*/ 22 w 73"/>
                  <a:gd name="T5" fmla="*/ 15 h 55"/>
                  <a:gd name="T6" fmla="*/ 28 w 73"/>
                  <a:gd name="T7" fmla="*/ 4 h 55"/>
                  <a:gd name="T8" fmla="*/ 0 w 73"/>
                  <a:gd name="T9" fmla="*/ 0 h 55"/>
                  <a:gd name="T10" fmla="*/ 0 60000 65536"/>
                  <a:gd name="T11" fmla="*/ 0 60000 65536"/>
                  <a:gd name="T12" fmla="*/ 0 60000 65536"/>
                  <a:gd name="T13" fmla="*/ 0 60000 65536"/>
                  <a:gd name="T14" fmla="*/ 0 60000 65536"/>
                  <a:gd name="T15" fmla="*/ 0 w 73"/>
                  <a:gd name="T16" fmla="*/ 0 h 55"/>
                  <a:gd name="T17" fmla="*/ 73 w 73"/>
                  <a:gd name="T18" fmla="*/ 55 h 55"/>
                </a:gdLst>
                <a:ahLst/>
                <a:cxnLst>
                  <a:cxn ang="T10">
                    <a:pos x="T0" y="T1"/>
                  </a:cxn>
                  <a:cxn ang="T11">
                    <a:pos x="T2" y="T3"/>
                  </a:cxn>
                  <a:cxn ang="T12">
                    <a:pos x="T4" y="T5"/>
                  </a:cxn>
                  <a:cxn ang="T13">
                    <a:pos x="T6" y="T7"/>
                  </a:cxn>
                  <a:cxn ang="T14">
                    <a:pos x="T8" y="T9"/>
                  </a:cxn>
                </a:cxnLst>
                <a:rect l="T15" t="T16" r="T17" b="T18"/>
                <a:pathLst>
                  <a:path w="73" h="55">
                    <a:moveTo>
                      <a:pt x="0" y="0"/>
                    </a:moveTo>
                    <a:lnTo>
                      <a:pt x="0" y="34"/>
                    </a:lnTo>
                    <a:lnTo>
                      <a:pt x="59" y="55"/>
                    </a:lnTo>
                    <a:lnTo>
                      <a:pt x="73" y="13"/>
                    </a:lnTo>
                    <a:lnTo>
                      <a:pt x="0"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5" name="Freeform 684"/>
              <p:cNvSpPr>
                <a:spLocks/>
              </p:cNvSpPr>
              <p:nvPr/>
            </p:nvSpPr>
            <p:spPr bwMode="auto">
              <a:xfrm>
                <a:off x="5519" y="1720"/>
                <a:ext cx="34" cy="21"/>
              </a:xfrm>
              <a:custGeom>
                <a:avLst/>
                <a:gdLst>
                  <a:gd name="T0" fmla="*/ 3 w 57"/>
                  <a:gd name="T1" fmla="*/ 0 h 41"/>
                  <a:gd name="T2" fmla="*/ 0 w 57"/>
                  <a:gd name="T3" fmla="*/ 6 h 41"/>
                  <a:gd name="T4" fmla="*/ 20 w 57"/>
                  <a:gd name="T5" fmla="*/ 11 h 41"/>
                  <a:gd name="T6" fmla="*/ 20 w 57"/>
                  <a:gd name="T7" fmla="*/ 7 h 41"/>
                  <a:gd name="T8" fmla="*/ 3 w 57"/>
                  <a:gd name="T9" fmla="*/ 0 h 41"/>
                  <a:gd name="T10" fmla="*/ 0 60000 65536"/>
                  <a:gd name="T11" fmla="*/ 0 60000 65536"/>
                  <a:gd name="T12" fmla="*/ 0 60000 65536"/>
                  <a:gd name="T13" fmla="*/ 0 60000 65536"/>
                  <a:gd name="T14" fmla="*/ 0 60000 65536"/>
                  <a:gd name="T15" fmla="*/ 0 w 57"/>
                  <a:gd name="T16" fmla="*/ 0 h 41"/>
                  <a:gd name="T17" fmla="*/ 57 w 57"/>
                  <a:gd name="T18" fmla="*/ 41 h 41"/>
                </a:gdLst>
                <a:ahLst/>
                <a:cxnLst>
                  <a:cxn ang="T10">
                    <a:pos x="T0" y="T1"/>
                  </a:cxn>
                  <a:cxn ang="T11">
                    <a:pos x="T2" y="T3"/>
                  </a:cxn>
                  <a:cxn ang="T12">
                    <a:pos x="T4" y="T5"/>
                  </a:cxn>
                  <a:cxn ang="T13">
                    <a:pos x="T6" y="T7"/>
                  </a:cxn>
                  <a:cxn ang="T14">
                    <a:pos x="T8" y="T9"/>
                  </a:cxn>
                </a:cxnLst>
                <a:rect l="T15" t="T16" r="T17" b="T18"/>
                <a:pathLst>
                  <a:path w="57" h="41">
                    <a:moveTo>
                      <a:pt x="8" y="0"/>
                    </a:moveTo>
                    <a:lnTo>
                      <a:pt x="0" y="21"/>
                    </a:lnTo>
                    <a:lnTo>
                      <a:pt x="57" y="41"/>
                    </a:lnTo>
                    <a:lnTo>
                      <a:pt x="57" y="27"/>
                    </a:lnTo>
                    <a:lnTo>
                      <a:pt x="8" y="0"/>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6" name="Freeform 685"/>
              <p:cNvSpPr>
                <a:spLocks/>
              </p:cNvSpPr>
              <p:nvPr/>
            </p:nvSpPr>
            <p:spPr bwMode="auto">
              <a:xfrm>
                <a:off x="4201" y="2129"/>
                <a:ext cx="93" cy="38"/>
              </a:xfrm>
              <a:custGeom>
                <a:avLst/>
                <a:gdLst>
                  <a:gd name="T0" fmla="*/ 22 w 159"/>
                  <a:gd name="T1" fmla="*/ 19 h 75"/>
                  <a:gd name="T2" fmla="*/ 0 w 159"/>
                  <a:gd name="T3" fmla="*/ 19 h 75"/>
                  <a:gd name="T4" fmla="*/ 6 w 159"/>
                  <a:gd name="T5" fmla="*/ 5 h 75"/>
                  <a:gd name="T6" fmla="*/ 52 w 159"/>
                  <a:gd name="T7" fmla="*/ 0 h 75"/>
                  <a:gd name="T8" fmla="*/ 54 w 159"/>
                  <a:gd name="T9" fmla="*/ 7 h 75"/>
                  <a:gd name="T10" fmla="*/ 26 w 159"/>
                  <a:gd name="T11" fmla="*/ 8 h 75"/>
                  <a:gd name="T12" fmla="*/ 22 w 159"/>
                  <a:gd name="T13" fmla="*/ 19 h 75"/>
                  <a:gd name="T14" fmla="*/ 0 60000 65536"/>
                  <a:gd name="T15" fmla="*/ 0 60000 65536"/>
                  <a:gd name="T16" fmla="*/ 0 60000 65536"/>
                  <a:gd name="T17" fmla="*/ 0 60000 65536"/>
                  <a:gd name="T18" fmla="*/ 0 60000 65536"/>
                  <a:gd name="T19" fmla="*/ 0 60000 65536"/>
                  <a:gd name="T20" fmla="*/ 0 60000 65536"/>
                  <a:gd name="T21" fmla="*/ 0 w 159"/>
                  <a:gd name="T22" fmla="*/ 0 h 75"/>
                  <a:gd name="T23" fmla="*/ 159 w 15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75">
                    <a:moveTo>
                      <a:pt x="64" y="75"/>
                    </a:moveTo>
                    <a:lnTo>
                      <a:pt x="0" y="75"/>
                    </a:lnTo>
                    <a:lnTo>
                      <a:pt x="19" y="19"/>
                    </a:lnTo>
                    <a:lnTo>
                      <a:pt x="152" y="0"/>
                    </a:lnTo>
                    <a:lnTo>
                      <a:pt x="159" y="25"/>
                    </a:lnTo>
                    <a:lnTo>
                      <a:pt x="77" y="31"/>
                    </a:lnTo>
                    <a:lnTo>
                      <a:pt x="64" y="75"/>
                    </a:lnTo>
                    <a:close/>
                  </a:path>
                </a:pathLst>
              </a:custGeom>
              <a:solidFill>
                <a:schemeClr val="bg1"/>
              </a:solidFill>
              <a:ln w="0" cap="flat" cmpd="sng">
                <a:solidFill>
                  <a:srgbClr val="000000"/>
                </a:solidFill>
                <a:prstDash val="solid"/>
                <a:round/>
                <a:headEnd type="none" w="med" len="med"/>
                <a:tailEnd type="none" w="med" len="med"/>
              </a:ln>
            </p:spPr>
            <p:txBody>
              <a:bodyPr/>
              <a:lstStyle/>
              <a:p>
                <a:endParaRPr lang="en-US"/>
              </a:p>
            </p:txBody>
          </p:sp>
          <p:sp>
            <p:nvSpPr>
              <p:cNvPr id="297" name="Freeform 686"/>
              <p:cNvSpPr>
                <a:spLocks/>
              </p:cNvSpPr>
              <p:nvPr/>
            </p:nvSpPr>
            <p:spPr bwMode="auto">
              <a:xfrm>
                <a:off x="4642" y="1898"/>
                <a:ext cx="35" cy="82"/>
              </a:xfrm>
              <a:custGeom>
                <a:avLst/>
                <a:gdLst>
                  <a:gd name="T0" fmla="*/ 10 w 58"/>
                  <a:gd name="T1" fmla="*/ 0 h 158"/>
                  <a:gd name="T2" fmla="*/ 7 w 58"/>
                  <a:gd name="T3" fmla="*/ 24 h 158"/>
                  <a:gd name="T4" fmla="*/ 0 w 58"/>
                  <a:gd name="T5" fmla="*/ 41 h 158"/>
                  <a:gd name="T6" fmla="*/ 14 w 58"/>
                  <a:gd name="T7" fmla="*/ 43 h 158"/>
                  <a:gd name="T8" fmla="*/ 21 w 58"/>
                  <a:gd name="T9" fmla="*/ 24 h 158"/>
                  <a:gd name="T10" fmla="*/ 10 w 58"/>
                  <a:gd name="T11" fmla="*/ 0 h 158"/>
                  <a:gd name="T12" fmla="*/ 0 60000 65536"/>
                  <a:gd name="T13" fmla="*/ 0 60000 65536"/>
                  <a:gd name="T14" fmla="*/ 0 60000 65536"/>
                  <a:gd name="T15" fmla="*/ 0 60000 65536"/>
                  <a:gd name="T16" fmla="*/ 0 60000 65536"/>
                  <a:gd name="T17" fmla="*/ 0 60000 65536"/>
                  <a:gd name="T18" fmla="*/ 0 w 58"/>
                  <a:gd name="T19" fmla="*/ 0 h 158"/>
                  <a:gd name="T20" fmla="*/ 58 w 58"/>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58" h="158">
                    <a:moveTo>
                      <a:pt x="27" y="0"/>
                    </a:moveTo>
                    <a:lnTo>
                      <a:pt x="20" y="89"/>
                    </a:lnTo>
                    <a:lnTo>
                      <a:pt x="0" y="153"/>
                    </a:lnTo>
                    <a:lnTo>
                      <a:pt x="40" y="158"/>
                    </a:lnTo>
                    <a:lnTo>
                      <a:pt x="58" y="89"/>
                    </a:lnTo>
                    <a:lnTo>
                      <a:pt x="27" y="0"/>
                    </a:lnTo>
                    <a:close/>
                  </a:path>
                </a:pathLst>
              </a:custGeom>
              <a:solidFill>
                <a:srgbClr val="669900">
                  <a:alpha val="27843"/>
                </a:srgbClr>
              </a:solidFill>
              <a:ln w="0" cap="flat" cmpd="sng">
                <a:solidFill>
                  <a:srgbClr val="000000"/>
                </a:solidFill>
                <a:prstDash val="solid"/>
                <a:round/>
                <a:headEnd type="none" w="med" len="med"/>
                <a:tailEnd type="none" w="med" len="med"/>
              </a:ln>
            </p:spPr>
            <p:txBody>
              <a:bodyPr/>
              <a:lstStyle/>
              <a:p>
                <a:endParaRPr lang="en-US"/>
              </a:p>
            </p:txBody>
          </p:sp>
          <p:sp>
            <p:nvSpPr>
              <p:cNvPr id="298" name="Line 687"/>
              <p:cNvSpPr>
                <a:spLocks noChangeShapeType="1"/>
              </p:cNvSpPr>
              <p:nvPr/>
            </p:nvSpPr>
            <p:spPr bwMode="auto">
              <a:xfrm>
                <a:off x="4337" y="2415"/>
                <a:ext cx="5" cy="5"/>
              </a:xfrm>
              <a:prstGeom prst="line">
                <a:avLst/>
              </a:prstGeom>
              <a:noFill/>
              <a:ln w="0">
                <a:solidFill>
                  <a:srgbClr val="FFFFFF"/>
                </a:solidFill>
                <a:round/>
                <a:headEnd/>
                <a:tailEnd/>
              </a:ln>
            </p:spPr>
            <p:txBody>
              <a:bodyPr/>
              <a:lstStyle/>
              <a:p>
                <a:endParaRPr lang="en-US"/>
              </a:p>
            </p:txBody>
          </p:sp>
          <p:sp>
            <p:nvSpPr>
              <p:cNvPr id="299" name="Line 688"/>
              <p:cNvSpPr>
                <a:spLocks noChangeShapeType="1"/>
              </p:cNvSpPr>
              <p:nvPr/>
            </p:nvSpPr>
            <p:spPr bwMode="auto">
              <a:xfrm>
                <a:off x="4327" y="2368"/>
                <a:ext cx="8" cy="5"/>
              </a:xfrm>
              <a:prstGeom prst="line">
                <a:avLst/>
              </a:prstGeom>
              <a:noFill/>
              <a:ln w="0">
                <a:solidFill>
                  <a:srgbClr val="FFFFFF"/>
                </a:solidFill>
                <a:round/>
                <a:headEnd/>
                <a:tailEnd/>
              </a:ln>
            </p:spPr>
            <p:txBody>
              <a:bodyPr/>
              <a:lstStyle/>
              <a:p>
                <a:endParaRPr lang="en-US"/>
              </a:p>
            </p:txBody>
          </p:sp>
          <p:sp>
            <p:nvSpPr>
              <p:cNvPr id="300" name="Freeform 689"/>
              <p:cNvSpPr>
                <a:spLocks/>
              </p:cNvSpPr>
              <p:nvPr/>
            </p:nvSpPr>
            <p:spPr bwMode="auto">
              <a:xfrm>
                <a:off x="4419" y="1999"/>
                <a:ext cx="514" cy="213"/>
              </a:xfrm>
              <a:custGeom>
                <a:avLst/>
                <a:gdLst>
                  <a:gd name="T0" fmla="*/ 261 w 867"/>
                  <a:gd name="T1" fmla="*/ 9 h 414"/>
                  <a:gd name="T2" fmla="*/ 234 w 867"/>
                  <a:gd name="T3" fmla="*/ 7 h 414"/>
                  <a:gd name="T4" fmla="*/ 226 w 867"/>
                  <a:gd name="T5" fmla="*/ 19 h 414"/>
                  <a:gd name="T6" fmla="*/ 215 w 867"/>
                  <a:gd name="T7" fmla="*/ 14 h 414"/>
                  <a:gd name="T8" fmla="*/ 205 w 867"/>
                  <a:gd name="T9" fmla="*/ 23 h 414"/>
                  <a:gd name="T10" fmla="*/ 162 w 867"/>
                  <a:gd name="T11" fmla="*/ 8 h 414"/>
                  <a:gd name="T12" fmla="*/ 130 w 867"/>
                  <a:gd name="T13" fmla="*/ 14 h 414"/>
                  <a:gd name="T14" fmla="*/ 124 w 867"/>
                  <a:gd name="T15" fmla="*/ 7 h 414"/>
                  <a:gd name="T16" fmla="*/ 90 w 867"/>
                  <a:gd name="T17" fmla="*/ 0 h 414"/>
                  <a:gd name="T18" fmla="*/ 80 w 867"/>
                  <a:gd name="T19" fmla="*/ 14 h 414"/>
                  <a:gd name="T20" fmla="*/ 84 w 867"/>
                  <a:gd name="T21" fmla="*/ 29 h 414"/>
                  <a:gd name="T22" fmla="*/ 58 w 867"/>
                  <a:gd name="T23" fmla="*/ 31 h 414"/>
                  <a:gd name="T24" fmla="*/ 53 w 867"/>
                  <a:gd name="T25" fmla="*/ 27 h 414"/>
                  <a:gd name="T26" fmla="*/ 33 w 867"/>
                  <a:gd name="T27" fmla="*/ 26 h 414"/>
                  <a:gd name="T28" fmla="*/ 0 w 867"/>
                  <a:gd name="T29" fmla="*/ 52 h 414"/>
                  <a:gd name="T30" fmla="*/ 14 w 867"/>
                  <a:gd name="T31" fmla="*/ 57 h 414"/>
                  <a:gd name="T32" fmla="*/ 17 w 867"/>
                  <a:gd name="T33" fmla="*/ 62 h 414"/>
                  <a:gd name="T34" fmla="*/ 23 w 867"/>
                  <a:gd name="T35" fmla="*/ 60 h 414"/>
                  <a:gd name="T36" fmla="*/ 34 w 867"/>
                  <a:gd name="T37" fmla="*/ 63 h 414"/>
                  <a:gd name="T38" fmla="*/ 43 w 867"/>
                  <a:gd name="T39" fmla="*/ 78 h 414"/>
                  <a:gd name="T40" fmla="*/ 43 w 867"/>
                  <a:gd name="T41" fmla="*/ 84 h 414"/>
                  <a:gd name="T42" fmla="*/ 96 w 867"/>
                  <a:gd name="T43" fmla="*/ 95 h 414"/>
                  <a:gd name="T44" fmla="*/ 107 w 867"/>
                  <a:gd name="T45" fmla="*/ 105 h 414"/>
                  <a:gd name="T46" fmla="*/ 144 w 867"/>
                  <a:gd name="T47" fmla="*/ 97 h 414"/>
                  <a:gd name="T48" fmla="*/ 153 w 867"/>
                  <a:gd name="T49" fmla="*/ 99 h 414"/>
                  <a:gd name="T50" fmla="*/ 159 w 867"/>
                  <a:gd name="T51" fmla="*/ 105 h 414"/>
                  <a:gd name="T52" fmla="*/ 199 w 867"/>
                  <a:gd name="T53" fmla="*/ 110 h 414"/>
                  <a:gd name="T54" fmla="*/ 207 w 867"/>
                  <a:gd name="T55" fmla="*/ 102 h 414"/>
                  <a:gd name="T56" fmla="*/ 235 w 867"/>
                  <a:gd name="T57" fmla="*/ 97 h 414"/>
                  <a:gd name="T58" fmla="*/ 247 w 867"/>
                  <a:gd name="T59" fmla="*/ 80 h 414"/>
                  <a:gd name="T60" fmla="*/ 241 w 867"/>
                  <a:gd name="T61" fmla="*/ 72 h 414"/>
                  <a:gd name="T62" fmla="*/ 250 w 867"/>
                  <a:gd name="T63" fmla="*/ 65 h 414"/>
                  <a:gd name="T64" fmla="*/ 261 w 867"/>
                  <a:gd name="T65" fmla="*/ 65 h 414"/>
                  <a:gd name="T66" fmla="*/ 277 w 867"/>
                  <a:gd name="T67" fmla="*/ 56 h 414"/>
                  <a:gd name="T68" fmla="*/ 288 w 867"/>
                  <a:gd name="T69" fmla="*/ 41 h 414"/>
                  <a:gd name="T70" fmla="*/ 305 w 867"/>
                  <a:gd name="T71" fmla="*/ 34 h 414"/>
                  <a:gd name="T72" fmla="*/ 287 w 867"/>
                  <a:gd name="T73" fmla="*/ 26 h 414"/>
                  <a:gd name="T74" fmla="*/ 266 w 867"/>
                  <a:gd name="T75" fmla="*/ 25 h 414"/>
                  <a:gd name="T76" fmla="*/ 261 w 867"/>
                  <a:gd name="T77" fmla="*/ 9 h 4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7"/>
                  <a:gd name="T118" fmla="*/ 0 h 414"/>
                  <a:gd name="T119" fmla="*/ 867 w 867"/>
                  <a:gd name="T120" fmla="*/ 414 h 4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7" h="414">
                    <a:moveTo>
                      <a:pt x="743" y="33"/>
                    </a:moveTo>
                    <a:lnTo>
                      <a:pt x="666" y="28"/>
                    </a:lnTo>
                    <a:lnTo>
                      <a:pt x="645" y="71"/>
                    </a:lnTo>
                    <a:lnTo>
                      <a:pt x="610" y="53"/>
                    </a:lnTo>
                    <a:lnTo>
                      <a:pt x="584" y="85"/>
                    </a:lnTo>
                    <a:lnTo>
                      <a:pt x="460" y="32"/>
                    </a:lnTo>
                    <a:lnTo>
                      <a:pt x="371" y="53"/>
                    </a:lnTo>
                    <a:lnTo>
                      <a:pt x="352" y="26"/>
                    </a:lnTo>
                    <a:lnTo>
                      <a:pt x="255" y="0"/>
                    </a:lnTo>
                    <a:lnTo>
                      <a:pt x="227" y="53"/>
                    </a:lnTo>
                    <a:lnTo>
                      <a:pt x="240" y="109"/>
                    </a:lnTo>
                    <a:lnTo>
                      <a:pt x="163" y="116"/>
                    </a:lnTo>
                    <a:lnTo>
                      <a:pt x="151" y="102"/>
                    </a:lnTo>
                    <a:lnTo>
                      <a:pt x="95" y="100"/>
                    </a:lnTo>
                    <a:lnTo>
                      <a:pt x="0" y="196"/>
                    </a:lnTo>
                    <a:lnTo>
                      <a:pt x="41" y="216"/>
                    </a:lnTo>
                    <a:lnTo>
                      <a:pt x="48" y="234"/>
                    </a:lnTo>
                    <a:lnTo>
                      <a:pt x="65" y="225"/>
                    </a:lnTo>
                    <a:lnTo>
                      <a:pt x="97" y="238"/>
                    </a:lnTo>
                    <a:lnTo>
                      <a:pt x="123" y="294"/>
                    </a:lnTo>
                    <a:lnTo>
                      <a:pt x="123" y="316"/>
                    </a:lnTo>
                    <a:lnTo>
                      <a:pt x="273" y="358"/>
                    </a:lnTo>
                    <a:lnTo>
                      <a:pt x="305" y="396"/>
                    </a:lnTo>
                    <a:lnTo>
                      <a:pt x="410" y="368"/>
                    </a:lnTo>
                    <a:lnTo>
                      <a:pt x="435" y="375"/>
                    </a:lnTo>
                    <a:lnTo>
                      <a:pt x="452" y="398"/>
                    </a:lnTo>
                    <a:lnTo>
                      <a:pt x="567" y="414"/>
                    </a:lnTo>
                    <a:lnTo>
                      <a:pt x="590" y="384"/>
                    </a:lnTo>
                    <a:lnTo>
                      <a:pt x="669" y="367"/>
                    </a:lnTo>
                    <a:lnTo>
                      <a:pt x="704" y="303"/>
                    </a:lnTo>
                    <a:lnTo>
                      <a:pt x="684" y="272"/>
                    </a:lnTo>
                    <a:lnTo>
                      <a:pt x="712" y="244"/>
                    </a:lnTo>
                    <a:lnTo>
                      <a:pt x="742" y="247"/>
                    </a:lnTo>
                    <a:lnTo>
                      <a:pt x="790" y="210"/>
                    </a:lnTo>
                    <a:lnTo>
                      <a:pt x="819" y="156"/>
                    </a:lnTo>
                    <a:lnTo>
                      <a:pt x="867" y="131"/>
                    </a:lnTo>
                    <a:lnTo>
                      <a:pt x="816" y="100"/>
                    </a:lnTo>
                    <a:lnTo>
                      <a:pt x="757" y="96"/>
                    </a:lnTo>
                    <a:lnTo>
                      <a:pt x="743" y="33"/>
                    </a:lnTo>
                    <a:close/>
                  </a:path>
                </a:pathLst>
              </a:custGeom>
              <a:solidFill>
                <a:schemeClr val="bg1"/>
              </a:solidFill>
              <a:ln w="0">
                <a:solidFill>
                  <a:srgbClr val="000000"/>
                </a:solidFill>
                <a:prstDash val="solid"/>
                <a:round/>
                <a:headEnd/>
                <a:tailEnd/>
              </a:ln>
            </p:spPr>
            <p:txBody>
              <a:bodyPr/>
              <a:lstStyle/>
              <a:p>
                <a:endParaRPr lang="en-US"/>
              </a:p>
            </p:txBody>
          </p:sp>
          <p:sp>
            <p:nvSpPr>
              <p:cNvPr id="301" name="Line 690"/>
              <p:cNvSpPr>
                <a:spLocks noChangeShapeType="1"/>
              </p:cNvSpPr>
              <p:nvPr/>
            </p:nvSpPr>
            <p:spPr bwMode="auto">
              <a:xfrm flipH="1">
                <a:off x="4274" y="2341"/>
                <a:ext cx="5" cy="17"/>
              </a:xfrm>
              <a:prstGeom prst="line">
                <a:avLst/>
              </a:prstGeom>
              <a:noFill/>
              <a:ln w="0">
                <a:solidFill>
                  <a:srgbClr val="FFFFFF"/>
                </a:solidFill>
                <a:round/>
                <a:headEnd/>
                <a:tailEnd/>
              </a:ln>
            </p:spPr>
            <p:txBody>
              <a:bodyPr/>
              <a:lstStyle/>
              <a:p>
                <a:endParaRPr lang="en-US"/>
              </a:p>
            </p:txBody>
          </p:sp>
          <p:sp>
            <p:nvSpPr>
              <p:cNvPr id="302" name="Line 691"/>
              <p:cNvSpPr>
                <a:spLocks noChangeShapeType="1"/>
              </p:cNvSpPr>
              <p:nvPr/>
            </p:nvSpPr>
            <p:spPr bwMode="auto">
              <a:xfrm flipH="1">
                <a:off x="4261" y="2361"/>
                <a:ext cx="5" cy="8"/>
              </a:xfrm>
              <a:prstGeom prst="line">
                <a:avLst/>
              </a:prstGeom>
              <a:noFill/>
              <a:ln w="0">
                <a:solidFill>
                  <a:srgbClr val="FFFFFF"/>
                </a:solidFill>
                <a:round/>
                <a:headEnd/>
                <a:tailEnd/>
              </a:ln>
            </p:spPr>
            <p:txBody>
              <a:bodyPr/>
              <a:lstStyle/>
              <a:p>
                <a:endParaRPr lang="en-US"/>
              </a:p>
            </p:txBody>
          </p:sp>
          <p:sp>
            <p:nvSpPr>
              <p:cNvPr id="303" name="Line 692"/>
              <p:cNvSpPr>
                <a:spLocks noChangeShapeType="1"/>
              </p:cNvSpPr>
              <p:nvPr/>
            </p:nvSpPr>
            <p:spPr bwMode="auto">
              <a:xfrm>
                <a:off x="4264" y="2377"/>
                <a:ext cx="4" cy="8"/>
              </a:xfrm>
              <a:prstGeom prst="line">
                <a:avLst/>
              </a:prstGeom>
              <a:noFill/>
              <a:ln w="0">
                <a:solidFill>
                  <a:srgbClr val="FFFFFF"/>
                </a:solidFill>
                <a:round/>
                <a:headEnd/>
                <a:tailEnd/>
              </a:ln>
            </p:spPr>
            <p:txBody>
              <a:bodyPr/>
              <a:lstStyle/>
              <a:p>
                <a:endParaRPr lang="en-US"/>
              </a:p>
            </p:txBody>
          </p:sp>
          <p:sp>
            <p:nvSpPr>
              <p:cNvPr id="304" name="Line 693"/>
              <p:cNvSpPr>
                <a:spLocks noChangeShapeType="1"/>
              </p:cNvSpPr>
              <p:nvPr/>
            </p:nvSpPr>
            <p:spPr bwMode="auto">
              <a:xfrm>
                <a:off x="4275" y="2392"/>
                <a:ext cx="6" cy="6"/>
              </a:xfrm>
              <a:prstGeom prst="line">
                <a:avLst/>
              </a:prstGeom>
              <a:noFill/>
              <a:ln w="0">
                <a:solidFill>
                  <a:srgbClr val="FFFFFF"/>
                </a:solidFill>
                <a:round/>
                <a:headEnd/>
                <a:tailEnd/>
              </a:ln>
            </p:spPr>
            <p:txBody>
              <a:bodyPr/>
              <a:lstStyle/>
              <a:p>
                <a:endParaRPr lang="en-US"/>
              </a:p>
            </p:txBody>
          </p:sp>
          <p:sp>
            <p:nvSpPr>
              <p:cNvPr id="305" name="Line 694"/>
              <p:cNvSpPr>
                <a:spLocks noChangeShapeType="1"/>
              </p:cNvSpPr>
              <p:nvPr/>
            </p:nvSpPr>
            <p:spPr bwMode="auto">
              <a:xfrm>
                <a:off x="4288" y="2411"/>
                <a:ext cx="7" cy="9"/>
              </a:xfrm>
              <a:prstGeom prst="line">
                <a:avLst/>
              </a:prstGeom>
              <a:noFill/>
              <a:ln w="0">
                <a:solidFill>
                  <a:srgbClr val="FFFFFF"/>
                </a:solidFill>
                <a:round/>
                <a:headEnd/>
                <a:tailEnd/>
              </a:ln>
            </p:spPr>
            <p:txBody>
              <a:bodyPr/>
              <a:lstStyle/>
              <a:p>
                <a:endParaRPr lang="en-US"/>
              </a:p>
            </p:txBody>
          </p:sp>
          <p:sp>
            <p:nvSpPr>
              <p:cNvPr id="306" name="Line 695"/>
              <p:cNvSpPr>
                <a:spLocks noChangeShapeType="1"/>
              </p:cNvSpPr>
              <p:nvPr/>
            </p:nvSpPr>
            <p:spPr bwMode="auto">
              <a:xfrm flipV="1">
                <a:off x="4299" y="2412"/>
                <a:ext cx="6" cy="15"/>
              </a:xfrm>
              <a:prstGeom prst="line">
                <a:avLst/>
              </a:prstGeom>
              <a:noFill/>
              <a:ln w="0">
                <a:solidFill>
                  <a:srgbClr val="FFFFFF"/>
                </a:solidFill>
                <a:round/>
                <a:headEnd/>
                <a:tailEnd/>
              </a:ln>
            </p:spPr>
            <p:txBody>
              <a:bodyPr/>
              <a:lstStyle/>
              <a:p>
                <a:endParaRPr lang="en-US"/>
              </a:p>
            </p:txBody>
          </p:sp>
          <p:sp>
            <p:nvSpPr>
              <p:cNvPr id="307" name="Line 696"/>
              <p:cNvSpPr>
                <a:spLocks noChangeShapeType="1"/>
              </p:cNvSpPr>
              <p:nvPr/>
            </p:nvSpPr>
            <p:spPr bwMode="auto">
              <a:xfrm flipV="1">
                <a:off x="4309" y="2403"/>
                <a:ext cx="4" cy="3"/>
              </a:xfrm>
              <a:prstGeom prst="line">
                <a:avLst/>
              </a:prstGeom>
              <a:noFill/>
              <a:ln w="0">
                <a:solidFill>
                  <a:srgbClr val="FFFFFF"/>
                </a:solidFill>
                <a:round/>
                <a:headEnd/>
                <a:tailEnd/>
              </a:ln>
            </p:spPr>
            <p:txBody>
              <a:bodyPr/>
              <a:lstStyle/>
              <a:p>
                <a:endParaRPr lang="en-US"/>
              </a:p>
            </p:txBody>
          </p:sp>
          <p:sp>
            <p:nvSpPr>
              <p:cNvPr id="308" name="Line 697"/>
              <p:cNvSpPr>
                <a:spLocks noChangeShapeType="1"/>
              </p:cNvSpPr>
              <p:nvPr/>
            </p:nvSpPr>
            <p:spPr bwMode="auto">
              <a:xfrm flipH="1" flipV="1">
                <a:off x="4309" y="2386"/>
                <a:ext cx="4" cy="9"/>
              </a:xfrm>
              <a:prstGeom prst="line">
                <a:avLst/>
              </a:prstGeom>
              <a:noFill/>
              <a:ln w="0">
                <a:solidFill>
                  <a:srgbClr val="FFFFFF"/>
                </a:solidFill>
                <a:round/>
                <a:headEnd/>
                <a:tailEnd/>
              </a:ln>
            </p:spPr>
            <p:txBody>
              <a:bodyPr/>
              <a:lstStyle/>
              <a:p>
                <a:endParaRPr lang="en-US"/>
              </a:p>
            </p:txBody>
          </p:sp>
          <p:sp>
            <p:nvSpPr>
              <p:cNvPr id="309" name="Line 698"/>
              <p:cNvSpPr>
                <a:spLocks noChangeShapeType="1"/>
              </p:cNvSpPr>
              <p:nvPr/>
            </p:nvSpPr>
            <p:spPr bwMode="auto">
              <a:xfrm flipH="1" flipV="1">
                <a:off x="4302" y="2373"/>
                <a:ext cx="5" cy="8"/>
              </a:xfrm>
              <a:prstGeom prst="line">
                <a:avLst/>
              </a:prstGeom>
              <a:noFill/>
              <a:ln w="0">
                <a:solidFill>
                  <a:srgbClr val="FFFFFF"/>
                </a:solidFill>
                <a:round/>
                <a:headEnd/>
                <a:tailEnd/>
              </a:ln>
            </p:spPr>
            <p:txBody>
              <a:bodyPr/>
              <a:lstStyle/>
              <a:p>
                <a:endParaRPr lang="en-US"/>
              </a:p>
            </p:txBody>
          </p:sp>
          <p:sp>
            <p:nvSpPr>
              <p:cNvPr id="310" name="Line 699"/>
              <p:cNvSpPr>
                <a:spLocks noChangeShapeType="1"/>
              </p:cNvSpPr>
              <p:nvPr/>
            </p:nvSpPr>
            <p:spPr bwMode="auto">
              <a:xfrm flipH="1" flipV="1">
                <a:off x="4293" y="2365"/>
                <a:ext cx="1" cy="5"/>
              </a:xfrm>
              <a:prstGeom prst="line">
                <a:avLst/>
              </a:prstGeom>
              <a:noFill/>
              <a:ln w="0">
                <a:solidFill>
                  <a:srgbClr val="FFFFFF"/>
                </a:solidFill>
                <a:round/>
                <a:headEnd/>
                <a:tailEnd/>
              </a:ln>
            </p:spPr>
            <p:txBody>
              <a:bodyPr/>
              <a:lstStyle/>
              <a:p>
                <a:endParaRPr lang="en-US"/>
              </a:p>
            </p:txBody>
          </p:sp>
          <p:sp>
            <p:nvSpPr>
              <p:cNvPr id="311" name="Line 700"/>
              <p:cNvSpPr>
                <a:spLocks noChangeShapeType="1"/>
              </p:cNvSpPr>
              <p:nvPr/>
            </p:nvSpPr>
            <p:spPr bwMode="auto">
              <a:xfrm flipH="1" flipV="1">
                <a:off x="4284" y="2353"/>
                <a:ext cx="4" cy="7"/>
              </a:xfrm>
              <a:prstGeom prst="line">
                <a:avLst/>
              </a:prstGeom>
              <a:noFill/>
              <a:ln w="0">
                <a:solidFill>
                  <a:srgbClr val="FFFFFF"/>
                </a:solidFill>
                <a:round/>
                <a:headEnd/>
                <a:tailEnd/>
              </a:ln>
            </p:spPr>
            <p:txBody>
              <a:bodyPr/>
              <a:lstStyle/>
              <a:p>
                <a:endParaRPr lang="en-US"/>
              </a:p>
            </p:txBody>
          </p:sp>
          <p:sp>
            <p:nvSpPr>
              <p:cNvPr id="312" name="Line 701"/>
              <p:cNvSpPr>
                <a:spLocks noChangeShapeType="1"/>
              </p:cNvSpPr>
              <p:nvPr/>
            </p:nvSpPr>
            <p:spPr bwMode="auto">
              <a:xfrm>
                <a:off x="4291" y="2350"/>
                <a:ext cx="6" cy="3"/>
              </a:xfrm>
              <a:prstGeom prst="line">
                <a:avLst/>
              </a:prstGeom>
              <a:noFill/>
              <a:ln w="0">
                <a:solidFill>
                  <a:srgbClr val="FFFFFF"/>
                </a:solidFill>
                <a:round/>
                <a:headEnd/>
                <a:tailEnd/>
              </a:ln>
            </p:spPr>
            <p:txBody>
              <a:bodyPr/>
              <a:lstStyle/>
              <a:p>
                <a:endParaRPr lang="en-US"/>
              </a:p>
            </p:txBody>
          </p:sp>
          <p:sp>
            <p:nvSpPr>
              <p:cNvPr id="313" name="Line 702"/>
              <p:cNvSpPr>
                <a:spLocks noChangeShapeType="1"/>
              </p:cNvSpPr>
              <p:nvPr/>
            </p:nvSpPr>
            <p:spPr bwMode="auto">
              <a:xfrm>
                <a:off x="4305" y="2358"/>
                <a:ext cx="9" cy="3"/>
              </a:xfrm>
              <a:prstGeom prst="line">
                <a:avLst/>
              </a:prstGeom>
              <a:noFill/>
              <a:ln w="0">
                <a:solidFill>
                  <a:srgbClr val="FFFFFF"/>
                </a:solidFill>
                <a:round/>
                <a:headEnd/>
                <a:tailEnd/>
              </a:ln>
            </p:spPr>
            <p:txBody>
              <a:bodyPr/>
              <a:lstStyle/>
              <a:p>
                <a:endParaRPr lang="en-US"/>
              </a:p>
            </p:txBody>
          </p:sp>
          <p:sp>
            <p:nvSpPr>
              <p:cNvPr id="314" name="Line 703"/>
              <p:cNvSpPr>
                <a:spLocks noChangeShapeType="1"/>
              </p:cNvSpPr>
              <p:nvPr/>
            </p:nvSpPr>
            <p:spPr bwMode="auto">
              <a:xfrm>
                <a:off x="4343" y="2376"/>
                <a:ext cx="10" cy="5"/>
              </a:xfrm>
              <a:prstGeom prst="line">
                <a:avLst/>
              </a:prstGeom>
              <a:noFill/>
              <a:ln w="0">
                <a:solidFill>
                  <a:srgbClr val="FFFFFF"/>
                </a:solidFill>
                <a:round/>
                <a:headEnd/>
                <a:tailEnd/>
              </a:ln>
            </p:spPr>
            <p:txBody>
              <a:bodyPr/>
              <a:lstStyle/>
              <a:p>
                <a:endParaRPr lang="en-US"/>
              </a:p>
            </p:txBody>
          </p:sp>
          <p:sp>
            <p:nvSpPr>
              <p:cNvPr id="315" name="Line 704"/>
              <p:cNvSpPr>
                <a:spLocks noChangeShapeType="1"/>
              </p:cNvSpPr>
              <p:nvPr/>
            </p:nvSpPr>
            <p:spPr bwMode="auto">
              <a:xfrm>
                <a:off x="4357" y="2383"/>
                <a:ext cx="7" cy="3"/>
              </a:xfrm>
              <a:prstGeom prst="line">
                <a:avLst/>
              </a:prstGeom>
              <a:noFill/>
              <a:ln w="0">
                <a:solidFill>
                  <a:srgbClr val="FFFFFF"/>
                </a:solidFill>
                <a:round/>
                <a:headEnd/>
                <a:tailEnd/>
              </a:ln>
            </p:spPr>
            <p:txBody>
              <a:bodyPr/>
              <a:lstStyle/>
              <a:p>
                <a:endParaRPr lang="en-US"/>
              </a:p>
            </p:txBody>
          </p:sp>
          <p:sp>
            <p:nvSpPr>
              <p:cNvPr id="316" name="Line 705"/>
              <p:cNvSpPr>
                <a:spLocks noChangeShapeType="1"/>
              </p:cNvSpPr>
              <p:nvPr/>
            </p:nvSpPr>
            <p:spPr bwMode="auto">
              <a:xfrm flipV="1">
                <a:off x="4316" y="2429"/>
                <a:ext cx="6" cy="6"/>
              </a:xfrm>
              <a:prstGeom prst="line">
                <a:avLst/>
              </a:prstGeom>
              <a:noFill/>
              <a:ln w="0">
                <a:solidFill>
                  <a:srgbClr val="FFFFFF"/>
                </a:solidFill>
                <a:round/>
                <a:headEnd/>
                <a:tailEnd/>
              </a:ln>
            </p:spPr>
            <p:txBody>
              <a:bodyPr/>
              <a:lstStyle/>
              <a:p>
                <a:endParaRPr lang="en-US"/>
              </a:p>
            </p:txBody>
          </p:sp>
          <p:sp>
            <p:nvSpPr>
              <p:cNvPr id="317" name="Line 706"/>
              <p:cNvSpPr>
                <a:spLocks noChangeShapeType="1"/>
              </p:cNvSpPr>
              <p:nvPr/>
            </p:nvSpPr>
            <p:spPr bwMode="auto">
              <a:xfrm flipV="1">
                <a:off x="4323" y="2412"/>
                <a:ext cx="7" cy="9"/>
              </a:xfrm>
              <a:prstGeom prst="line">
                <a:avLst/>
              </a:prstGeom>
              <a:noFill/>
              <a:ln w="0">
                <a:solidFill>
                  <a:srgbClr val="FFFFFF"/>
                </a:solidFill>
                <a:round/>
                <a:headEnd/>
                <a:tailEnd/>
              </a:ln>
            </p:spPr>
            <p:txBody>
              <a:bodyPr/>
              <a:lstStyle/>
              <a:p>
                <a:endParaRPr lang="en-US"/>
              </a:p>
            </p:txBody>
          </p:sp>
          <p:sp>
            <p:nvSpPr>
              <p:cNvPr id="318" name="Freeform 707"/>
              <p:cNvSpPr>
                <a:spLocks/>
              </p:cNvSpPr>
              <p:nvPr/>
            </p:nvSpPr>
            <p:spPr bwMode="auto">
              <a:xfrm>
                <a:off x="4723" y="2637"/>
                <a:ext cx="159" cy="269"/>
              </a:xfrm>
              <a:custGeom>
                <a:avLst/>
                <a:gdLst>
                  <a:gd name="T0" fmla="*/ 27 w 267"/>
                  <a:gd name="T1" fmla="*/ 0 h 516"/>
                  <a:gd name="T2" fmla="*/ 14 w 267"/>
                  <a:gd name="T3" fmla="*/ 6 h 516"/>
                  <a:gd name="T4" fmla="*/ 0 w 267"/>
                  <a:gd name="T5" fmla="*/ 19 h 516"/>
                  <a:gd name="T6" fmla="*/ 17 w 267"/>
                  <a:gd name="T7" fmla="*/ 36 h 516"/>
                  <a:gd name="T8" fmla="*/ 18 w 267"/>
                  <a:gd name="T9" fmla="*/ 53 h 516"/>
                  <a:gd name="T10" fmla="*/ 31 w 267"/>
                  <a:gd name="T11" fmla="*/ 82 h 516"/>
                  <a:gd name="T12" fmla="*/ 23 w 267"/>
                  <a:gd name="T13" fmla="*/ 97 h 516"/>
                  <a:gd name="T14" fmla="*/ 23 w 267"/>
                  <a:gd name="T15" fmla="*/ 117 h 516"/>
                  <a:gd name="T16" fmla="*/ 27 w 267"/>
                  <a:gd name="T17" fmla="*/ 118 h 516"/>
                  <a:gd name="T18" fmla="*/ 36 w 267"/>
                  <a:gd name="T19" fmla="*/ 132 h 516"/>
                  <a:gd name="T20" fmla="*/ 54 w 267"/>
                  <a:gd name="T21" fmla="*/ 137 h 516"/>
                  <a:gd name="T22" fmla="*/ 64 w 267"/>
                  <a:gd name="T23" fmla="*/ 140 h 516"/>
                  <a:gd name="T24" fmla="*/ 58 w 267"/>
                  <a:gd name="T25" fmla="*/ 129 h 516"/>
                  <a:gd name="T26" fmla="*/ 44 w 267"/>
                  <a:gd name="T27" fmla="*/ 126 h 516"/>
                  <a:gd name="T28" fmla="*/ 43 w 267"/>
                  <a:gd name="T29" fmla="*/ 119 h 516"/>
                  <a:gd name="T30" fmla="*/ 34 w 267"/>
                  <a:gd name="T31" fmla="*/ 107 h 516"/>
                  <a:gd name="T32" fmla="*/ 30 w 267"/>
                  <a:gd name="T33" fmla="*/ 107 h 516"/>
                  <a:gd name="T34" fmla="*/ 27 w 267"/>
                  <a:gd name="T35" fmla="*/ 102 h 516"/>
                  <a:gd name="T36" fmla="*/ 36 w 267"/>
                  <a:gd name="T37" fmla="*/ 81 h 516"/>
                  <a:gd name="T38" fmla="*/ 35 w 267"/>
                  <a:gd name="T39" fmla="*/ 68 h 516"/>
                  <a:gd name="T40" fmla="*/ 41 w 267"/>
                  <a:gd name="T41" fmla="*/ 67 h 516"/>
                  <a:gd name="T42" fmla="*/ 45 w 267"/>
                  <a:gd name="T43" fmla="*/ 71 h 516"/>
                  <a:gd name="T44" fmla="*/ 66 w 267"/>
                  <a:gd name="T45" fmla="*/ 80 h 516"/>
                  <a:gd name="T46" fmla="*/ 62 w 267"/>
                  <a:gd name="T47" fmla="*/ 68 h 516"/>
                  <a:gd name="T48" fmla="*/ 71 w 267"/>
                  <a:gd name="T49" fmla="*/ 57 h 516"/>
                  <a:gd name="T50" fmla="*/ 87 w 267"/>
                  <a:gd name="T51" fmla="*/ 56 h 516"/>
                  <a:gd name="T52" fmla="*/ 95 w 267"/>
                  <a:gd name="T53" fmla="*/ 58 h 516"/>
                  <a:gd name="T54" fmla="*/ 93 w 267"/>
                  <a:gd name="T55" fmla="*/ 50 h 516"/>
                  <a:gd name="T56" fmla="*/ 81 w 267"/>
                  <a:gd name="T57" fmla="*/ 35 h 516"/>
                  <a:gd name="T58" fmla="*/ 77 w 267"/>
                  <a:gd name="T59" fmla="*/ 28 h 516"/>
                  <a:gd name="T60" fmla="*/ 66 w 267"/>
                  <a:gd name="T61" fmla="*/ 20 h 516"/>
                  <a:gd name="T62" fmla="*/ 54 w 267"/>
                  <a:gd name="T63" fmla="*/ 28 h 516"/>
                  <a:gd name="T64" fmla="*/ 46 w 267"/>
                  <a:gd name="T65" fmla="*/ 25 h 516"/>
                  <a:gd name="T66" fmla="*/ 40 w 267"/>
                  <a:gd name="T67" fmla="*/ 11 h 516"/>
                  <a:gd name="T68" fmla="*/ 34 w 267"/>
                  <a:gd name="T69" fmla="*/ 9 h 516"/>
                  <a:gd name="T70" fmla="*/ 27 w 267"/>
                  <a:gd name="T71" fmla="*/ 0 h 5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7"/>
                  <a:gd name="T109" fmla="*/ 0 h 516"/>
                  <a:gd name="T110" fmla="*/ 267 w 267"/>
                  <a:gd name="T111" fmla="*/ 516 h 5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7" h="516">
                    <a:moveTo>
                      <a:pt x="75" y="0"/>
                    </a:moveTo>
                    <a:lnTo>
                      <a:pt x="39" y="23"/>
                    </a:lnTo>
                    <a:lnTo>
                      <a:pt x="0" y="69"/>
                    </a:lnTo>
                    <a:lnTo>
                      <a:pt x="49" y="135"/>
                    </a:lnTo>
                    <a:lnTo>
                      <a:pt x="51" y="193"/>
                    </a:lnTo>
                    <a:lnTo>
                      <a:pt x="87" y="304"/>
                    </a:lnTo>
                    <a:lnTo>
                      <a:pt x="66" y="357"/>
                    </a:lnTo>
                    <a:lnTo>
                      <a:pt x="64" y="431"/>
                    </a:lnTo>
                    <a:lnTo>
                      <a:pt x="75" y="435"/>
                    </a:lnTo>
                    <a:lnTo>
                      <a:pt x="100" y="487"/>
                    </a:lnTo>
                    <a:lnTo>
                      <a:pt x="152" y="503"/>
                    </a:lnTo>
                    <a:lnTo>
                      <a:pt x="182" y="516"/>
                    </a:lnTo>
                    <a:lnTo>
                      <a:pt x="165" y="476"/>
                    </a:lnTo>
                    <a:lnTo>
                      <a:pt x="124" y="464"/>
                    </a:lnTo>
                    <a:lnTo>
                      <a:pt x="122" y="437"/>
                    </a:lnTo>
                    <a:lnTo>
                      <a:pt x="96" y="395"/>
                    </a:lnTo>
                    <a:lnTo>
                      <a:pt x="86" y="396"/>
                    </a:lnTo>
                    <a:lnTo>
                      <a:pt x="77" y="374"/>
                    </a:lnTo>
                    <a:lnTo>
                      <a:pt x="103" y="300"/>
                    </a:lnTo>
                    <a:lnTo>
                      <a:pt x="98" y="250"/>
                    </a:lnTo>
                    <a:lnTo>
                      <a:pt x="116" y="245"/>
                    </a:lnTo>
                    <a:lnTo>
                      <a:pt x="128" y="263"/>
                    </a:lnTo>
                    <a:lnTo>
                      <a:pt x="186" y="294"/>
                    </a:lnTo>
                    <a:lnTo>
                      <a:pt x="174" y="250"/>
                    </a:lnTo>
                    <a:lnTo>
                      <a:pt x="202" y="211"/>
                    </a:lnTo>
                    <a:lnTo>
                      <a:pt x="245" y="207"/>
                    </a:lnTo>
                    <a:lnTo>
                      <a:pt x="267" y="214"/>
                    </a:lnTo>
                    <a:lnTo>
                      <a:pt x="264" y="182"/>
                    </a:lnTo>
                    <a:lnTo>
                      <a:pt x="228" y="130"/>
                    </a:lnTo>
                    <a:lnTo>
                      <a:pt x="217" y="103"/>
                    </a:lnTo>
                    <a:lnTo>
                      <a:pt x="186" y="74"/>
                    </a:lnTo>
                    <a:lnTo>
                      <a:pt x="152" y="101"/>
                    </a:lnTo>
                    <a:lnTo>
                      <a:pt x="130" y="92"/>
                    </a:lnTo>
                    <a:lnTo>
                      <a:pt x="112" y="41"/>
                    </a:lnTo>
                    <a:lnTo>
                      <a:pt x="95" y="35"/>
                    </a:lnTo>
                    <a:lnTo>
                      <a:pt x="75" y="0"/>
                    </a:lnTo>
                    <a:close/>
                  </a:path>
                </a:pathLst>
              </a:custGeom>
              <a:solidFill>
                <a:srgbClr val="990000"/>
              </a:solidFill>
              <a:ln w="0">
                <a:solidFill>
                  <a:srgbClr val="000000"/>
                </a:solidFill>
                <a:prstDash val="solid"/>
                <a:round/>
                <a:headEnd/>
                <a:tailEnd/>
              </a:ln>
            </p:spPr>
            <p:txBody>
              <a:bodyPr/>
              <a:lstStyle/>
              <a:p>
                <a:endParaRPr lang="en-US"/>
              </a:p>
            </p:txBody>
          </p:sp>
          <p:sp>
            <p:nvSpPr>
              <p:cNvPr id="319" name="Freeform 708"/>
              <p:cNvSpPr>
                <a:spLocks/>
              </p:cNvSpPr>
              <p:nvPr/>
            </p:nvSpPr>
            <p:spPr bwMode="auto">
              <a:xfrm>
                <a:off x="4411" y="2476"/>
                <a:ext cx="126" cy="59"/>
              </a:xfrm>
              <a:custGeom>
                <a:avLst/>
                <a:gdLst>
                  <a:gd name="T0" fmla="*/ 15 w 215"/>
                  <a:gd name="T1" fmla="*/ 3 h 113"/>
                  <a:gd name="T2" fmla="*/ 3 w 215"/>
                  <a:gd name="T3" fmla="*/ 0 h 113"/>
                  <a:gd name="T4" fmla="*/ 0 w 215"/>
                  <a:gd name="T5" fmla="*/ 16 h 113"/>
                  <a:gd name="T6" fmla="*/ 27 w 215"/>
                  <a:gd name="T7" fmla="*/ 25 h 113"/>
                  <a:gd name="T8" fmla="*/ 48 w 215"/>
                  <a:gd name="T9" fmla="*/ 31 h 113"/>
                  <a:gd name="T10" fmla="*/ 74 w 215"/>
                  <a:gd name="T11" fmla="*/ 26 h 113"/>
                  <a:gd name="T12" fmla="*/ 74 w 215"/>
                  <a:gd name="T13" fmla="*/ 18 h 113"/>
                  <a:gd name="T14" fmla="*/ 51 w 215"/>
                  <a:gd name="T15" fmla="*/ 15 h 113"/>
                  <a:gd name="T16" fmla="*/ 28 w 215"/>
                  <a:gd name="T17" fmla="*/ 6 h 113"/>
                  <a:gd name="T18" fmla="*/ 15 w 215"/>
                  <a:gd name="T19" fmla="*/ 3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
                  <a:gd name="T31" fmla="*/ 0 h 113"/>
                  <a:gd name="T32" fmla="*/ 215 w 215"/>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 h="113">
                    <a:moveTo>
                      <a:pt x="42" y="10"/>
                    </a:moveTo>
                    <a:lnTo>
                      <a:pt x="8" y="0"/>
                    </a:lnTo>
                    <a:lnTo>
                      <a:pt x="0" y="60"/>
                    </a:lnTo>
                    <a:lnTo>
                      <a:pt x="78" y="92"/>
                    </a:lnTo>
                    <a:lnTo>
                      <a:pt x="140" y="113"/>
                    </a:lnTo>
                    <a:lnTo>
                      <a:pt x="215" y="94"/>
                    </a:lnTo>
                    <a:lnTo>
                      <a:pt x="215" y="65"/>
                    </a:lnTo>
                    <a:lnTo>
                      <a:pt x="149" y="53"/>
                    </a:lnTo>
                    <a:lnTo>
                      <a:pt x="80" y="23"/>
                    </a:lnTo>
                    <a:lnTo>
                      <a:pt x="42" y="10"/>
                    </a:lnTo>
                    <a:close/>
                  </a:path>
                </a:pathLst>
              </a:custGeom>
              <a:solidFill>
                <a:srgbClr val="990000"/>
              </a:solidFill>
              <a:ln w="0">
                <a:solidFill>
                  <a:srgbClr val="000000"/>
                </a:solidFill>
                <a:prstDash val="solid"/>
                <a:round/>
                <a:headEnd/>
                <a:tailEnd/>
              </a:ln>
            </p:spPr>
            <p:txBody>
              <a:bodyPr/>
              <a:lstStyle/>
              <a:p>
                <a:endParaRPr lang="en-US"/>
              </a:p>
            </p:txBody>
          </p:sp>
          <p:sp>
            <p:nvSpPr>
              <p:cNvPr id="320" name="Freeform 709"/>
              <p:cNvSpPr>
                <a:spLocks/>
              </p:cNvSpPr>
              <p:nvPr/>
            </p:nvSpPr>
            <p:spPr bwMode="auto">
              <a:xfrm>
                <a:off x="4556" y="2504"/>
                <a:ext cx="47" cy="30"/>
              </a:xfrm>
              <a:custGeom>
                <a:avLst/>
                <a:gdLst>
                  <a:gd name="T0" fmla="*/ 5 w 78"/>
                  <a:gd name="T1" fmla="*/ 3 h 58"/>
                  <a:gd name="T2" fmla="*/ 0 w 78"/>
                  <a:gd name="T3" fmla="*/ 7 h 58"/>
                  <a:gd name="T4" fmla="*/ 3 w 78"/>
                  <a:gd name="T5" fmla="*/ 13 h 58"/>
                  <a:gd name="T6" fmla="*/ 24 w 78"/>
                  <a:gd name="T7" fmla="*/ 16 h 58"/>
                  <a:gd name="T8" fmla="*/ 28 w 78"/>
                  <a:gd name="T9" fmla="*/ 7 h 58"/>
                  <a:gd name="T10" fmla="*/ 27 w 78"/>
                  <a:gd name="T11" fmla="*/ 0 h 58"/>
                  <a:gd name="T12" fmla="*/ 5 w 78"/>
                  <a:gd name="T13" fmla="*/ 3 h 58"/>
                  <a:gd name="T14" fmla="*/ 0 60000 65536"/>
                  <a:gd name="T15" fmla="*/ 0 60000 65536"/>
                  <a:gd name="T16" fmla="*/ 0 60000 65536"/>
                  <a:gd name="T17" fmla="*/ 0 60000 65536"/>
                  <a:gd name="T18" fmla="*/ 0 60000 65536"/>
                  <a:gd name="T19" fmla="*/ 0 60000 65536"/>
                  <a:gd name="T20" fmla="*/ 0 60000 65536"/>
                  <a:gd name="T21" fmla="*/ 0 w 78"/>
                  <a:gd name="T22" fmla="*/ 0 h 58"/>
                  <a:gd name="T23" fmla="*/ 78 w 7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58">
                    <a:moveTo>
                      <a:pt x="14" y="9"/>
                    </a:moveTo>
                    <a:lnTo>
                      <a:pt x="0" y="26"/>
                    </a:lnTo>
                    <a:lnTo>
                      <a:pt x="8" y="50"/>
                    </a:lnTo>
                    <a:lnTo>
                      <a:pt x="64" y="58"/>
                    </a:lnTo>
                    <a:lnTo>
                      <a:pt x="78" y="28"/>
                    </a:lnTo>
                    <a:lnTo>
                      <a:pt x="74" y="0"/>
                    </a:lnTo>
                    <a:lnTo>
                      <a:pt x="14" y="9"/>
                    </a:lnTo>
                    <a:close/>
                  </a:path>
                </a:pathLst>
              </a:custGeom>
              <a:solidFill>
                <a:srgbClr val="990000"/>
              </a:solidFill>
              <a:ln w="0">
                <a:solidFill>
                  <a:srgbClr val="000000"/>
                </a:solidFill>
                <a:prstDash val="solid"/>
                <a:round/>
                <a:headEnd/>
                <a:tailEnd/>
              </a:ln>
            </p:spPr>
            <p:txBody>
              <a:bodyPr/>
              <a:lstStyle/>
              <a:p>
                <a:endParaRPr lang="en-US"/>
              </a:p>
            </p:txBody>
          </p:sp>
          <p:sp>
            <p:nvSpPr>
              <p:cNvPr id="321" name="Freeform 710"/>
              <p:cNvSpPr>
                <a:spLocks/>
              </p:cNvSpPr>
              <p:nvPr/>
            </p:nvSpPr>
            <p:spPr bwMode="auto">
              <a:xfrm>
                <a:off x="4546" y="2537"/>
                <a:ext cx="93" cy="100"/>
              </a:xfrm>
              <a:custGeom>
                <a:avLst/>
                <a:gdLst>
                  <a:gd name="T0" fmla="*/ 0 w 158"/>
                  <a:gd name="T1" fmla="*/ 0 h 189"/>
                  <a:gd name="T2" fmla="*/ 9 w 158"/>
                  <a:gd name="T3" fmla="*/ 10 h 189"/>
                  <a:gd name="T4" fmla="*/ 5 w 158"/>
                  <a:gd name="T5" fmla="*/ 22 h 189"/>
                  <a:gd name="T6" fmla="*/ 21 w 158"/>
                  <a:gd name="T7" fmla="*/ 46 h 189"/>
                  <a:gd name="T8" fmla="*/ 31 w 158"/>
                  <a:gd name="T9" fmla="*/ 44 h 189"/>
                  <a:gd name="T10" fmla="*/ 35 w 158"/>
                  <a:gd name="T11" fmla="*/ 37 h 189"/>
                  <a:gd name="T12" fmla="*/ 45 w 158"/>
                  <a:gd name="T13" fmla="*/ 42 h 189"/>
                  <a:gd name="T14" fmla="*/ 49 w 158"/>
                  <a:gd name="T15" fmla="*/ 53 h 189"/>
                  <a:gd name="T16" fmla="*/ 55 w 158"/>
                  <a:gd name="T17" fmla="*/ 49 h 189"/>
                  <a:gd name="T18" fmla="*/ 52 w 158"/>
                  <a:gd name="T19" fmla="*/ 43 h 189"/>
                  <a:gd name="T20" fmla="*/ 49 w 158"/>
                  <a:gd name="T21" fmla="*/ 30 h 189"/>
                  <a:gd name="T22" fmla="*/ 45 w 158"/>
                  <a:gd name="T23" fmla="*/ 30 h 189"/>
                  <a:gd name="T24" fmla="*/ 40 w 158"/>
                  <a:gd name="T25" fmla="*/ 23 h 189"/>
                  <a:gd name="T26" fmla="*/ 48 w 158"/>
                  <a:gd name="T27" fmla="*/ 19 h 189"/>
                  <a:gd name="T28" fmla="*/ 44 w 158"/>
                  <a:gd name="T29" fmla="*/ 11 h 189"/>
                  <a:gd name="T30" fmla="*/ 22 w 158"/>
                  <a:gd name="T31" fmla="*/ 9 h 189"/>
                  <a:gd name="T32" fmla="*/ 21 w 158"/>
                  <a:gd name="T33" fmla="*/ 3 h 189"/>
                  <a:gd name="T34" fmla="*/ 0 w 158"/>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8"/>
                  <a:gd name="T55" fmla="*/ 0 h 189"/>
                  <a:gd name="T56" fmla="*/ 158 w 158"/>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8" h="189">
                    <a:moveTo>
                      <a:pt x="0" y="0"/>
                    </a:moveTo>
                    <a:lnTo>
                      <a:pt x="25" y="35"/>
                    </a:lnTo>
                    <a:lnTo>
                      <a:pt x="15" y="79"/>
                    </a:lnTo>
                    <a:lnTo>
                      <a:pt x="61" y="165"/>
                    </a:lnTo>
                    <a:lnTo>
                      <a:pt x="90" y="158"/>
                    </a:lnTo>
                    <a:lnTo>
                      <a:pt x="100" y="133"/>
                    </a:lnTo>
                    <a:lnTo>
                      <a:pt x="130" y="149"/>
                    </a:lnTo>
                    <a:lnTo>
                      <a:pt x="141" y="189"/>
                    </a:lnTo>
                    <a:lnTo>
                      <a:pt x="158" y="176"/>
                    </a:lnTo>
                    <a:lnTo>
                      <a:pt x="150" y="155"/>
                    </a:lnTo>
                    <a:lnTo>
                      <a:pt x="142" y="105"/>
                    </a:lnTo>
                    <a:lnTo>
                      <a:pt x="129" y="108"/>
                    </a:lnTo>
                    <a:lnTo>
                      <a:pt x="115" y="84"/>
                    </a:lnTo>
                    <a:lnTo>
                      <a:pt x="139" y="68"/>
                    </a:lnTo>
                    <a:lnTo>
                      <a:pt x="126" y="39"/>
                    </a:lnTo>
                    <a:lnTo>
                      <a:pt x="64" y="32"/>
                    </a:lnTo>
                    <a:lnTo>
                      <a:pt x="61" y="12"/>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22" name="Freeform 711"/>
              <p:cNvSpPr>
                <a:spLocks/>
              </p:cNvSpPr>
              <p:nvPr/>
            </p:nvSpPr>
            <p:spPr bwMode="auto">
              <a:xfrm>
                <a:off x="4769" y="2597"/>
                <a:ext cx="139" cy="151"/>
              </a:xfrm>
              <a:custGeom>
                <a:avLst/>
                <a:gdLst>
                  <a:gd name="T0" fmla="*/ 0 w 234"/>
                  <a:gd name="T1" fmla="*/ 10 h 289"/>
                  <a:gd name="T2" fmla="*/ 0 w 234"/>
                  <a:gd name="T3" fmla="*/ 20 h 289"/>
                  <a:gd name="T4" fmla="*/ 7 w 234"/>
                  <a:gd name="T5" fmla="*/ 30 h 289"/>
                  <a:gd name="T6" fmla="*/ 13 w 234"/>
                  <a:gd name="T7" fmla="*/ 32 h 289"/>
                  <a:gd name="T8" fmla="*/ 20 w 234"/>
                  <a:gd name="T9" fmla="*/ 45 h 289"/>
                  <a:gd name="T10" fmla="*/ 27 w 234"/>
                  <a:gd name="T11" fmla="*/ 48 h 289"/>
                  <a:gd name="T12" fmla="*/ 39 w 234"/>
                  <a:gd name="T13" fmla="*/ 41 h 289"/>
                  <a:gd name="T14" fmla="*/ 50 w 234"/>
                  <a:gd name="T15" fmla="*/ 49 h 289"/>
                  <a:gd name="T16" fmla="*/ 54 w 234"/>
                  <a:gd name="T17" fmla="*/ 56 h 289"/>
                  <a:gd name="T18" fmla="*/ 67 w 234"/>
                  <a:gd name="T19" fmla="*/ 70 h 289"/>
                  <a:gd name="T20" fmla="*/ 68 w 234"/>
                  <a:gd name="T21" fmla="*/ 79 h 289"/>
                  <a:gd name="T22" fmla="*/ 75 w 234"/>
                  <a:gd name="T23" fmla="*/ 76 h 289"/>
                  <a:gd name="T24" fmla="*/ 83 w 234"/>
                  <a:gd name="T25" fmla="*/ 78 h 289"/>
                  <a:gd name="T26" fmla="*/ 83 w 234"/>
                  <a:gd name="T27" fmla="*/ 63 h 289"/>
                  <a:gd name="T28" fmla="*/ 75 w 234"/>
                  <a:gd name="T29" fmla="*/ 55 h 289"/>
                  <a:gd name="T30" fmla="*/ 54 w 234"/>
                  <a:gd name="T31" fmla="*/ 36 h 289"/>
                  <a:gd name="T32" fmla="*/ 43 w 234"/>
                  <a:gd name="T33" fmla="*/ 27 h 289"/>
                  <a:gd name="T34" fmla="*/ 48 w 234"/>
                  <a:gd name="T35" fmla="*/ 22 h 289"/>
                  <a:gd name="T36" fmla="*/ 42 w 234"/>
                  <a:gd name="T37" fmla="*/ 14 h 289"/>
                  <a:gd name="T38" fmla="*/ 31 w 234"/>
                  <a:gd name="T39" fmla="*/ 10 h 289"/>
                  <a:gd name="T40" fmla="*/ 31 w 234"/>
                  <a:gd name="T41" fmla="*/ 10 h 289"/>
                  <a:gd name="T42" fmla="*/ 27 w 234"/>
                  <a:gd name="T43" fmla="*/ 0 h 289"/>
                  <a:gd name="T44" fmla="*/ 18 w 234"/>
                  <a:gd name="T45" fmla="*/ 2 h 289"/>
                  <a:gd name="T46" fmla="*/ 18 w 234"/>
                  <a:gd name="T47" fmla="*/ 10 h 289"/>
                  <a:gd name="T48" fmla="*/ 14 w 234"/>
                  <a:gd name="T49" fmla="*/ 14 h 289"/>
                  <a:gd name="T50" fmla="*/ 0 w 234"/>
                  <a:gd name="T51" fmla="*/ 10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4"/>
                  <a:gd name="T79" fmla="*/ 0 h 289"/>
                  <a:gd name="T80" fmla="*/ 234 w 234"/>
                  <a:gd name="T81" fmla="*/ 289 h 2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4" h="289">
                    <a:moveTo>
                      <a:pt x="0" y="39"/>
                    </a:moveTo>
                    <a:lnTo>
                      <a:pt x="0" y="75"/>
                    </a:lnTo>
                    <a:lnTo>
                      <a:pt x="20" y="110"/>
                    </a:lnTo>
                    <a:lnTo>
                      <a:pt x="37" y="116"/>
                    </a:lnTo>
                    <a:lnTo>
                      <a:pt x="55" y="167"/>
                    </a:lnTo>
                    <a:lnTo>
                      <a:pt x="77" y="176"/>
                    </a:lnTo>
                    <a:lnTo>
                      <a:pt x="111" y="149"/>
                    </a:lnTo>
                    <a:lnTo>
                      <a:pt x="142" y="178"/>
                    </a:lnTo>
                    <a:lnTo>
                      <a:pt x="153" y="205"/>
                    </a:lnTo>
                    <a:lnTo>
                      <a:pt x="189" y="257"/>
                    </a:lnTo>
                    <a:lnTo>
                      <a:pt x="192" y="289"/>
                    </a:lnTo>
                    <a:lnTo>
                      <a:pt x="212" y="279"/>
                    </a:lnTo>
                    <a:lnTo>
                      <a:pt x="234" y="286"/>
                    </a:lnTo>
                    <a:lnTo>
                      <a:pt x="234" y="230"/>
                    </a:lnTo>
                    <a:lnTo>
                      <a:pt x="213" y="201"/>
                    </a:lnTo>
                    <a:lnTo>
                      <a:pt x="153" y="131"/>
                    </a:lnTo>
                    <a:lnTo>
                      <a:pt x="123" y="97"/>
                    </a:lnTo>
                    <a:lnTo>
                      <a:pt x="135" y="80"/>
                    </a:lnTo>
                    <a:lnTo>
                      <a:pt x="118" y="50"/>
                    </a:lnTo>
                    <a:lnTo>
                      <a:pt x="90" y="38"/>
                    </a:lnTo>
                    <a:lnTo>
                      <a:pt x="90" y="39"/>
                    </a:lnTo>
                    <a:lnTo>
                      <a:pt x="76" y="0"/>
                    </a:lnTo>
                    <a:lnTo>
                      <a:pt x="50" y="8"/>
                    </a:lnTo>
                    <a:lnTo>
                      <a:pt x="53" y="37"/>
                    </a:lnTo>
                    <a:lnTo>
                      <a:pt x="38" y="52"/>
                    </a:lnTo>
                    <a:lnTo>
                      <a:pt x="0" y="39"/>
                    </a:lnTo>
                    <a:close/>
                  </a:path>
                </a:pathLst>
              </a:custGeom>
              <a:solidFill>
                <a:srgbClr val="990000"/>
              </a:solidFill>
              <a:ln w="0">
                <a:solidFill>
                  <a:srgbClr val="000000"/>
                </a:solidFill>
                <a:prstDash val="solid"/>
                <a:round/>
                <a:headEnd/>
                <a:tailEnd/>
              </a:ln>
            </p:spPr>
            <p:txBody>
              <a:bodyPr/>
              <a:lstStyle/>
              <a:p>
                <a:endParaRPr lang="en-US"/>
              </a:p>
            </p:txBody>
          </p:sp>
          <p:sp>
            <p:nvSpPr>
              <p:cNvPr id="323" name="Freeform 712"/>
              <p:cNvSpPr>
                <a:spLocks/>
              </p:cNvSpPr>
              <p:nvPr/>
            </p:nvSpPr>
            <p:spPr bwMode="auto">
              <a:xfrm>
                <a:off x="4813" y="2585"/>
                <a:ext cx="131" cy="271"/>
              </a:xfrm>
              <a:custGeom>
                <a:avLst/>
                <a:gdLst>
                  <a:gd name="T0" fmla="*/ 0 w 220"/>
                  <a:gd name="T1" fmla="*/ 6 h 523"/>
                  <a:gd name="T2" fmla="*/ 5 w 220"/>
                  <a:gd name="T3" fmla="*/ 17 h 523"/>
                  <a:gd name="T4" fmla="*/ 5 w 220"/>
                  <a:gd name="T5" fmla="*/ 17 h 523"/>
                  <a:gd name="T6" fmla="*/ 15 w 220"/>
                  <a:gd name="T7" fmla="*/ 20 h 523"/>
                  <a:gd name="T8" fmla="*/ 21 w 220"/>
                  <a:gd name="T9" fmla="*/ 28 h 523"/>
                  <a:gd name="T10" fmla="*/ 17 w 220"/>
                  <a:gd name="T11" fmla="*/ 33 h 523"/>
                  <a:gd name="T12" fmla="*/ 27 w 220"/>
                  <a:gd name="T13" fmla="*/ 41 h 523"/>
                  <a:gd name="T14" fmla="*/ 49 w 220"/>
                  <a:gd name="T15" fmla="*/ 61 h 523"/>
                  <a:gd name="T16" fmla="*/ 56 w 220"/>
                  <a:gd name="T17" fmla="*/ 68 h 523"/>
                  <a:gd name="T18" fmla="*/ 56 w 220"/>
                  <a:gd name="T19" fmla="*/ 83 h 523"/>
                  <a:gd name="T20" fmla="*/ 56 w 220"/>
                  <a:gd name="T21" fmla="*/ 103 h 523"/>
                  <a:gd name="T22" fmla="*/ 55 w 220"/>
                  <a:gd name="T23" fmla="*/ 106 h 523"/>
                  <a:gd name="T24" fmla="*/ 49 w 220"/>
                  <a:gd name="T25" fmla="*/ 105 h 523"/>
                  <a:gd name="T26" fmla="*/ 46 w 220"/>
                  <a:gd name="T27" fmla="*/ 110 h 523"/>
                  <a:gd name="T28" fmla="*/ 27 w 220"/>
                  <a:gd name="T29" fmla="*/ 121 h 523"/>
                  <a:gd name="T30" fmla="*/ 35 w 220"/>
                  <a:gd name="T31" fmla="*/ 124 h 523"/>
                  <a:gd name="T32" fmla="*/ 32 w 220"/>
                  <a:gd name="T33" fmla="*/ 130 h 523"/>
                  <a:gd name="T34" fmla="*/ 35 w 220"/>
                  <a:gd name="T35" fmla="*/ 140 h 523"/>
                  <a:gd name="T36" fmla="*/ 43 w 220"/>
                  <a:gd name="T37" fmla="*/ 140 h 523"/>
                  <a:gd name="T38" fmla="*/ 55 w 220"/>
                  <a:gd name="T39" fmla="*/ 122 h 523"/>
                  <a:gd name="T40" fmla="*/ 74 w 220"/>
                  <a:gd name="T41" fmla="*/ 109 h 523"/>
                  <a:gd name="T42" fmla="*/ 78 w 220"/>
                  <a:gd name="T43" fmla="*/ 97 h 523"/>
                  <a:gd name="T44" fmla="*/ 70 w 220"/>
                  <a:gd name="T45" fmla="*/ 78 h 523"/>
                  <a:gd name="T46" fmla="*/ 63 w 220"/>
                  <a:gd name="T47" fmla="*/ 63 h 523"/>
                  <a:gd name="T48" fmla="*/ 59 w 220"/>
                  <a:gd name="T49" fmla="*/ 62 h 523"/>
                  <a:gd name="T50" fmla="*/ 33 w 220"/>
                  <a:gd name="T51" fmla="*/ 40 h 523"/>
                  <a:gd name="T52" fmla="*/ 32 w 220"/>
                  <a:gd name="T53" fmla="*/ 32 h 523"/>
                  <a:gd name="T54" fmla="*/ 45 w 220"/>
                  <a:gd name="T55" fmla="*/ 20 h 523"/>
                  <a:gd name="T56" fmla="*/ 54 w 220"/>
                  <a:gd name="T57" fmla="*/ 15 h 523"/>
                  <a:gd name="T58" fmla="*/ 40 w 220"/>
                  <a:gd name="T59" fmla="*/ 8 h 523"/>
                  <a:gd name="T60" fmla="*/ 33 w 220"/>
                  <a:gd name="T61" fmla="*/ 2 h 523"/>
                  <a:gd name="T62" fmla="*/ 27 w 220"/>
                  <a:gd name="T63" fmla="*/ 0 h 523"/>
                  <a:gd name="T64" fmla="*/ 11 w 220"/>
                  <a:gd name="T65" fmla="*/ 3 h 523"/>
                  <a:gd name="T66" fmla="*/ 0 w 220"/>
                  <a:gd name="T67" fmla="*/ 6 h 5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0"/>
                  <a:gd name="T103" fmla="*/ 0 h 523"/>
                  <a:gd name="T104" fmla="*/ 220 w 220"/>
                  <a:gd name="T105" fmla="*/ 523 h 5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0" h="523">
                    <a:moveTo>
                      <a:pt x="0" y="24"/>
                    </a:moveTo>
                    <a:lnTo>
                      <a:pt x="14" y="63"/>
                    </a:lnTo>
                    <a:lnTo>
                      <a:pt x="14" y="62"/>
                    </a:lnTo>
                    <a:lnTo>
                      <a:pt x="42" y="74"/>
                    </a:lnTo>
                    <a:lnTo>
                      <a:pt x="59" y="104"/>
                    </a:lnTo>
                    <a:lnTo>
                      <a:pt x="47" y="121"/>
                    </a:lnTo>
                    <a:lnTo>
                      <a:pt x="77" y="155"/>
                    </a:lnTo>
                    <a:lnTo>
                      <a:pt x="137" y="225"/>
                    </a:lnTo>
                    <a:lnTo>
                      <a:pt x="158" y="254"/>
                    </a:lnTo>
                    <a:lnTo>
                      <a:pt x="158" y="310"/>
                    </a:lnTo>
                    <a:lnTo>
                      <a:pt x="158" y="382"/>
                    </a:lnTo>
                    <a:lnTo>
                      <a:pt x="155" y="396"/>
                    </a:lnTo>
                    <a:lnTo>
                      <a:pt x="140" y="391"/>
                    </a:lnTo>
                    <a:lnTo>
                      <a:pt x="129" y="412"/>
                    </a:lnTo>
                    <a:lnTo>
                      <a:pt x="78" y="452"/>
                    </a:lnTo>
                    <a:lnTo>
                      <a:pt x="98" y="464"/>
                    </a:lnTo>
                    <a:lnTo>
                      <a:pt x="91" y="482"/>
                    </a:lnTo>
                    <a:lnTo>
                      <a:pt x="99" y="521"/>
                    </a:lnTo>
                    <a:lnTo>
                      <a:pt x="121" y="523"/>
                    </a:lnTo>
                    <a:lnTo>
                      <a:pt x="156" y="455"/>
                    </a:lnTo>
                    <a:lnTo>
                      <a:pt x="209" y="408"/>
                    </a:lnTo>
                    <a:lnTo>
                      <a:pt x="220" y="360"/>
                    </a:lnTo>
                    <a:lnTo>
                      <a:pt x="196" y="290"/>
                    </a:lnTo>
                    <a:lnTo>
                      <a:pt x="176" y="233"/>
                    </a:lnTo>
                    <a:lnTo>
                      <a:pt x="166" y="229"/>
                    </a:lnTo>
                    <a:lnTo>
                      <a:pt x="94" y="148"/>
                    </a:lnTo>
                    <a:lnTo>
                      <a:pt x="90" y="118"/>
                    </a:lnTo>
                    <a:lnTo>
                      <a:pt x="128" y="75"/>
                    </a:lnTo>
                    <a:lnTo>
                      <a:pt x="153" y="56"/>
                    </a:lnTo>
                    <a:lnTo>
                      <a:pt x="112" y="28"/>
                    </a:lnTo>
                    <a:lnTo>
                      <a:pt x="94" y="5"/>
                    </a:lnTo>
                    <a:lnTo>
                      <a:pt x="76" y="0"/>
                    </a:lnTo>
                    <a:lnTo>
                      <a:pt x="30" y="11"/>
                    </a:lnTo>
                    <a:lnTo>
                      <a:pt x="0" y="24"/>
                    </a:lnTo>
                    <a:close/>
                  </a:path>
                </a:pathLst>
              </a:custGeom>
              <a:solidFill>
                <a:srgbClr val="990000"/>
              </a:solidFill>
              <a:ln w="0">
                <a:solidFill>
                  <a:srgbClr val="000000"/>
                </a:solidFill>
                <a:prstDash val="solid"/>
                <a:round/>
                <a:headEnd/>
                <a:tailEnd/>
              </a:ln>
            </p:spPr>
            <p:txBody>
              <a:bodyPr/>
              <a:lstStyle/>
              <a:p>
                <a:endParaRPr lang="en-US"/>
              </a:p>
            </p:txBody>
          </p:sp>
          <p:sp>
            <p:nvSpPr>
              <p:cNvPr id="324" name="Freeform 713"/>
              <p:cNvSpPr>
                <a:spLocks/>
              </p:cNvSpPr>
              <p:nvPr/>
            </p:nvSpPr>
            <p:spPr bwMode="auto">
              <a:xfrm>
                <a:off x="4829" y="2743"/>
                <a:ext cx="79" cy="77"/>
              </a:xfrm>
              <a:custGeom>
                <a:avLst/>
                <a:gdLst>
                  <a:gd name="T0" fmla="*/ 4 w 135"/>
                  <a:gd name="T1" fmla="*/ 24 h 149"/>
                  <a:gd name="T2" fmla="*/ 9 w 135"/>
                  <a:gd name="T3" fmla="*/ 27 h 149"/>
                  <a:gd name="T4" fmla="*/ 9 w 135"/>
                  <a:gd name="T5" fmla="*/ 35 h 149"/>
                  <a:gd name="T6" fmla="*/ 19 w 135"/>
                  <a:gd name="T7" fmla="*/ 40 h 149"/>
                  <a:gd name="T8" fmla="*/ 36 w 135"/>
                  <a:gd name="T9" fmla="*/ 29 h 149"/>
                  <a:gd name="T10" fmla="*/ 40 w 135"/>
                  <a:gd name="T11" fmla="*/ 23 h 149"/>
                  <a:gd name="T12" fmla="*/ 45 w 135"/>
                  <a:gd name="T13" fmla="*/ 25 h 149"/>
                  <a:gd name="T14" fmla="*/ 46 w 135"/>
                  <a:gd name="T15" fmla="*/ 21 h 149"/>
                  <a:gd name="T16" fmla="*/ 46 w 135"/>
                  <a:gd name="T17" fmla="*/ 2 h 149"/>
                  <a:gd name="T18" fmla="*/ 39 w 135"/>
                  <a:gd name="T19" fmla="*/ 0 h 149"/>
                  <a:gd name="T20" fmla="*/ 32 w 135"/>
                  <a:gd name="T21" fmla="*/ 3 h 149"/>
                  <a:gd name="T22" fmla="*/ 25 w 135"/>
                  <a:gd name="T23" fmla="*/ 1 h 149"/>
                  <a:gd name="T24" fmla="*/ 9 w 135"/>
                  <a:gd name="T25" fmla="*/ 2 h 149"/>
                  <a:gd name="T26" fmla="*/ 0 w 135"/>
                  <a:gd name="T27" fmla="*/ 12 h 149"/>
                  <a:gd name="T28" fmla="*/ 4 w 135"/>
                  <a:gd name="T29" fmla="*/ 24 h 1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49"/>
                  <a:gd name="T47" fmla="*/ 135 w 135"/>
                  <a:gd name="T48" fmla="*/ 149 h 1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49">
                    <a:moveTo>
                      <a:pt x="12" y="90"/>
                    </a:moveTo>
                    <a:lnTo>
                      <a:pt x="28" y="102"/>
                    </a:lnTo>
                    <a:lnTo>
                      <a:pt x="28" y="130"/>
                    </a:lnTo>
                    <a:lnTo>
                      <a:pt x="55" y="149"/>
                    </a:lnTo>
                    <a:lnTo>
                      <a:pt x="106" y="109"/>
                    </a:lnTo>
                    <a:lnTo>
                      <a:pt x="117" y="88"/>
                    </a:lnTo>
                    <a:lnTo>
                      <a:pt x="132" y="93"/>
                    </a:lnTo>
                    <a:lnTo>
                      <a:pt x="135" y="79"/>
                    </a:lnTo>
                    <a:lnTo>
                      <a:pt x="135" y="7"/>
                    </a:lnTo>
                    <a:lnTo>
                      <a:pt x="113" y="0"/>
                    </a:lnTo>
                    <a:lnTo>
                      <a:pt x="93" y="10"/>
                    </a:lnTo>
                    <a:lnTo>
                      <a:pt x="71" y="3"/>
                    </a:lnTo>
                    <a:lnTo>
                      <a:pt x="28" y="7"/>
                    </a:lnTo>
                    <a:lnTo>
                      <a:pt x="0" y="46"/>
                    </a:lnTo>
                    <a:lnTo>
                      <a:pt x="12" y="90"/>
                    </a:lnTo>
                    <a:close/>
                  </a:path>
                </a:pathLst>
              </a:custGeom>
              <a:solidFill>
                <a:srgbClr val="990000"/>
              </a:solidFill>
              <a:ln w="0">
                <a:solidFill>
                  <a:srgbClr val="000000"/>
                </a:solidFill>
                <a:prstDash val="solid"/>
                <a:round/>
                <a:headEnd/>
                <a:tailEnd/>
              </a:ln>
            </p:spPr>
            <p:txBody>
              <a:bodyPr/>
              <a:lstStyle/>
              <a:p>
                <a:endParaRPr lang="en-US"/>
              </a:p>
            </p:txBody>
          </p:sp>
          <p:sp>
            <p:nvSpPr>
              <p:cNvPr id="325" name="Freeform 714"/>
              <p:cNvSpPr>
                <a:spLocks/>
              </p:cNvSpPr>
              <p:nvPr/>
            </p:nvSpPr>
            <p:spPr bwMode="auto">
              <a:xfrm>
                <a:off x="4970" y="2890"/>
                <a:ext cx="158" cy="109"/>
              </a:xfrm>
              <a:custGeom>
                <a:avLst/>
                <a:gdLst>
                  <a:gd name="T0" fmla="*/ 0 w 264"/>
                  <a:gd name="T1" fmla="*/ 49 h 211"/>
                  <a:gd name="T2" fmla="*/ 4 w 264"/>
                  <a:gd name="T3" fmla="*/ 56 h 211"/>
                  <a:gd name="T4" fmla="*/ 22 w 264"/>
                  <a:gd name="T5" fmla="*/ 56 h 211"/>
                  <a:gd name="T6" fmla="*/ 28 w 264"/>
                  <a:gd name="T7" fmla="*/ 49 h 211"/>
                  <a:gd name="T8" fmla="*/ 53 w 264"/>
                  <a:gd name="T9" fmla="*/ 49 h 211"/>
                  <a:gd name="T10" fmla="*/ 61 w 264"/>
                  <a:gd name="T11" fmla="*/ 28 h 211"/>
                  <a:gd name="T12" fmla="*/ 62 w 264"/>
                  <a:gd name="T13" fmla="*/ 26 h 211"/>
                  <a:gd name="T14" fmla="*/ 81 w 264"/>
                  <a:gd name="T15" fmla="*/ 28 h 211"/>
                  <a:gd name="T16" fmla="*/ 88 w 264"/>
                  <a:gd name="T17" fmla="*/ 27 h 211"/>
                  <a:gd name="T18" fmla="*/ 87 w 264"/>
                  <a:gd name="T19" fmla="*/ 17 h 211"/>
                  <a:gd name="T20" fmla="*/ 95 w 264"/>
                  <a:gd name="T21" fmla="*/ 14 h 211"/>
                  <a:gd name="T22" fmla="*/ 80 w 264"/>
                  <a:gd name="T23" fmla="*/ 8 h 211"/>
                  <a:gd name="T24" fmla="*/ 74 w 264"/>
                  <a:gd name="T25" fmla="*/ 0 h 211"/>
                  <a:gd name="T26" fmla="*/ 63 w 264"/>
                  <a:gd name="T27" fmla="*/ 2 h 211"/>
                  <a:gd name="T28" fmla="*/ 57 w 264"/>
                  <a:gd name="T29" fmla="*/ 15 h 211"/>
                  <a:gd name="T30" fmla="*/ 60 w 264"/>
                  <a:gd name="T31" fmla="*/ 20 h 211"/>
                  <a:gd name="T32" fmla="*/ 53 w 264"/>
                  <a:gd name="T33" fmla="*/ 19 h 211"/>
                  <a:gd name="T34" fmla="*/ 56 w 264"/>
                  <a:gd name="T35" fmla="*/ 23 h 211"/>
                  <a:gd name="T36" fmla="*/ 49 w 264"/>
                  <a:gd name="T37" fmla="*/ 21 h 211"/>
                  <a:gd name="T38" fmla="*/ 34 w 264"/>
                  <a:gd name="T39" fmla="*/ 35 h 211"/>
                  <a:gd name="T40" fmla="*/ 15 w 264"/>
                  <a:gd name="T41" fmla="*/ 40 h 211"/>
                  <a:gd name="T42" fmla="*/ 10 w 264"/>
                  <a:gd name="T43" fmla="*/ 49 h 211"/>
                  <a:gd name="T44" fmla="*/ 0 w 264"/>
                  <a:gd name="T45" fmla="*/ 49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4"/>
                  <a:gd name="T70" fmla="*/ 0 h 211"/>
                  <a:gd name="T71" fmla="*/ 264 w 264"/>
                  <a:gd name="T72" fmla="*/ 211 h 2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4" h="211">
                    <a:moveTo>
                      <a:pt x="0" y="181"/>
                    </a:moveTo>
                    <a:lnTo>
                      <a:pt x="10" y="210"/>
                    </a:lnTo>
                    <a:lnTo>
                      <a:pt x="60" y="211"/>
                    </a:lnTo>
                    <a:lnTo>
                      <a:pt x="79" y="184"/>
                    </a:lnTo>
                    <a:lnTo>
                      <a:pt x="147" y="181"/>
                    </a:lnTo>
                    <a:lnTo>
                      <a:pt x="171" y="107"/>
                    </a:lnTo>
                    <a:lnTo>
                      <a:pt x="174" y="99"/>
                    </a:lnTo>
                    <a:lnTo>
                      <a:pt x="228" y="105"/>
                    </a:lnTo>
                    <a:lnTo>
                      <a:pt x="246" y="100"/>
                    </a:lnTo>
                    <a:lnTo>
                      <a:pt x="244" y="64"/>
                    </a:lnTo>
                    <a:lnTo>
                      <a:pt x="264" y="53"/>
                    </a:lnTo>
                    <a:lnTo>
                      <a:pt x="223" y="31"/>
                    </a:lnTo>
                    <a:lnTo>
                      <a:pt x="207" y="0"/>
                    </a:lnTo>
                    <a:lnTo>
                      <a:pt x="176" y="6"/>
                    </a:lnTo>
                    <a:lnTo>
                      <a:pt x="158" y="56"/>
                    </a:lnTo>
                    <a:lnTo>
                      <a:pt x="168" y="75"/>
                    </a:lnTo>
                    <a:lnTo>
                      <a:pt x="147" y="70"/>
                    </a:lnTo>
                    <a:lnTo>
                      <a:pt x="155" y="86"/>
                    </a:lnTo>
                    <a:lnTo>
                      <a:pt x="137" y="79"/>
                    </a:lnTo>
                    <a:lnTo>
                      <a:pt x="96" y="132"/>
                    </a:lnTo>
                    <a:lnTo>
                      <a:pt x="41" y="150"/>
                    </a:lnTo>
                    <a:lnTo>
                      <a:pt x="27" y="181"/>
                    </a:lnTo>
                    <a:lnTo>
                      <a:pt x="0" y="181"/>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6" name="Freeform 715"/>
              <p:cNvSpPr>
                <a:spLocks/>
              </p:cNvSpPr>
              <p:nvPr/>
            </p:nvSpPr>
            <p:spPr bwMode="auto">
              <a:xfrm>
                <a:off x="4784" y="2890"/>
                <a:ext cx="90" cy="92"/>
              </a:xfrm>
              <a:custGeom>
                <a:avLst/>
                <a:gdLst>
                  <a:gd name="T0" fmla="*/ 0 w 153"/>
                  <a:gd name="T1" fmla="*/ 0 h 177"/>
                  <a:gd name="T2" fmla="*/ 9 w 153"/>
                  <a:gd name="T3" fmla="*/ 11 h 177"/>
                  <a:gd name="T4" fmla="*/ 24 w 153"/>
                  <a:gd name="T5" fmla="*/ 36 h 177"/>
                  <a:gd name="T6" fmla="*/ 41 w 153"/>
                  <a:gd name="T7" fmla="*/ 48 h 177"/>
                  <a:gd name="T8" fmla="*/ 42 w 153"/>
                  <a:gd name="T9" fmla="*/ 42 h 177"/>
                  <a:gd name="T10" fmla="*/ 53 w 153"/>
                  <a:gd name="T11" fmla="*/ 43 h 177"/>
                  <a:gd name="T12" fmla="*/ 46 w 153"/>
                  <a:gd name="T13" fmla="*/ 34 h 177"/>
                  <a:gd name="T14" fmla="*/ 41 w 153"/>
                  <a:gd name="T15" fmla="*/ 27 h 177"/>
                  <a:gd name="T16" fmla="*/ 42 w 153"/>
                  <a:gd name="T17" fmla="*/ 19 h 177"/>
                  <a:gd name="T18" fmla="*/ 28 w 153"/>
                  <a:gd name="T19" fmla="*/ 8 h 177"/>
                  <a:gd name="T20" fmla="*/ 18 w 153"/>
                  <a:gd name="T21" fmla="*/ 4 h 177"/>
                  <a:gd name="T22" fmla="*/ 0 w 153"/>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
                  <a:gd name="T37" fmla="*/ 0 h 177"/>
                  <a:gd name="T38" fmla="*/ 153 w 153"/>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 h="177">
                    <a:moveTo>
                      <a:pt x="0" y="0"/>
                    </a:moveTo>
                    <a:lnTo>
                      <a:pt x="25" y="43"/>
                    </a:lnTo>
                    <a:lnTo>
                      <a:pt x="68" y="135"/>
                    </a:lnTo>
                    <a:lnTo>
                      <a:pt x="117" y="177"/>
                    </a:lnTo>
                    <a:lnTo>
                      <a:pt x="121" y="156"/>
                    </a:lnTo>
                    <a:lnTo>
                      <a:pt x="153" y="158"/>
                    </a:lnTo>
                    <a:lnTo>
                      <a:pt x="133" y="126"/>
                    </a:lnTo>
                    <a:lnTo>
                      <a:pt x="119" y="101"/>
                    </a:lnTo>
                    <a:lnTo>
                      <a:pt x="121" y="70"/>
                    </a:lnTo>
                    <a:lnTo>
                      <a:pt x="82" y="29"/>
                    </a:lnTo>
                    <a:lnTo>
                      <a:pt x="52" y="16"/>
                    </a:lnTo>
                    <a:lnTo>
                      <a:pt x="0"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7" name="Freeform 716"/>
              <p:cNvSpPr>
                <a:spLocks/>
              </p:cNvSpPr>
              <p:nvPr/>
            </p:nvSpPr>
            <p:spPr bwMode="auto">
              <a:xfrm>
                <a:off x="4435" y="2846"/>
                <a:ext cx="33" cy="62"/>
              </a:xfrm>
              <a:custGeom>
                <a:avLst/>
                <a:gdLst>
                  <a:gd name="T0" fmla="*/ 6 w 58"/>
                  <a:gd name="T1" fmla="*/ 0 h 123"/>
                  <a:gd name="T2" fmla="*/ 0 w 58"/>
                  <a:gd name="T3" fmla="*/ 11 h 123"/>
                  <a:gd name="T4" fmla="*/ 5 w 58"/>
                  <a:gd name="T5" fmla="*/ 28 h 123"/>
                  <a:gd name="T6" fmla="*/ 10 w 58"/>
                  <a:gd name="T7" fmla="*/ 31 h 123"/>
                  <a:gd name="T8" fmla="*/ 19 w 58"/>
                  <a:gd name="T9" fmla="*/ 29 h 123"/>
                  <a:gd name="T10" fmla="*/ 18 w 58"/>
                  <a:gd name="T11" fmla="*/ 20 h 123"/>
                  <a:gd name="T12" fmla="*/ 14 w 58"/>
                  <a:gd name="T13" fmla="*/ 9 h 123"/>
                  <a:gd name="T14" fmla="*/ 6 w 58"/>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23"/>
                  <a:gd name="T26" fmla="*/ 58 w 58"/>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23">
                    <a:moveTo>
                      <a:pt x="18" y="0"/>
                    </a:moveTo>
                    <a:lnTo>
                      <a:pt x="0" y="44"/>
                    </a:lnTo>
                    <a:lnTo>
                      <a:pt x="14" y="111"/>
                    </a:lnTo>
                    <a:lnTo>
                      <a:pt x="30" y="123"/>
                    </a:lnTo>
                    <a:lnTo>
                      <a:pt x="58" y="114"/>
                    </a:lnTo>
                    <a:lnTo>
                      <a:pt x="57" y="77"/>
                    </a:lnTo>
                    <a:lnTo>
                      <a:pt x="43" y="35"/>
                    </a:lnTo>
                    <a:lnTo>
                      <a:pt x="18"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28" name="Oval 717"/>
              <p:cNvSpPr>
                <a:spLocks noChangeArrowheads="1"/>
              </p:cNvSpPr>
              <p:nvPr/>
            </p:nvSpPr>
            <p:spPr bwMode="auto">
              <a:xfrm>
                <a:off x="4337" y="2927"/>
                <a:ext cx="24" cy="26"/>
              </a:xfrm>
              <a:prstGeom prst="ellipse">
                <a:avLst/>
              </a:prstGeom>
              <a:solidFill>
                <a:schemeClr val="bg1"/>
              </a:solidFill>
              <a:ln w="0" algn="ctr">
                <a:solidFill>
                  <a:srgbClr val="000000"/>
                </a:solidFill>
                <a:round/>
                <a:headEnd/>
                <a:tailEnd/>
              </a:ln>
            </p:spPr>
            <p:txBody>
              <a:bodyPr/>
              <a:lstStyle/>
              <a:p>
                <a:endParaRPr lang="es-ES"/>
              </a:p>
            </p:txBody>
          </p:sp>
          <p:sp>
            <p:nvSpPr>
              <p:cNvPr id="329" name="Freeform 718"/>
              <p:cNvSpPr>
                <a:spLocks/>
              </p:cNvSpPr>
              <p:nvPr/>
            </p:nvSpPr>
            <p:spPr bwMode="auto">
              <a:xfrm>
                <a:off x="4256" y="1903"/>
                <a:ext cx="913" cy="725"/>
              </a:xfrm>
              <a:custGeom>
                <a:avLst/>
                <a:gdLst>
                  <a:gd name="T0" fmla="*/ 375 w 1540"/>
                  <a:gd name="T1" fmla="*/ 106 h 1394"/>
                  <a:gd name="T2" fmla="*/ 338 w 1540"/>
                  <a:gd name="T3" fmla="*/ 123 h 1394"/>
                  <a:gd name="T4" fmla="*/ 305 w 1540"/>
                  <a:gd name="T5" fmla="*/ 153 h 1394"/>
                  <a:gd name="T6" fmla="*/ 250 w 1540"/>
                  <a:gd name="T7" fmla="*/ 151 h 1394"/>
                  <a:gd name="T8" fmla="*/ 193 w 1540"/>
                  <a:gd name="T9" fmla="*/ 146 h 1394"/>
                  <a:gd name="T10" fmla="*/ 132 w 1540"/>
                  <a:gd name="T11" fmla="*/ 114 h 1394"/>
                  <a:gd name="T12" fmla="*/ 112 w 1540"/>
                  <a:gd name="T13" fmla="*/ 108 h 1394"/>
                  <a:gd name="T14" fmla="*/ 62 w 1540"/>
                  <a:gd name="T15" fmla="*/ 124 h 1394"/>
                  <a:gd name="T16" fmla="*/ 56 w 1540"/>
                  <a:gd name="T17" fmla="*/ 162 h 1394"/>
                  <a:gd name="T18" fmla="*/ 14 w 1540"/>
                  <a:gd name="T19" fmla="*/ 195 h 1394"/>
                  <a:gd name="T20" fmla="*/ 14 w 1540"/>
                  <a:gd name="T21" fmla="*/ 227 h 1394"/>
                  <a:gd name="T22" fmla="*/ 69 w 1540"/>
                  <a:gd name="T23" fmla="*/ 249 h 1394"/>
                  <a:gd name="T24" fmla="*/ 74 w 1540"/>
                  <a:gd name="T25" fmla="*/ 290 h 1394"/>
                  <a:gd name="T26" fmla="*/ 120 w 1540"/>
                  <a:gd name="T27" fmla="*/ 305 h 1394"/>
                  <a:gd name="T28" fmla="*/ 172 w 1540"/>
                  <a:gd name="T29" fmla="*/ 314 h 1394"/>
                  <a:gd name="T30" fmla="*/ 205 w 1540"/>
                  <a:gd name="T31" fmla="*/ 313 h 1394"/>
                  <a:gd name="T32" fmla="*/ 249 w 1540"/>
                  <a:gd name="T33" fmla="*/ 298 h 1394"/>
                  <a:gd name="T34" fmla="*/ 270 w 1540"/>
                  <a:gd name="T35" fmla="*/ 305 h 1394"/>
                  <a:gd name="T36" fmla="*/ 276 w 1540"/>
                  <a:gd name="T37" fmla="*/ 341 h 1394"/>
                  <a:gd name="T38" fmla="*/ 286 w 1540"/>
                  <a:gd name="T39" fmla="*/ 369 h 1394"/>
                  <a:gd name="T40" fmla="*/ 318 w 1540"/>
                  <a:gd name="T41" fmla="*/ 376 h 1394"/>
                  <a:gd name="T42" fmla="*/ 331 w 1540"/>
                  <a:gd name="T43" fmla="*/ 361 h 1394"/>
                  <a:gd name="T44" fmla="*/ 365 w 1540"/>
                  <a:gd name="T45" fmla="*/ 356 h 1394"/>
                  <a:gd name="T46" fmla="*/ 400 w 1540"/>
                  <a:gd name="T47" fmla="*/ 367 h 1394"/>
                  <a:gd name="T48" fmla="*/ 413 w 1540"/>
                  <a:gd name="T49" fmla="*/ 375 h 1394"/>
                  <a:gd name="T50" fmla="*/ 438 w 1540"/>
                  <a:gd name="T51" fmla="*/ 356 h 1394"/>
                  <a:gd name="T52" fmla="*/ 448 w 1540"/>
                  <a:gd name="T53" fmla="*/ 351 h 1394"/>
                  <a:gd name="T54" fmla="*/ 505 w 1540"/>
                  <a:gd name="T55" fmla="*/ 279 h 1394"/>
                  <a:gd name="T56" fmla="*/ 495 w 1540"/>
                  <a:gd name="T57" fmla="*/ 258 h 1394"/>
                  <a:gd name="T58" fmla="*/ 479 w 1540"/>
                  <a:gd name="T59" fmla="*/ 230 h 1394"/>
                  <a:gd name="T60" fmla="*/ 474 w 1540"/>
                  <a:gd name="T61" fmla="*/ 201 h 1394"/>
                  <a:gd name="T62" fmla="*/ 459 w 1540"/>
                  <a:gd name="T63" fmla="*/ 188 h 1394"/>
                  <a:gd name="T64" fmla="*/ 440 w 1540"/>
                  <a:gd name="T65" fmla="*/ 175 h 1394"/>
                  <a:gd name="T66" fmla="*/ 460 w 1540"/>
                  <a:gd name="T67" fmla="*/ 170 h 1394"/>
                  <a:gd name="T68" fmla="*/ 493 w 1540"/>
                  <a:gd name="T69" fmla="*/ 163 h 1394"/>
                  <a:gd name="T70" fmla="*/ 527 w 1540"/>
                  <a:gd name="T71" fmla="*/ 119 h 1394"/>
                  <a:gd name="T72" fmla="*/ 541 w 1540"/>
                  <a:gd name="T73" fmla="*/ 88 h 1394"/>
                  <a:gd name="T74" fmla="*/ 516 w 1540"/>
                  <a:gd name="T75" fmla="*/ 63 h 1394"/>
                  <a:gd name="T76" fmla="*/ 467 w 1540"/>
                  <a:gd name="T77" fmla="*/ 46 h 1394"/>
                  <a:gd name="T78" fmla="*/ 399 w 1540"/>
                  <a:gd name="T79" fmla="*/ 0 h 1394"/>
                  <a:gd name="T80" fmla="*/ 385 w 1540"/>
                  <a:gd name="T81" fmla="*/ 20 h 1394"/>
                  <a:gd name="T82" fmla="*/ 371 w 1540"/>
                  <a:gd name="T83" fmla="*/ 60 h 1394"/>
                  <a:gd name="T84" fmla="*/ 384 w 1540"/>
                  <a:gd name="T85" fmla="*/ 76 h 13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0"/>
                  <a:gd name="T130" fmla="*/ 0 h 1394"/>
                  <a:gd name="T131" fmla="*/ 1540 w 1540"/>
                  <a:gd name="T132" fmla="*/ 1394 h 13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0" h="1394">
                    <a:moveTo>
                      <a:pt x="1144" y="314"/>
                    </a:moveTo>
                    <a:lnTo>
                      <a:pt x="1096" y="339"/>
                    </a:lnTo>
                    <a:lnTo>
                      <a:pt x="1067" y="393"/>
                    </a:lnTo>
                    <a:lnTo>
                      <a:pt x="1019" y="430"/>
                    </a:lnTo>
                    <a:lnTo>
                      <a:pt x="989" y="427"/>
                    </a:lnTo>
                    <a:lnTo>
                      <a:pt x="961" y="455"/>
                    </a:lnTo>
                    <a:lnTo>
                      <a:pt x="981" y="486"/>
                    </a:lnTo>
                    <a:lnTo>
                      <a:pt x="946" y="550"/>
                    </a:lnTo>
                    <a:lnTo>
                      <a:pt x="867" y="567"/>
                    </a:lnTo>
                    <a:lnTo>
                      <a:pt x="844" y="597"/>
                    </a:lnTo>
                    <a:lnTo>
                      <a:pt x="729" y="581"/>
                    </a:lnTo>
                    <a:lnTo>
                      <a:pt x="712" y="558"/>
                    </a:lnTo>
                    <a:lnTo>
                      <a:pt x="687" y="551"/>
                    </a:lnTo>
                    <a:lnTo>
                      <a:pt x="582" y="579"/>
                    </a:lnTo>
                    <a:lnTo>
                      <a:pt x="550" y="541"/>
                    </a:lnTo>
                    <a:lnTo>
                      <a:pt x="400" y="499"/>
                    </a:lnTo>
                    <a:lnTo>
                      <a:pt x="400" y="477"/>
                    </a:lnTo>
                    <a:lnTo>
                      <a:pt x="374" y="421"/>
                    </a:lnTo>
                    <a:lnTo>
                      <a:pt x="342" y="408"/>
                    </a:lnTo>
                    <a:lnTo>
                      <a:pt x="325" y="417"/>
                    </a:lnTo>
                    <a:lnTo>
                      <a:pt x="318" y="399"/>
                    </a:lnTo>
                    <a:lnTo>
                      <a:pt x="277" y="379"/>
                    </a:lnTo>
                    <a:lnTo>
                      <a:pt x="252" y="463"/>
                    </a:lnTo>
                    <a:lnTo>
                      <a:pt x="177" y="459"/>
                    </a:lnTo>
                    <a:lnTo>
                      <a:pt x="179" y="520"/>
                    </a:lnTo>
                    <a:lnTo>
                      <a:pt x="129" y="551"/>
                    </a:lnTo>
                    <a:lnTo>
                      <a:pt x="159" y="598"/>
                    </a:lnTo>
                    <a:lnTo>
                      <a:pt x="141" y="679"/>
                    </a:lnTo>
                    <a:lnTo>
                      <a:pt x="69" y="732"/>
                    </a:lnTo>
                    <a:lnTo>
                      <a:pt x="41" y="721"/>
                    </a:lnTo>
                    <a:lnTo>
                      <a:pt x="0" y="761"/>
                    </a:lnTo>
                    <a:lnTo>
                      <a:pt x="22" y="781"/>
                    </a:lnTo>
                    <a:lnTo>
                      <a:pt x="39" y="841"/>
                    </a:lnTo>
                    <a:lnTo>
                      <a:pt x="106" y="875"/>
                    </a:lnTo>
                    <a:lnTo>
                      <a:pt x="200" y="923"/>
                    </a:lnTo>
                    <a:lnTo>
                      <a:pt x="197" y="920"/>
                    </a:lnTo>
                    <a:lnTo>
                      <a:pt x="197" y="1005"/>
                    </a:lnTo>
                    <a:lnTo>
                      <a:pt x="184" y="1013"/>
                    </a:lnTo>
                    <a:lnTo>
                      <a:pt x="209" y="1072"/>
                    </a:lnTo>
                    <a:lnTo>
                      <a:pt x="270" y="1103"/>
                    </a:lnTo>
                    <a:lnTo>
                      <a:pt x="304" y="1113"/>
                    </a:lnTo>
                    <a:lnTo>
                      <a:pt x="342" y="1126"/>
                    </a:lnTo>
                    <a:lnTo>
                      <a:pt x="411" y="1156"/>
                    </a:lnTo>
                    <a:lnTo>
                      <a:pt x="477" y="1168"/>
                    </a:lnTo>
                    <a:lnTo>
                      <a:pt x="489" y="1162"/>
                    </a:lnTo>
                    <a:lnTo>
                      <a:pt x="509" y="1182"/>
                    </a:lnTo>
                    <a:lnTo>
                      <a:pt x="523" y="1165"/>
                    </a:lnTo>
                    <a:lnTo>
                      <a:pt x="583" y="1156"/>
                    </a:lnTo>
                    <a:lnTo>
                      <a:pt x="651" y="1116"/>
                    </a:lnTo>
                    <a:lnTo>
                      <a:pt x="673" y="1125"/>
                    </a:lnTo>
                    <a:lnTo>
                      <a:pt x="708" y="1102"/>
                    </a:lnTo>
                    <a:lnTo>
                      <a:pt x="724" y="1113"/>
                    </a:lnTo>
                    <a:lnTo>
                      <a:pt x="738" y="1134"/>
                    </a:lnTo>
                    <a:lnTo>
                      <a:pt x="767" y="1126"/>
                    </a:lnTo>
                    <a:lnTo>
                      <a:pt x="777" y="1156"/>
                    </a:lnTo>
                    <a:lnTo>
                      <a:pt x="798" y="1220"/>
                    </a:lnTo>
                    <a:lnTo>
                      <a:pt x="786" y="1262"/>
                    </a:lnTo>
                    <a:lnTo>
                      <a:pt x="786" y="1296"/>
                    </a:lnTo>
                    <a:lnTo>
                      <a:pt x="805" y="1284"/>
                    </a:lnTo>
                    <a:lnTo>
                      <a:pt x="815" y="1364"/>
                    </a:lnTo>
                    <a:lnTo>
                      <a:pt x="866" y="1366"/>
                    </a:lnTo>
                    <a:lnTo>
                      <a:pt x="867" y="1375"/>
                    </a:lnTo>
                    <a:lnTo>
                      <a:pt x="905" y="1388"/>
                    </a:lnTo>
                    <a:lnTo>
                      <a:pt x="920" y="1373"/>
                    </a:lnTo>
                    <a:lnTo>
                      <a:pt x="917" y="1344"/>
                    </a:lnTo>
                    <a:lnTo>
                      <a:pt x="943" y="1336"/>
                    </a:lnTo>
                    <a:lnTo>
                      <a:pt x="973" y="1323"/>
                    </a:lnTo>
                    <a:lnTo>
                      <a:pt x="1019" y="1312"/>
                    </a:lnTo>
                    <a:lnTo>
                      <a:pt x="1037" y="1317"/>
                    </a:lnTo>
                    <a:lnTo>
                      <a:pt x="1055" y="1340"/>
                    </a:lnTo>
                    <a:lnTo>
                      <a:pt x="1096" y="1368"/>
                    </a:lnTo>
                    <a:lnTo>
                      <a:pt x="1139" y="1355"/>
                    </a:lnTo>
                    <a:lnTo>
                      <a:pt x="1141" y="1378"/>
                    </a:lnTo>
                    <a:lnTo>
                      <a:pt x="1161" y="1394"/>
                    </a:lnTo>
                    <a:lnTo>
                      <a:pt x="1175" y="1387"/>
                    </a:lnTo>
                    <a:lnTo>
                      <a:pt x="1175" y="1365"/>
                    </a:lnTo>
                    <a:lnTo>
                      <a:pt x="1176" y="1352"/>
                    </a:lnTo>
                    <a:lnTo>
                      <a:pt x="1246" y="1318"/>
                    </a:lnTo>
                    <a:lnTo>
                      <a:pt x="1251" y="1300"/>
                    </a:lnTo>
                    <a:lnTo>
                      <a:pt x="1264" y="1317"/>
                    </a:lnTo>
                    <a:lnTo>
                      <a:pt x="1276" y="1296"/>
                    </a:lnTo>
                    <a:lnTo>
                      <a:pt x="1315" y="1300"/>
                    </a:lnTo>
                    <a:lnTo>
                      <a:pt x="1396" y="1192"/>
                    </a:lnTo>
                    <a:lnTo>
                      <a:pt x="1436" y="1031"/>
                    </a:lnTo>
                    <a:lnTo>
                      <a:pt x="1412" y="995"/>
                    </a:lnTo>
                    <a:lnTo>
                      <a:pt x="1388" y="992"/>
                    </a:lnTo>
                    <a:lnTo>
                      <a:pt x="1409" y="953"/>
                    </a:lnTo>
                    <a:lnTo>
                      <a:pt x="1405" y="936"/>
                    </a:lnTo>
                    <a:lnTo>
                      <a:pt x="1407" y="925"/>
                    </a:lnTo>
                    <a:lnTo>
                      <a:pt x="1363" y="851"/>
                    </a:lnTo>
                    <a:lnTo>
                      <a:pt x="1319" y="829"/>
                    </a:lnTo>
                    <a:lnTo>
                      <a:pt x="1312" y="795"/>
                    </a:lnTo>
                    <a:lnTo>
                      <a:pt x="1350" y="742"/>
                    </a:lnTo>
                    <a:lnTo>
                      <a:pt x="1376" y="730"/>
                    </a:lnTo>
                    <a:lnTo>
                      <a:pt x="1371" y="714"/>
                    </a:lnTo>
                    <a:lnTo>
                      <a:pt x="1306" y="696"/>
                    </a:lnTo>
                    <a:lnTo>
                      <a:pt x="1286" y="729"/>
                    </a:lnTo>
                    <a:lnTo>
                      <a:pt x="1221" y="666"/>
                    </a:lnTo>
                    <a:lnTo>
                      <a:pt x="1251" y="648"/>
                    </a:lnTo>
                    <a:lnTo>
                      <a:pt x="1306" y="554"/>
                    </a:lnTo>
                    <a:lnTo>
                      <a:pt x="1330" y="580"/>
                    </a:lnTo>
                    <a:lnTo>
                      <a:pt x="1309" y="629"/>
                    </a:lnTo>
                    <a:lnTo>
                      <a:pt x="1317" y="650"/>
                    </a:lnTo>
                    <a:lnTo>
                      <a:pt x="1350" y="618"/>
                    </a:lnTo>
                    <a:lnTo>
                      <a:pt x="1403" y="601"/>
                    </a:lnTo>
                    <a:lnTo>
                      <a:pt x="1425" y="517"/>
                    </a:lnTo>
                    <a:lnTo>
                      <a:pt x="1462" y="506"/>
                    </a:lnTo>
                    <a:lnTo>
                      <a:pt x="1500" y="438"/>
                    </a:lnTo>
                    <a:lnTo>
                      <a:pt x="1539" y="434"/>
                    </a:lnTo>
                    <a:lnTo>
                      <a:pt x="1485" y="346"/>
                    </a:lnTo>
                    <a:lnTo>
                      <a:pt x="1540" y="324"/>
                    </a:lnTo>
                    <a:lnTo>
                      <a:pt x="1534" y="194"/>
                    </a:lnTo>
                    <a:lnTo>
                      <a:pt x="1487" y="198"/>
                    </a:lnTo>
                    <a:lnTo>
                      <a:pt x="1467" y="233"/>
                    </a:lnTo>
                    <a:lnTo>
                      <a:pt x="1432" y="219"/>
                    </a:lnTo>
                    <a:lnTo>
                      <a:pt x="1345" y="156"/>
                    </a:lnTo>
                    <a:lnTo>
                      <a:pt x="1329" y="169"/>
                    </a:lnTo>
                    <a:lnTo>
                      <a:pt x="1296" y="134"/>
                    </a:lnTo>
                    <a:lnTo>
                      <a:pt x="1216" y="40"/>
                    </a:lnTo>
                    <a:lnTo>
                      <a:pt x="1135" y="0"/>
                    </a:lnTo>
                    <a:lnTo>
                      <a:pt x="1096" y="13"/>
                    </a:lnTo>
                    <a:lnTo>
                      <a:pt x="1069" y="70"/>
                    </a:lnTo>
                    <a:lnTo>
                      <a:pt x="1096" y="75"/>
                    </a:lnTo>
                    <a:lnTo>
                      <a:pt x="1096" y="133"/>
                    </a:lnTo>
                    <a:lnTo>
                      <a:pt x="1081" y="195"/>
                    </a:lnTo>
                    <a:lnTo>
                      <a:pt x="1055" y="221"/>
                    </a:lnTo>
                    <a:lnTo>
                      <a:pt x="1020" y="216"/>
                    </a:lnTo>
                    <a:lnTo>
                      <a:pt x="1034" y="279"/>
                    </a:lnTo>
                    <a:lnTo>
                      <a:pt x="1093" y="283"/>
                    </a:lnTo>
                    <a:lnTo>
                      <a:pt x="1144" y="314"/>
                    </a:lnTo>
                    <a:close/>
                  </a:path>
                </a:pathLst>
              </a:custGeom>
              <a:solidFill>
                <a:srgbClr val="990000"/>
              </a:solidFill>
              <a:ln w="0">
                <a:solidFill>
                  <a:srgbClr val="000000"/>
                </a:solidFill>
                <a:prstDash val="solid"/>
                <a:round/>
                <a:headEnd/>
                <a:tailEnd/>
              </a:ln>
            </p:spPr>
            <p:txBody>
              <a:bodyPr/>
              <a:lstStyle/>
              <a:p>
                <a:endParaRPr lang="en-US"/>
              </a:p>
            </p:txBody>
          </p:sp>
          <p:sp>
            <p:nvSpPr>
              <p:cNvPr id="330" name="Freeform 719"/>
              <p:cNvSpPr>
                <a:spLocks/>
              </p:cNvSpPr>
              <p:nvPr/>
            </p:nvSpPr>
            <p:spPr bwMode="auto">
              <a:xfrm>
                <a:off x="4914" y="2637"/>
                <a:ext cx="44" cy="31"/>
              </a:xfrm>
              <a:custGeom>
                <a:avLst/>
                <a:gdLst>
                  <a:gd name="T0" fmla="*/ 24 w 76"/>
                  <a:gd name="T1" fmla="*/ 0 h 60"/>
                  <a:gd name="T2" fmla="*/ 9 w 76"/>
                  <a:gd name="T3" fmla="*/ 2 h 60"/>
                  <a:gd name="T4" fmla="*/ 0 w 76"/>
                  <a:gd name="T5" fmla="*/ 13 h 60"/>
                  <a:gd name="T6" fmla="*/ 16 w 76"/>
                  <a:gd name="T7" fmla="*/ 16 h 60"/>
                  <a:gd name="T8" fmla="*/ 25 w 76"/>
                  <a:gd name="T9" fmla="*/ 9 h 60"/>
                  <a:gd name="T10" fmla="*/ 24 w 76"/>
                  <a:gd name="T11" fmla="*/ 0 h 60"/>
                  <a:gd name="T12" fmla="*/ 0 60000 65536"/>
                  <a:gd name="T13" fmla="*/ 0 60000 65536"/>
                  <a:gd name="T14" fmla="*/ 0 60000 65536"/>
                  <a:gd name="T15" fmla="*/ 0 60000 65536"/>
                  <a:gd name="T16" fmla="*/ 0 60000 65536"/>
                  <a:gd name="T17" fmla="*/ 0 60000 65536"/>
                  <a:gd name="T18" fmla="*/ 0 w 76"/>
                  <a:gd name="T19" fmla="*/ 0 h 60"/>
                  <a:gd name="T20" fmla="*/ 76 w 7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6" h="60">
                    <a:moveTo>
                      <a:pt x="73" y="0"/>
                    </a:moveTo>
                    <a:lnTo>
                      <a:pt x="28" y="6"/>
                    </a:lnTo>
                    <a:lnTo>
                      <a:pt x="0" y="49"/>
                    </a:lnTo>
                    <a:lnTo>
                      <a:pt x="48" y="60"/>
                    </a:lnTo>
                    <a:lnTo>
                      <a:pt x="76" y="32"/>
                    </a:lnTo>
                    <a:lnTo>
                      <a:pt x="73" y="0"/>
                    </a:lnTo>
                    <a:close/>
                  </a:path>
                </a:pathLst>
              </a:custGeom>
              <a:solidFill>
                <a:srgbClr val="990000"/>
              </a:solidFill>
              <a:ln w="0">
                <a:solidFill>
                  <a:srgbClr val="000000"/>
                </a:solidFill>
                <a:prstDash val="solid"/>
                <a:round/>
                <a:headEnd/>
                <a:tailEnd/>
              </a:ln>
            </p:spPr>
            <p:txBody>
              <a:bodyPr/>
              <a:lstStyle/>
              <a:p>
                <a:endParaRPr lang="en-US"/>
              </a:p>
            </p:txBody>
          </p:sp>
          <p:sp>
            <p:nvSpPr>
              <p:cNvPr id="331" name="Line 720"/>
              <p:cNvSpPr>
                <a:spLocks noChangeShapeType="1"/>
              </p:cNvSpPr>
              <p:nvPr/>
            </p:nvSpPr>
            <p:spPr bwMode="auto">
              <a:xfrm>
                <a:off x="4348" y="2423"/>
                <a:ext cx="4" cy="5"/>
              </a:xfrm>
              <a:prstGeom prst="line">
                <a:avLst/>
              </a:prstGeom>
              <a:noFill/>
              <a:ln w="0">
                <a:solidFill>
                  <a:srgbClr val="FFFFFF"/>
                </a:solidFill>
                <a:round/>
                <a:headEnd/>
                <a:tailEnd/>
              </a:ln>
            </p:spPr>
            <p:txBody>
              <a:bodyPr/>
              <a:lstStyle/>
              <a:p>
                <a:endParaRPr lang="en-US"/>
              </a:p>
            </p:txBody>
          </p:sp>
          <p:sp>
            <p:nvSpPr>
              <p:cNvPr id="332" name="Line 721"/>
              <p:cNvSpPr>
                <a:spLocks noChangeShapeType="1"/>
              </p:cNvSpPr>
              <p:nvPr/>
            </p:nvSpPr>
            <p:spPr bwMode="auto">
              <a:xfrm flipV="1">
                <a:off x="4356" y="2423"/>
                <a:ext cx="8" cy="6"/>
              </a:xfrm>
              <a:prstGeom prst="line">
                <a:avLst/>
              </a:prstGeom>
              <a:noFill/>
              <a:ln w="0">
                <a:solidFill>
                  <a:srgbClr val="FFFFFF"/>
                </a:solidFill>
                <a:round/>
                <a:headEnd/>
                <a:tailEnd/>
              </a:ln>
            </p:spPr>
            <p:txBody>
              <a:bodyPr/>
              <a:lstStyle/>
              <a:p>
                <a:endParaRPr lang="en-US"/>
              </a:p>
            </p:txBody>
          </p:sp>
          <p:sp>
            <p:nvSpPr>
              <p:cNvPr id="333" name="Line 722"/>
              <p:cNvSpPr>
                <a:spLocks noChangeShapeType="1"/>
              </p:cNvSpPr>
              <p:nvPr/>
            </p:nvSpPr>
            <p:spPr bwMode="auto">
              <a:xfrm flipV="1">
                <a:off x="4368" y="2415"/>
                <a:ext cx="1" cy="3"/>
              </a:xfrm>
              <a:prstGeom prst="line">
                <a:avLst/>
              </a:prstGeom>
              <a:noFill/>
              <a:ln w="0">
                <a:solidFill>
                  <a:srgbClr val="FFFFFF"/>
                </a:solidFill>
                <a:round/>
                <a:headEnd/>
                <a:tailEnd/>
              </a:ln>
            </p:spPr>
            <p:txBody>
              <a:bodyPr/>
              <a:lstStyle/>
              <a:p>
                <a:endParaRPr lang="en-US"/>
              </a:p>
            </p:txBody>
          </p:sp>
          <p:sp>
            <p:nvSpPr>
              <p:cNvPr id="334" name="Line 723"/>
              <p:cNvSpPr>
                <a:spLocks noChangeShapeType="1"/>
              </p:cNvSpPr>
              <p:nvPr/>
            </p:nvSpPr>
            <p:spPr bwMode="auto">
              <a:xfrm flipV="1">
                <a:off x="4366" y="2403"/>
                <a:ext cx="1" cy="5"/>
              </a:xfrm>
              <a:prstGeom prst="line">
                <a:avLst/>
              </a:prstGeom>
              <a:noFill/>
              <a:ln w="0">
                <a:solidFill>
                  <a:srgbClr val="FFFFFF"/>
                </a:solidFill>
                <a:round/>
                <a:headEnd/>
                <a:tailEnd/>
              </a:ln>
            </p:spPr>
            <p:txBody>
              <a:bodyPr/>
              <a:lstStyle/>
              <a:p>
                <a:endParaRPr lang="en-US"/>
              </a:p>
            </p:txBody>
          </p:sp>
          <p:sp>
            <p:nvSpPr>
              <p:cNvPr id="335" name="Line 724"/>
              <p:cNvSpPr>
                <a:spLocks noChangeShapeType="1"/>
              </p:cNvSpPr>
              <p:nvPr/>
            </p:nvSpPr>
            <p:spPr bwMode="auto">
              <a:xfrm flipH="1" flipV="1">
                <a:off x="4364" y="2391"/>
                <a:ext cx="2" cy="7"/>
              </a:xfrm>
              <a:prstGeom prst="line">
                <a:avLst/>
              </a:prstGeom>
              <a:noFill/>
              <a:ln w="0">
                <a:solidFill>
                  <a:srgbClr val="FFFFFF"/>
                </a:solidFill>
                <a:round/>
                <a:headEnd/>
                <a:tailEnd/>
              </a:ln>
            </p:spPr>
            <p:txBody>
              <a:bodyPr/>
              <a:lstStyle/>
              <a:p>
                <a:endParaRPr lang="en-US"/>
              </a:p>
            </p:txBody>
          </p:sp>
          <p:sp>
            <p:nvSpPr>
              <p:cNvPr id="336" name="Line 725"/>
              <p:cNvSpPr>
                <a:spLocks noChangeShapeType="1"/>
              </p:cNvSpPr>
              <p:nvPr/>
            </p:nvSpPr>
            <p:spPr bwMode="auto">
              <a:xfrm flipV="1">
                <a:off x="4606" y="2501"/>
                <a:ext cx="11" cy="7"/>
              </a:xfrm>
              <a:prstGeom prst="line">
                <a:avLst/>
              </a:prstGeom>
              <a:noFill/>
              <a:ln w="0">
                <a:solidFill>
                  <a:srgbClr val="FFFFFF"/>
                </a:solidFill>
                <a:round/>
                <a:headEnd/>
                <a:tailEnd/>
              </a:ln>
            </p:spPr>
            <p:txBody>
              <a:bodyPr/>
              <a:lstStyle/>
              <a:p>
                <a:endParaRPr lang="en-US"/>
              </a:p>
            </p:txBody>
          </p:sp>
          <p:sp>
            <p:nvSpPr>
              <p:cNvPr id="337" name="Line 726"/>
              <p:cNvSpPr>
                <a:spLocks noChangeShapeType="1"/>
              </p:cNvSpPr>
              <p:nvPr/>
            </p:nvSpPr>
            <p:spPr bwMode="auto">
              <a:xfrm flipV="1">
                <a:off x="4626" y="2487"/>
                <a:ext cx="13" cy="9"/>
              </a:xfrm>
              <a:prstGeom prst="line">
                <a:avLst/>
              </a:prstGeom>
              <a:noFill/>
              <a:ln w="0">
                <a:solidFill>
                  <a:srgbClr val="FFFFFF"/>
                </a:solidFill>
                <a:round/>
                <a:headEnd/>
                <a:tailEnd/>
              </a:ln>
            </p:spPr>
            <p:txBody>
              <a:bodyPr/>
              <a:lstStyle/>
              <a:p>
                <a:endParaRPr lang="en-US"/>
              </a:p>
            </p:txBody>
          </p:sp>
          <p:sp>
            <p:nvSpPr>
              <p:cNvPr id="338" name="Line 727"/>
              <p:cNvSpPr>
                <a:spLocks noChangeShapeType="1"/>
              </p:cNvSpPr>
              <p:nvPr/>
            </p:nvSpPr>
            <p:spPr bwMode="auto">
              <a:xfrm>
                <a:off x="4645" y="2491"/>
                <a:ext cx="8" cy="1"/>
              </a:xfrm>
              <a:prstGeom prst="line">
                <a:avLst/>
              </a:prstGeom>
              <a:noFill/>
              <a:ln w="0">
                <a:solidFill>
                  <a:srgbClr val="FFFFFF"/>
                </a:solidFill>
                <a:round/>
                <a:headEnd/>
                <a:tailEnd/>
              </a:ln>
            </p:spPr>
            <p:txBody>
              <a:bodyPr/>
              <a:lstStyle/>
              <a:p>
                <a:endParaRPr lang="en-US"/>
              </a:p>
            </p:txBody>
          </p:sp>
          <p:sp>
            <p:nvSpPr>
              <p:cNvPr id="339" name="Line 728"/>
              <p:cNvSpPr>
                <a:spLocks noChangeShapeType="1"/>
              </p:cNvSpPr>
              <p:nvPr/>
            </p:nvSpPr>
            <p:spPr bwMode="auto">
              <a:xfrm flipV="1">
                <a:off x="4663" y="2485"/>
                <a:ext cx="7" cy="5"/>
              </a:xfrm>
              <a:prstGeom prst="line">
                <a:avLst/>
              </a:prstGeom>
              <a:noFill/>
              <a:ln w="0">
                <a:solidFill>
                  <a:srgbClr val="FFFFFF"/>
                </a:solidFill>
                <a:round/>
                <a:headEnd/>
                <a:tailEnd/>
              </a:ln>
            </p:spPr>
            <p:txBody>
              <a:bodyPr/>
              <a:lstStyle/>
              <a:p>
                <a:endParaRPr lang="en-US"/>
              </a:p>
            </p:txBody>
          </p:sp>
          <p:sp>
            <p:nvSpPr>
              <p:cNvPr id="340" name="Line 729"/>
              <p:cNvSpPr>
                <a:spLocks noChangeShapeType="1"/>
              </p:cNvSpPr>
              <p:nvPr/>
            </p:nvSpPr>
            <p:spPr bwMode="auto">
              <a:xfrm>
                <a:off x="4677" y="2485"/>
                <a:ext cx="8" cy="7"/>
              </a:xfrm>
              <a:prstGeom prst="line">
                <a:avLst/>
              </a:prstGeom>
              <a:noFill/>
              <a:ln w="0">
                <a:solidFill>
                  <a:srgbClr val="FFFFFF"/>
                </a:solidFill>
                <a:round/>
                <a:headEnd/>
                <a:tailEnd/>
              </a:ln>
            </p:spPr>
            <p:txBody>
              <a:bodyPr/>
              <a:lstStyle/>
              <a:p>
                <a:endParaRPr lang="en-US"/>
              </a:p>
            </p:txBody>
          </p:sp>
          <p:sp>
            <p:nvSpPr>
              <p:cNvPr id="341" name="Freeform 730"/>
              <p:cNvSpPr>
                <a:spLocks/>
              </p:cNvSpPr>
              <p:nvPr/>
            </p:nvSpPr>
            <p:spPr bwMode="auto">
              <a:xfrm>
                <a:off x="5105" y="2523"/>
                <a:ext cx="29" cy="61"/>
              </a:xfrm>
              <a:custGeom>
                <a:avLst/>
                <a:gdLst>
                  <a:gd name="T0" fmla="*/ 11 w 51"/>
                  <a:gd name="T1" fmla="*/ 0 h 118"/>
                  <a:gd name="T2" fmla="*/ 5 w 51"/>
                  <a:gd name="T3" fmla="*/ 4 h 118"/>
                  <a:gd name="T4" fmla="*/ 0 w 51"/>
                  <a:gd name="T5" fmla="*/ 12 h 118"/>
                  <a:gd name="T6" fmla="*/ 6 w 51"/>
                  <a:gd name="T7" fmla="*/ 26 h 118"/>
                  <a:gd name="T8" fmla="*/ 11 w 51"/>
                  <a:gd name="T9" fmla="*/ 32 h 118"/>
                  <a:gd name="T10" fmla="*/ 11 w 51"/>
                  <a:gd name="T11" fmla="*/ 25 h 118"/>
                  <a:gd name="T12" fmla="*/ 16 w 51"/>
                  <a:gd name="T13" fmla="*/ 21 h 118"/>
                  <a:gd name="T14" fmla="*/ 16 w 51"/>
                  <a:gd name="T15" fmla="*/ 0 h 118"/>
                  <a:gd name="T16" fmla="*/ 11 w 51"/>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18"/>
                  <a:gd name="T29" fmla="*/ 51 w 51"/>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18">
                    <a:moveTo>
                      <a:pt x="33" y="0"/>
                    </a:moveTo>
                    <a:lnTo>
                      <a:pt x="14" y="13"/>
                    </a:lnTo>
                    <a:lnTo>
                      <a:pt x="0" y="47"/>
                    </a:lnTo>
                    <a:lnTo>
                      <a:pt x="20" y="99"/>
                    </a:lnTo>
                    <a:lnTo>
                      <a:pt x="33" y="118"/>
                    </a:lnTo>
                    <a:lnTo>
                      <a:pt x="35" y="95"/>
                    </a:lnTo>
                    <a:lnTo>
                      <a:pt x="51" y="79"/>
                    </a:lnTo>
                    <a:lnTo>
                      <a:pt x="51" y="0"/>
                    </a:lnTo>
                    <a:lnTo>
                      <a:pt x="33" y="0"/>
                    </a:lnTo>
                    <a:close/>
                  </a:path>
                </a:pathLst>
              </a:custGeom>
              <a:solidFill>
                <a:schemeClr val="bg1"/>
              </a:solidFill>
              <a:ln w="0" cap="flat" cmpd="sng">
                <a:solidFill>
                  <a:srgbClr val="000000"/>
                </a:solidFill>
                <a:prstDash val="solid"/>
                <a:round/>
                <a:headEnd/>
                <a:tailEnd/>
              </a:ln>
            </p:spPr>
            <p:txBody>
              <a:bodyPr/>
              <a:lstStyle/>
              <a:p>
                <a:endParaRPr lang="en-US"/>
              </a:p>
            </p:txBody>
          </p:sp>
          <p:sp>
            <p:nvSpPr>
              <p:cNvPr id="342" name="Oval 731"/>
              <p:cNvSpPr>
                <a:spLocks noChangeArrowheads="1"/>
              </p:cNvSpPr>
              <p:nvPr/>
            </p:nvSpPr>
            <p:spPr bwMode="auto">
              <a:xfrm>
                <a:off x="5031" y="2566"/>
                <a:ext cx="23" cy="25"/>
              </a:xfrm>
              <a:prstGeom prst="ellipse">
                <a:avLst/>
              </a:prstGeom>
              <a:solidFill>
                <a:schemeClr val="bg1"/>
              </a:solidFill>
              <a:ln w="0" algn="ctr">
                <a:solidFill>
                  <a:srgbClr val="000000"/>
                </a:solidFill>
                <a:round/>
                <a:headEnd/>
                <a:tailEnd/>
              </a:ln>
            </p:spPr>
            <p:txBody>
              <a:bodyPr/>
              <a:lstStyle/>
              <a:p>
                <a:endParaRPr lang="es-ES"/>
              </a:p>
            </p:txBody>
          </p:sp>
          <p:sp>
            <p:nvSpPr>
              <p:cNvPr id="343" name="Oval 732"/>
              <p:cNvSpPr>
                <a:spLocks noChangeArrowheads="1"/>
              </p:cNvSpPr>
              <p:nvPr/>
            </p:nvSpPr>
            <p:spPr bwMode="auto">
              <a:xfrm>
                <a:off x="5008" y="2569"/>
                <a:ext cx="23" cy="26"/>
              </a:xfrm>
              <a:prstGeom prst="ellipse">
                <a:avLst/>
              </a:prstGeom>
              <a:solidFill>
                <a:schemeClr val="bg1"/>
              </a:solidFill>
              <a:ln w="0" algn="ctr">
                <a:solidFill>
                  <a:srgbClr val="000000"/>
                </a:solidFill>
                <a:round/>
                <a:headEnd/>
                <a:tailEnd/>
              </a:ln>
            </p:spPr>
            <p:txBody>
              <a:bodyPr/>
              <a:lstStyle/>
              <a:p>
                <a:endParaRPr lang="es-ES"/>
              </a:p>
            </p:txBody>
          </p:sp>
          <p:sp>
            <p:nvSpPr>
              <p:cNvPr id="344" name="Oval 733"/>
              <p:cNvSpPr>
                <a:spLocks noChangeArrowheads="1"/>
              </p:cNvSpPr>
              <p:nvPr/>
            </p:nvSpPr>
            <p:spPr bwMode="auto">
              <a:xfrm>
                <a:off x="4850" y="2961"/>
                <a:ext cx="23" cy="25"/>
              </a:xfrm>
              <a:prstGeom prst="ellipse">
                <a:avLst/>
              </a:prstGeom>
              <a:solidFill>
                <a:schemeClr val="bg1"/>
              </a:solidFill>
              <a:ln w="0" algn="ctr">
                <a:solidFill>
                  <a:srgbClr val="000000"/>
                </a:solidFill>
                <a:round/>
                <a:headEnd/>
                <a:tailEnd/>
              </a:ln>
            </p:spPr>
            <p:txBody>
              <a:bodyPr/>
              <a:lstStyle/>
              <a:p>
                <a:endParaRPr lang="es-ES"/>
              </a:p>
            </p:txBody>
          </p:sp>
          <p:sp>
            <p:nvSpPr>
              <p:cNvPr id="345" name="Oval 734"/>
              <p:cNvSpPr>
                <a:spLocks noChangeArrowheads="1"/>
              </p:cNvSpPr>
              <p:nvPr/>
            </p:nvSpPr>
            <p:spPr bwMode="auto">
              <a:xfrm>
                <a:off x="5048" y="2914"/>
                <a:ext cx="24" cy="26"/>
              </a:xfrm>
              <a:prstGeom prst="ellipse">
                <a:avLst/>
              </a:prstGeom>
              <a:solidFill>
                <a:schemeClr val="bg1"/>
              </a:solidFill>
              <a:ln w="0" algn="ctr">
                <a:solidFill>
                  <a:srgbClr val="000000"/>
                </a:solidFill>
                <a:round/>
                <a:headEnd/>
                <a:tailEnd/>
              </a:ln>
            </p:spPr>
            <p:txBody>
              <a:bodyPr/>
              <a:lstStyle/>
              <a:p>
                <a:endParaRPr lang="es-ES"/>
              </a:p>
            </p:txBody>
          </p:sp>
          <p:sp>
            <p:nvSpPr>
              <p:cNvPr id="346" name="Freeform 735"/>
              <p:cNvSpPr>
                <a:spLocks/>
              </p:cNvSpPr>
              <p:nvPr/>
            </p:nvSpPr>
            <p:spPr bwMode="auto">
              <a:xfrm>
                <a:off x="5072" y="3152"/>
                <a:ext cx="48" cy="25"/>
              </a:xfrm>
              <a:custGeom>
                <a:avLst/>
                <a:gdLst>
                  <a:gd name="T0" fmla="*/ 0 w 79"/>
                  <a:gd name="T1" fmla="*/ 0 h 48"/>
                  <a:gd name="T2" fmla="*/ 3 w 79"/>
                  <a:gd name="T3" fmla="*/ 13 h 48"/>
                  <a:gd name="T4" fmla="*/ 29 w 79"/>
                  <a:gd name="T5" fmla="*/ 11 h 48"/>
                  <a:gd name="T6" fmla="*/ 0 w 79"/>
                  <a:gd name="T7" fmla="*/ 0 h 48"/>
                  <a:gd name="T8" fmla="*/ 0 60000 65536"/>
                  <a:gd name="T9" fmla="*/ 0 60000 65536"/>
                  <a:gd name="T10" fmla="*/ 0 60000 65536"/>
                  <a:gd name="T11" fmla="*/ 0 60000 65536"/>
                  <a:gd name="T12" fmla="*/ 0 w 79"/>
                  <a:gd name="T13" fmla="*/ 0 h 48"/>
                  <a:gd name="T14" fmla="*/ 79 w 79"/>
                  <a:gd name="T15" fmla="*/ 48 h 48"/>
                </a:gdLst>
                <a:ahLst/>
                <a:cxnLst>
                  <a:cxn ang="T8">
                    <a:pos x="T0" y="T1"/>
                  </a:cxn>
                  <a:cxn ang="T9">
                    <a:pos x="T2" y="T3"/>
                  </a:cxn>
                  <a:cxn ang="T10">
                    <a:pos x="T4" y="T5"/>
                  </a:cxn>
                  <a:cxn ang="T11">
                    <a:pos x="T6" y="T7"/>
                  </a:cxn>
                </a:cxnLst>
                <a:rect l="T12" t="T13" r="T14" b="T15"/>
                <a:pathLst>
                  <a:path w="79" h="48">
                    <a:moveTo>
                      <a:pt x="0" y="0"/>
                    </a:moveTo>
                    <a:lnTo>
                      <a:pt x="8" y="48"/>
                    </a:lnTo>
                    <a:lnTo>
                      <a:pt x="79" y="4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47" name="Freeform 736"/>
              <p:cNvSpPr>
                <a:spLocks/>
              </p:cNvSpPr>
              <p:nvPr/>
            </p:nvSpPr>
            <p:spPr bwMode="auto">
              <a:xfrm>
                <a:off x="5133" y="3187"/>
                <a:ext cx="39" cy="18"/>
              </a:xfrm>
              <a:custGeom>
                <a:avLst/>
                <a:gdLst>
                  <a:gd name="T0" fmla="*/ 0 w 65"/>
                  <a:gd name="T1" fmla="*/ 0 h 35"/>
                  <a:gd name="T2" fmla="*/ 23 w 65"/>
                  <a:gd name="T3" fmla="*/ 2 h 35"/>
                  <a:gd name="T4" fmla="*/ 23 w 65"/>
                  <a:gd name="T5" fmla="*/ 9 h 35"/>
                  <a:gd name="T6" fmla="*/ 0 w 65"/>
                  <a:gd name="T7" fmla="*/ 0 h 35"/>
                  <a:gd name="T8" fmla="*/ 0 60000 65536"/>
                  <a:gd name="T9" fmla="*/ 0 60000 65536"/>
                  <a:gd name="T10" fmla="*/ 0 60000 65536"/>
                  <a:gd name="T11" fmla="*/ 0 60000 65536"/>
                  <a:gd name="T12" fmla="*/ 0 w 65"/>
                  <a:gd name="T13" fmla="*/ 0 h 35"/>
                  <a:gd name="T14" fmla="*/ 65 w 65"/>
                  <a:gd name="T15" fmla="*/ 35 h 35"/>
                </a:gdLst>
                <a:ahLst/>
                <a:cxnLst>
                  <a:cxn ang="T8">
                    <a:pos x="T0" y="T1"/>
                  </a:cxn>
                  <a:cxn ang="T9">
                    <a:pos x="T2" y="T3"/>
                  </a:cxn>
                  <a:cxn ang="T10">
                    <a:pos x="T4" y="T5"/>
                  </a:cxn>
                  <a:cxn ang="T11">
                    <a:pos x="T6" y="T7"/>
                  </a:cxn>
                </a:cxnLst>
                <a:rect l="T12" t="T13" r="T14" b="T15"/>
                <a:pathLst>
                  <a:path w="65" h="35">
                    <a:moveTo>
                      <a:pt x="0" y="0"/>
                    </a:moveTo>
                    <a:lnTo>
                      <a:pt x="65" y="8"/>
                    </a:lnTo>
                    <a:lnTo>
                      <a:pt x="65" y="35"/>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48" name="Freeform 737"/>
              <p:cNvSpPr>
                <a:spLocks/>
              </p:cNvSpPr>
              <p:nvPr/>
            </p:nvSpPr>
            <p:spPr bwMode="auto">
              <a:xfrm>
                <a:off x="4944" y="2940"/>
                <a:ext cx="181" cy="168"/>
              </a:xfrm>
              <a:custGeom>
                <a:avLst/>
                <a:gdLst>
                  <a:gd name="T0" fmla="*/ 97 w 304"/>
                  <a:gd name="T1" fmla="*/ 2 h 322"/>
                  <a:gd name="T2" fmla="*/ 77 w 304"/>
                  <a:gd name="T3" fmla="*/ 0 h 322"/>
                  <a:gd name="T4" fmla="*/ 77 w 304"/>
                  <a:gd name="T5" fmla="*/ 2 h 322"/>
                  <a:gd name="T6" fmla="*/ 68 w 304"/>
                  <a:gd name="T7" fmla="*/ 22 h 322"/>
                  <a:gd name="T8" fmla="*/ 44 w 304"/>
                  <a:gd name="T9" fmla="*/ 23 h 322"/>
                  <a:gd name="T10" fmla="*/ 38 w 304"/>
                  <a:gd name="T11" fmla="*/ 30 h 322"/>
                  <a:gd name="T12" fmla="*/ 20 w 304"/>
                  <a:gd name="T13" fmla="*/ 30 h 322"/>
                  <a:gd name="T14" fmla="*/ 16 w 304"/>
                  <a:gd name="T15" fmla="*/ 22 h 322"/>
                  <a:gd name="T16" fmla="*/ 0 w 304"/>
                  <a:gd name="T17" fmla="*/ 37 h 322"/>
                  <a:gd name="T18" fmla="*/ 7 w 304"/>
                  <a:gd name="T19" fmla="*/ 43 h 322"/>
                  <a:gd name="T20" fmla="*/ 20 w 304"/>
                  <a:gd name="T21" fmla="*/ 56 h 322"/>
                  <a:gd name="T22" fmla="*/ 24 w 304"/>
                  <a:gd name="T23" fmla="*/ 70 h 322"/>
                  <a:gd name="T24" fmla="*/ 35 w 304"/>
                  <a:gd name="T25" fmla="*/ 76 h 322"/>
                  <a:gd name="T26" fmla="*/ 49 w 304"/>
                  <a:gd name="T27" fmla="*/ 73 h 322"/>
                  <a:gd name="T28" fmla="*/ 63 w 304"/>
                  <a:gd name="T29" fmla="*/ 78 h 322"/>
                  <a:gd name="T30" fmla="*/ 62 w 304"/>
                  <a:gd name="T31" fmla="*/ 88 h 322"/>
                  <a:gd name="T32" fmla="*/ 77 w 304"/>
                  <a:gd name="T33" fmla="*/ 80 h 322"/>
                  <a:gd name="T34" fmla="*/ 86 w 304"/>
                  <a:gd name="T35" fmla="*/ 64 h 322"/>
                  <a:gd name="T36" fmla="*/ 84 w 304"/>
                  <a:gd name="T37" fmla="*/ 62 h 322"/>
                  <a:gd name="T38" fmla="*/ 95 w 304"/>
                  <a:gd name="T39" fmla="*/ 49 h 322"/>
                  <a:gd name="T40" fmla="*/ 102 w 304"/>
                  <a:gd name="T41" fmla="*/ 35 h 322"/>
                  <a:gd name="T42" fmla="*/ 108 w 304"/>
                  <a:gd name="T43" fmla="*/ 30 h 322"/>
                  <a:gd name="T44" fmla="*/ 102 w 304"/>
                  <a:gd name="T45" fmla="*/ 21 h 322"/>
                  <a:gd name="T46" fmla="*/ 104 w 304"/>
                  <a:gd name="T47" fmla="*/ 17 h 322"/>
                  <a:gd name="T48" fmla="*/ 97 w 304"/>
                  <a:gd name="T49" fmla="*/ 2 h 3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322"/>
                  <a:gd name="T77" fmla="*/ 304 w 304"/>
                  <a:gd name="T78" fmla="*/ 322 h 3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322">
                    <a:moveTo>
                      <a:pt x="273" y="6"/>
                    </a:moveTo>
                    <a:lnTo>
                      <a:pt x="219" y="0"/>
                    </a:lnTo>
                    <a:lnTo>
                      <a:pt x="216" y="8"/>
                    </a:lnTo>
                    <a:lnTo>
                      <a:pt x="192" y="82"/>
                    </a:lnTo>
                    <a:lnTo>
                      <a:pt x="124" y="85"/>
                    </a:lnTo>
                    <a:lnTo>
                      <a:pt x="105" y="112"/>
                    </a:lnTo>
                    <a:lnTo>
                      <a:pt x="55" y="111"/>
                    </a:lnTo>
                    <a:lnTo>
                      <a:pt x="45" y="82"/>
                    </a:lnTo>
                    <a:lnTo>
                      <a:pt x="0" y="134"/>
                    </a:lnTo>
                    <a:lnTo>
                      <a:pt x="19" y="160"/>
                    </a:lnTo>
                    <a:lnTo>
                      <a:pt x="55" y="206"/>
                    </a:lnTo>
                    <a:lnTo>
                      <a:pt x="67" y="256"/>
                    </a:lnTo>
                    <a:lnTo>
                      <a:pt x="98" y="280"/>
                    </a:lnTo>
                    <a:lnTo>
                      <a:pt x="139" y="266"/>
                    </a:lnTo>
                    <a:lnTo>
                      <a:pt x="176" y="286"/>
                    </a:lnTo>
                    <a:lnTo>
                      <a:pt x="174" y="322"/>
                    </a:lnTo>
                    <a:lnTo>
                      <a:pt x="218" y="293"/>
                    </a:lnTo>
                    <a:lnTo>
                      <a:pt x="243" y="236"/>
                    </a:lnTo>
                    <a:lnTo>
                      <a:pt x="236" y="227"/>
                    </a:lnTo>
                    <a:lnTo>
                      <a:pt x="269" y="181"/>
                    </a:lnTo>
                    <a:lnTo>
                      <a:pt x="287" y="128"/>
                    </a:lnTo>
                    <a:lnTo>
                      <a:pt x="304" y="111"/>
                    </a:lnTo>
                    <a:lnTo>
                      <a:pt x="289" y="78"/>
                    </a:lnTo>
                    <a:lnTo>
                      <a:pt x="292" y="61"/>
                    </a:lnTo>
                    <a:lnTo>
                      <a:pt x="273" y="6"/>
                    </a:lnTo>
                    <a:close/>
                  </a:path>
                </a:pathLst>
              </a:custGeom>
              <a:solidFill>
                <a:srgbClr val="990000"/>
              </a:solidFill>
              <a:ln w="0">
                <a:solidFill>
                  <a:srgbClr val="000000"/>
                </a:solidFill>
                <a:prstDash val="solid"/>
                <a:round/>
                <a:headEnd/>
                <a:tailEnd/>
              </a:ln>
            </p:spPr>
            <p:txBody>
              <a:bodyPr/>
              <a:lstStyle/>
              <a:p>
                <a:endParaRPr lang="en-US"/>
              </a:p>
            </p:txBody>
          </p:sp>
          <p:sp>
            <p:nvSpPr>
              <p:cNvPr id="349" name="Freeform 738"/>
              <p:cNvSpPr>
                <a:spLocks/>
              </p:cNvSpPr>
              <p:nvPr/>
            </p:nvSpPr>
            <p:spPr bwMode="auto">
              <a:xfrm>
                <a:off x="4726" y="2908"/>
                <a:ext cx="177" cy="211"/>
              </a:xfrm>
              <a:custGeom>
                <a:avLst/>
                <a:gdLst>
                  <a:gd name="T0" fmla="*/ 2 w 298"/>
                  <a:gd name="T1" fmla="*/ 0 h 404"/>
                  <a:gd name="T2" fmla="*/ 0 w 298"/>
                  <a:gd name="T3" fmla="*/ 7 h 404"/>
                  <a:gd name="T4" fmla="*/ 11 w 298"/>
                  <a:gd name="T5" fmla="*/ 19 h 404"/>
                  <a:gd name="T6" fmla="*/ 35 w 298"/>
                  <a:gd name="T7" fmla="*/ 39 h 404"/>
                  <a:gd name="T8" fmla="*/ 36 w 298"/>
                  <a:gd name="T9" fmla="*/ 49 h 404"/>
                  <a:gd name="T10" fmla="*/ 55 w 298"/>
                  <a:gd name="T11" fmla="*/ 68 h 404"/>
                  <a:gd name="T12" fmla="*/ 52 w 298"/>
                  <a:gd name="T13" fmla="*/ 69 h 404"/>
                  <a:gd name="T14" fmla="*/ 64 w 298"/>
                  <a:gd name="T15" fmla="*/ 89 h 404"/>
                  <a:gd name="T16" fmla="*/ 89 w 298"/>
                  <a:gd name="T17" fmla="*/ 110 h 404"/>
                  <a:gd name="T18" fmla="*/ 100 w 298"/>
                  <a:gd name="T19" fmla="*/ 110 h 404"/>
                  <a:gd name="T20" fmla="*/ 105 w 298"/>
                  <a:gd name="T21" fmla="*/ 83 h 404"/>
                  <a:gd name="T22" fmla="*/ 90 w 298"/>
                  <a:gd name="T23" fmla="*/ 70 h 404"/>
                  <a:gd name="T24" fmla="*/ 83 w 298"/>
                  <a:gd name="T25" fmla="*/ 60 h 404"/>
                  <a:gd name="T26" fmla="*/ 80 w 298"/>
                  <a:gd name="T27" fmla="*/ 48 h 404"/>
                  <a:gd name="T28" fmla="*/ 56 w 298"/>
                  <a:gd name="T29" fmla="*/ 33 h 404"/>
                  <a:gd name="T30" fmla="*/ 45 w 298"/>
                  <a:gd name="T31" fmla="*/ 20 h 404"/>
                  <a:gd name="T32" fmla="*/ 29 w 298"/>
                  <a:gd name="T33" fmla="*/ 14 h 404"/>
                  <a:gd name="T34" fmla="*/ 16 w 298"/>
                  <a:gd name="T35" fmla="*/ 3 h 404"/>
                  <a:gd name="T36" fmla="*/ 2 w 298"/>
                  <a:gd name="T37" fmla="*/ 0 h 4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8"/>
                  <a:gd name="T58" fmla="*/ 0 h 404"/>
                  <a:gd name="T59" fmla="*/ 298 w 298"/>
                  <a:gd name="T60" fmla="*/ 404 h 4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8" h="404">
                    <a:moveTo>
                      <a:pt x="5" y="0"/>
                    </a:moveTo>
                    <a:lnTo>
                      <a:pt x="0" y="26"/>
                    </a:lnTo>
                    <a:lnTo>
                      <a:pt x="32" y="70"/>
                    </a:lnTo>
                    <a:lnTo>
                      <a:pt x="99" y="142"/>
                    </a:lnTo>
                    <a:lnTo>
                      <a:pt x="101" y="178"/>
                    </a:lnTo>
                    <a:lnTo>
                      <a:pt x="155" y="249"/>
                    </a:lnTo>
                    <a:lnTo>
                      <a:pt x="146" y="255"/>
                    </a:lnTo>
                    <a:lnTo>
                      <a:pt x="180" y="327"/>
                    </a:lnTo>
                    <a:lnTo>
                      <a:pt x="251" y="404"/>
                    </a:lnTo>
                    <a:lnTo>
                      <a:pt x="284" y="404"/>
                    </a:lnTo>
                    <a:lnTo>
                      <a:pt x="298" y="305"/>
                    </a:lnTo>
                    <a:lnTo>
                      <a:pt x="255" y="257"/>
                    </a:lnTo>
                    <a:lnTo>
                      <a:pt x="236" y="219"/>
                    </a:lnTo>
                    <a:lnTo>
                      <a:pt x="228" y="176"/>
                    </a:lnTo>
                    <a:lnTo>
                      <a:pt x="160" y="120"/>
                    </a:lnTo>
                    <a:lnTo>
                      <a:pt x="126" y="75"/>
                    </a:lnTo>
                    <a:lnTo>
                      <a:pt x="82" y="49"/>
                    </a:lnTo>
                    <a:lnTo>
                      <a:pt x="45" y="9"/>
                    </a:lnTo>
                    <a:lnTo>
                      <a:pt x="5" y="0"/>
                    </a:lnTo>
                    <a:close/>
                  </a:path>
                </a:pathLst>
              </a:custGeom>
              <a:solidFill>
                <a:srgbClr val="990000"/>
              </a:solidFill>
              <a:ln w="0">
                <a:solidFill>
                  <a:srgbClr val="000000"/>
                </a:solidFill>
                <a:prstDash val="solid"/>
                <a:round/>
                <a:headEnd/>
                <a:tailEnd/>
              </a:ln>
            </p:spPr>
            <p:txBody>
              <a:bodyPr/>
              <a:lstStyle/>
              <a:p>
                <a:endParaRPr lang="en-US"/>
              </a:p>
            </p:txBody>
          </p:sp>
          <p:sp>
            <p:nvSpPr>
              <p:cNvPr id="350" name="Freeform 739"/>
              <p:cNvSpPr>
                <a:spLocks/>
              </p:cNvSpPr>
              <p:nvPr/>
            </p:nvSpPr>
            <p:spPr bwMode="auto">
              <a:xfrm>
                <a:off x="5355" y="3021"/>
                <a:ext cx="174" cy="173"/>
              </a:xfrm>
              <a:custGeom>
                <a:avLst/>
                <a:gdLst>
                  <a:gd name="T0" fmla="*/ 103 w 294"/>
                  <a:gd name="T1" fmla="*/ 24 h 331"/>
                  <a:gd name="T2" fmla="*/ 68 w 294"/>
                  <a:gd name="T3" fmla="*/ 15 h 331"/>
                  <a:gd name="T4" fmla="*/ 53 w 294"/>
                  <a:gd name="T5" fmla="*/ 20 h 331"/>
                  <a:gd name="T6" fmla="*/ 47 w 294"/>
                  <a:gd name="T7" fmla="*/ 29 h 331"/>
                  <a:gd name="T8" fmla="*/ 34 w 294"/>
                  <a:gd name="T9" fmla="*/ 23 h 331"/>
                  <a:gd name="T10" fmla="*/ 28 w 294"/>
                  <a:gd name="T11" fmla="*/ 7 h 331"/>
                  <a:gd name="T12" fmla="*/ 18 w 294"/>
                  <a:gd name="T13" fmla="*/ 0 h 331"/>
                  <a:gd name="T14" fmla="*/ 1 w 294"/>
                  <a:gd name="T15" fmla="*/ 3 h 331"/>
                  <a:gd name="T16" fmla="*/ 0 w 294"/>
                  <a:gd name="T17" fmla="*/ 9 h 331"/>
                  <a:gd name="T18" fmla="*/ 2 w 294"/>
                  <a:gd name="T19" fmla="*/ 10 h 331"/>
                  <a:gd name="T20" fmla="*/ 21 w 294"/>
                  <a:gd name="T21" fmla="*/ 19 h 331"/>
                  <a:gd name="T22" fmla="*/ 9 w 294"/>
                  <a:gd name="T23" fmla="*/ 22 h 331"/>
                  <a:gd name="T24" fmla="*/ 20 w 294"/>
                  <a:gd name="T25" fmla="*/ 36 h 331"/>
                  <a:gd name="T26" fmla="*/ 26 w 294"/>
                  <a:gd name="T27" fmla="*/ 31 h 331"/>
                  <a:gd name="T28" fmla="*/ 73 w 294"/>
                  <a:gd name="T29" fmla="*/ 57 h 331"/>
                  <a:gd name="T30" fmla="*/ 79 w 294"/>
                  <a:gd name="T31" fmla="*/ 80 h 331"/>
                  <a:gd name="T32" fmla="*/ 103 w 294"/>
                  <a:gd name="T33" fmla="*/ 90 h 331"/>
                  <a:gd name="T34" fmla="*/ 103 w 294"/>
                  <a:gd name="T35" fmla="*/ 24 h 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331"/>
                  <a:gd name="T56" fmla="*/ 294 w 294"/>
                  <a:gd name="T57" fmla="*/ 331 h 3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331">
                    <a:moveTo>
                      <a:pt x="294" y="86"/>
                    </a:moveTo>
                    <a:lnTo>
                      <a:pt x="194" y="56"/>
                    </a:lnTo>
                    <a:lnTo>
                      <a:pt x="150" y="73"/>
                    </a:lnTo>
                    <a:lnTo>
                      <a:pt x="133" y="105"/>
                    </a:lnTo>
                    <a:lnTo>
                      <a:pt x="97" y="85"/>
                    </a:lnTo>
                    <a:lnTo>
                      <a:pt x="80" y="26"/>
                    </a:lnTo>
                    <a:lnTo>
                      <a:pt x="50" y="0"/>
                    </a:lnTo>
                    <a:lnTo>
                      <a:pt x="2" y="11"/>
                    </a:lnTo>
                    <a:lnTo>
                      <a:pt x="0" y="34"/>
                    </a:lnTo>
                    <a:lnTo>
                      <a:pt x="6" y="38"/>
                    </a:lnTo>
                    <a:lnTo>
                      <a:pt x="61" y="68"/>
                    </a:lnTo>
                    <a:lnTo>
                      <a:pt x="27" y="82"/>
                    </a:lnTo>
                    <a:lnTo>
                      <a:pt x="56" y="131"/>
                    </a:lnTo>
                    <a:lnTo>
                      <a:pt x="75" y="113"/>
                    </a:lnTo>
                    <a:lnTo>
                      <a:pt x="208" y="208"/>
                    </a:lnTo>
                    <a:lnTo>
                      <a:pt x="224" y="292"/>
                    </a:lnTo>
                    <a:lnTo>
                      <a:pt x="294" y="331"/>
                    </a:lnTo>
                    <a:lnTo>
                      <a:pt x="294" y="86"/>
                    </a:lnTo>
                    <a:close/>
                  </a:path>
                </a:pathLst>
              </a:custGeom>
              <a:solidFill>
                <a:srgbClr val="990000"/>
              </a:solidFill>
              <a:ln w="0">
                <a:solidFill>
                  <a:srgbClr val="000000"/>
                </a:solidFill>
                <a:prstDash val="solid"/>
                <a:round/>
                <a:headEnd/>
                <a:tailEnd/>
              </a:ln>
            </p:spPr>
            <p:txBody>
              <a:bodyPr/>
              <a:lstStyle/>
              <a:p>
                <a:endParaRPr lang="en-US"/>
              </a:p>
            </p:txBody>
          </p:sp>
          <p:sp>
            <p:nvSpPr>
              <p:cNvPr id="351" name="Freeform 740"/>
              <p:cNvSpPr>
                <a:spLocks/>
              </p:cNvSpPr>
              <p:nvPr/>
            </p:nvSpPr>
            <p:spPr bwMode="auto">
              <a:xfrm>
                <a:off x="5137" y="2982"/>
                <a:ext cx="102" cy="138"/>
              </a:xfrm>
              <a:custGeom>
                <a:avLst/>
                <a:gdLst>
                  <a:gd name="T0" fmla="*/ 60 w 172"/>
                  <a:gd name="T1" fmla="*/ 0 h 264"/>
                  <a:gd name="T2" fmla="*/ 47 w 172"/>
                  <a:gd name="T3" fmla="*/ 4 h 264"/>
                  <a:gd name="T4" fmla="*/ 21 w 172"/>
                  <a:gd name="T5" fmla="*/ 2 h 264"/>
                  <a:gd name="T6" fmla="*/ 12 w 172"/>
                  <a:gd name="T7" fmla="*/ 8 h 264"/>
                  <a:gd name="T8" fmla="*/ 7 w 172"/>
                  <a:gd name="T9" fmla="*/ 21 h 264"/>
                  <a:gd name="T10" fmla="*/ 0 w 172"/>
                  <a:gd name="T11" fmla="*/ 51 h 264"/>
                  <a:gd name="T12" fmla="*/ 7 w 172"/>
                  <a:gd name="T13" fmla="*/ 52 h 264"/>
                  <a:gd name="T14" fmla="*/ 1 w 172"/>
                  <a:gd name="T15" fmla="*/ 72 h 264"/>
                  <a:gd name="T16" fmla="*/ 15 w 172"/>
                  <a:gd name="T17" fmla="*/ 72 h 264"/>
                  <a:gd name="T18" fmla="*/ 18 w 172"/>
                  <a:gd name="T19" fmla="*/ 46 h 264"/>
                  <a:gd name="T20" fmla="*/ 26 w 172"/>
                  <a:gd name="T21" fmla="*/ 43 h 264"/>
                  <a:gd name="T22" fmla="*/ 26 w 172"/>
                  <a:gd name="T23" fmla="*/ 60 h 264"/>
                  <a:gd name="T24" fmla="*/ 27 w 172"/>
                  <a:gd name="T25" fmla="*/ 66 h 264"/>
                  <a:gd name="T26" fmla="*/ 37 w 172"/>
                  <a:gd name="T27" fmla="*/ 58 h 264"/>
                  <a:gd name="T28" fmla="*/ 32 w 172"/>
                  <a:gd name="T29" fmla="*/ 39 h 264"/>
                  <a:gd name="T30" fmla="*/ 26 w 172"/>
                  <a:gd name="T31" fmla="*/ 35 h 264"/>
                  <a:gd name="T32" fmla="*/ 37 w 172"/>
                  <a:gd name="T33" fmla="*/ 21 h 264"/>
                  <a:gd name="T34" fmla="*/ 27 w 172"/>
                  <a:gd name="T35" fmla="*/ 20 h 264"/>
                  <a:gd name="T36" fmla="*/ 20 w 172"/>
                  <a:gd name="T37" fmla="*/ 29 h 264"/>
                  <a:gd name="T38" fmla="*/ 18 w 172"/>
                  <a:gd name="T39" fmla="*/ 9 h 264"/>
                  <a:gd name="T40" fmla="*/ 52 w 172"/>
                  <a:gd name="T41" fmla="*/ 10 h 264"/>
                  <a:gd name="T42" fmla="*/ 60 w 172"/>
                  <a:gd name="T43" fmla="*/ 0 h 2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264"/>
                  <a:gd name="T68" fmla="*/ 172 w 172"/>
                  <a:gd name="T69" fmla="*/ 264 h 2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264">
                    <a:moveTo>
                      <a:pt x="172" y="0"/>
                    </a:moveTo>
                    <a:lnTo>
                      <a:pt x="133" y="16"/>
                    </a:lnTo>
                    <a:lnTo>
                      <a:pt x="60" y="5"/>
                    </a:lnTo>
                    <a:lnTo>
                      <a:pt x="35" y="31"/>
                    </a:lnTo>
                    <a:lnTo>
                      <a:pt x="18" y="78"/>
                    </a:lnTo>
                    <a:lnTo>
                      <a:pt x="0" y="186"/>
                    </a:lnTo>
                    <a:lnTo>
                      <a:pt x="20" y="189"/>
                    </a:lnTo>
                    <a:lnTo>
                      <a:pt x="4" y="263"/>
                    </a:lnTo>
                    <a:lnTo>
                      <a:pt x="43" y="264"/>
                    </a:lnTo>
                    <a:lnTo>
                      <a:pt x="50" y="168"/>
                    </a:lnTo>
                    <a:lnTo>
                      <a:pt x="73" y="156"/>
                    </a:lnTo>
                    <a:lnTo>
                      <a:pt x="73" y="220"/>
                    </a:lnTo>
                    <a:lnTo>
                      <a:pt x="76" y="242"/>
                    </a:lnTo>
                    <a:lnTo>
                      <a:pt x="104" y="213"/>
                    </a:lnTo>
                    <a:lnTo>
                      <a:pt x="91" y="144"/>
                    </a:lnTo>
                    <a:lnTo>
                      <a:pt x="74" y="127"/>
                    </a:lnTo>
                    <a:lnTo>
                      <a:pt x="107" y="78"/>
                    </a:lnTo>
                    <a:lnTo>
                      <a:pt x="76" y="73"/>
                    </a:lnTo>
                    <a:lnTo>
                      <a:pt x="55" y="105"/>
                    </a:lnTo>
                    <a:lnTo>
                      <a:pt x="52" y="35"/>
                    </a:lnTo>
                    <a:lnTo>
                      <a:pt x="149" y="39"/>
                    </a:lnTo>
                    <a:lnTo>
                      <a:pt x="172" y="0"/>
                    </a:lnTo>
                    <a:close/>
                  </a:path>
                </a:pathLst>
              </a:custGeom>
              <a:solidFill>
                <a:srgbClr val="990000"/>
              </a:solidFill>
              <a:ln w="0">
                <a:solidFill>
                  <a:srgbClr val="000000"/>
                </a:solidFill>
                <a:prstDash val="solid"/>
                <a:round/>
                <a:headEnd/>
                <a:tailEnd/>
              </a:ln>
            </p:spPr>
            <p:txBody>
              <a:bodyPr/>
              <a:lstStyle/>
              <a:p>
                <a:endParaRPr lang="en-US"/>
              </a:p>
            </p:txBody>
          </p:sp>
          <p:sp>
            <p:nvSpPr>
              <p:cNvPr id="352" name="Freeform 741"/>
              <p:cNvSpPr>
                <a:spLocks/>
              </p:cNvSpPr>
              <p:nvPr/>
            </p:nvSpPr>
            <p:spPr bwMode="auto">
              <a:xfrm>
                <a:off x="4903" y="3120"/>
                <a:ext cx="147" cy="51"/>
              </a:xfrm>
              <a:custGeom>
                <a:avLst/>
                <a:gdLst>
                  <a:gd name="T0" fmla="*/ 0 w 247"/>
                  <a:gd name="T1" fmla="*/ 9 h 102"/>
                  <a:gd name="T2" fmla="*/ 9 w 247"/>
                  <a:gd name="T3" fmla="*/ 13 h 102"/>
                  <a:gd name="T4" fmla="*/ 36 w 247"/>
                  <a:gd name="T5" fmla="*/ 21 h 102"/>
                  <a:gd name="T6" fmla="*/ 41 w 247"/>
                  <a:gd name="T7" fmla="*/ 18 h 102"/>
                  <a:gd name="T8" fmla="*/ 52 w 247"/>
                  <a:gd name="T9" fmla="*/ 22 h 102"/>
                  <a:gd name="T10" fmla="*/ 87 w 247"/>
                  <a:gd name="T11" fmla="*/ 26 h 102"/>
                  <a:gd name="T12" fmla="*/ 87 w 247"/>
                  <a:gd name="T13" fmla="*/ 14 h 102"/>
                  <a:gd name="T14" fmla="*/ 76 w 247"/>
                  <a:gd name="T15" fmla="*/ 13 h 102"/>
                  <a:gd name="T16" fmla="*/ 71 w 247"/>
                  <a:gd name="T17" fmla="*/ 10 h 102"/>
                  <a:gd name="T18" fmla="*/ 54 w 247"/>
                  <a:gd name="T19" fmla="*/ 6 h 102"/>
                  <a:gd name="T20" fmla="*/ 46 w 247"/>
                  <a:gd name="T21" fmla="*/ 9 h 102"/>
                  <a:gd name="T22" fmla="*/ 35 w 247"/>
                  <a:gd name="T23" fmla="*/ 5 h 102"/>
                  <a:gd name="T24" fmla="*/ 10 w 247"/>
                  <a:gd name="T25" fmla="*/ 0 h 102"/>
                  <a:gd name="T26" fmla="*/ 0 w 247"/>
                  <a:gd name="T27" fmla="*/ 9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102"/>
                  <a:gd name="T44" fmla="*/ 247 w 247"/>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102">
                    <a:moveTo>
                      <a:pt x="0" y="33"/>
                    </a:moveTo>
                    <a:lnTo>
                      <a:pt x="26" y="49"/>
                    </a:lnTo>
                    <a:lnTo>
                      <a:pt x="101" y="82"/>
                    </a:lnTo>
                    <a:lnTo>
                      <a:pt x="116" y="72"/>
                    </a:lnTo>
                    <a:lnTo>
                      <a:pt x="146" y="88"/>
                    </a:lnTo>
                    <a:lnTo>
                      <a:pt x="247" y="102"/>
                    </a:lnTo>
                    <a:lnTo>
                      <a:pt x="247" y="58"/>
                    </a:lnTo>
                    <a:lnTo>
                      <a:pt x="215" y="50"/>
                    </a:lnTo>
                    <a:lnTo>
                      <a:pt x="202" y="37"/>
                    </a:lnTo>
                    <a:lnTo>
                      <a:pt x="153" y="24"/>
                    </a:lnTo>
                    <a:lnTo>
                      <a:pt x="131" y="34"/>
                    </a:lnTo>
                    <a:lnTo>
                      <a:pt x="97" y="17"/>
                    </a:lnTo>
                    <a:lnTo>
                      <a:pt x="28" y="0"/>
                    </a:lnTo>
                    <a:lnTo>
                      <a:pt x="0" y="33"/>
                    </a:lnTo>
                    <a:close/>
                  </a:path>
                </a:pathLst>
              </a:custGeom>
              <a:solidFill>
                <a:srgbClr val="990000"/>
              </a:solidFill>
              <a:ln w="0">
                <a:solidFill>
                  <a:srgbClr val="000000"/>
                </a:solidFill>
                <a:prstDash val="solid"/>
                <a:round/>
                <a:headEnd/>
                <a:tailEnd/>
              </a:ln>
            </p:spPr>
            <p:txBody>
              <a:bodyPr/>
              <a:lstStyle/>
              <a:p>
                <a:endParaRPr lang="en-US"/>
              </a:p>
            </p:txBody>
          </p:sp>
          <p:sp>
            <p:nvSpPr>
              <p:cNvPr id="353" name="Freeform 742"/>
              <p:cNvSpPr>
                <a:spLocks/>
              </p:cNvSpPr>
              <p:nvPr/>
            </p:nvSpPr>
            <p:spPr bwMode="auto">
              <a:xfrm>
                <a:off x="5212" y="3178"/>
                <a:ext cx="59" cy="27"/>
              </a:xfrm>
              <a:custGeom>
                <a:avLst/>
                <a:gdLst>
                  <a:gd name="T0" fmla="*/ 0 w 99"/>
                  <a:gd name="T1" fmla="*/ 14 h 53"/>
                  <a:gd name="T2" fmla="*/ 17 w 99"/>
                  <a:gd name="T3" fmla="*/ 9 h 53"/>
                  <a:gd name="T4" fmla="*/ 35 w 99"/>
                  <a:gd name="T5" fmla="*/ 0 h 53"/>
                  <a:gd name="T6" fmla="*/ 8 w 99"/>
                  <a:gd name="T7" fmla="*/ 3 h 53"/>
                  <a:gd name="T8" fmla="*/ 1 w 99"/>
                  <a:gd name="T9" fmla="*/ 8 h 53"/>
                  <a:gd name="T10" fmla="*/ 0 w 99"/>
                  <a:gd name="T11" fmla="*/ 14 h 53"/>
                  <a:gd name="T12" fmla="*/ 0 60000 65536"/>
                  <a:gd name="T13" fmla="*/ 0 60000 65536"/>
                  <a:gd name="T14" fmla="*/ 0 60000 65536"/>
                  <a:gd name="T15" fmla="*/ 0 60000 65536"/>
                  <a:gd name="T16" fmla="*/ 0 60000 65536"/>
                  <a:gd name="T17" fmla="*/ 0 60000 65536"/>
                  <a:gd name="T18" fmla="*/ 0 w 99"/>
                  <a:gd name="T19" fmla="*/ 0 h 53"/>
                  <a:gd name="T20" fmla="*/ 99 w 9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9" h="53">
                    <a:moveTo>
                      <a:pt x="0" y="53"/>
                    </a:moveTo>
                    <a:lnTo>
                      <a:pt x="47" y="36"/>
                    </a:lnTo>
                    <a:lnTo>
                      <a:pt x="99" y="0"/>
                    </a:lnTo>
                    <a:lnTo>
                      <a:pt x="23" y="10"/>
                    </a:lnTo>
                    <a:lnTo>
                      <a:pt x="4" y="32"/>
                    </a:lnTo>
                    <a:lnTo>
                      <a:pt x="0" y="53"/>
                    </a:lnTo>
                    <a:close/>
                  </a:path>
                </a:pathLst>
              </a:custGeom>
              <a:solidFill>
                <a:srgbClr val="990000"/>
              </a:solidFill>
              <a:ln w="0">
                <a:solidFill>
                  <a:srgbClr val="000000"/>
                </a:solidFill>
                <a:prstDash val="solid"/>
                <a:round/>
                <a:headEnd/>
                <a:tailEnd/>
              </a:ln>
            </p:spPr>
            <p:txBody>
              <a:bodyPr/>
              <a:lstStyle/>
              <a:p>
                <a:endParaRPr lang="en-US"/>
              </a:p>
            </p:txBody>
          </p:sp>
          <p:sp>
            <p:nvSpPr>
              <p:cNvPr id="354" name="Freeform 743"/>
              <p:cNvSpPr>
                <a:spLocks/>
              </p:cNvSpPr>
              <p:nvPr/>
            </p:nvSpPr>
            <p:spPr bwMode="auto">
              <a:xfrm>
                <a:off x="4902" y="3041"/>
                <a:ext cx="20" cy="25"/>
              </a:xfrm>
              <a:custGeom>
                <a:avLst/>
                <a:gdLst>
                  <a:gd name="T0" fmla="*/ 0 w 31"/>
                  <a:gd name="T1" fmla="*/ 1 h 50"/>
                  <a:gd name="T2" fmla="*/ 13 w 31"/>
                  <a:gd name="T3" fmla="*/ 13 h 50"/>
                  <a:gd name="T4" fmla="*/ 5 w 31"/>
                  <a:gd name="T5" fmla="*/ 0 h 50"/>
                  <a:gd name="T6" fmla="*/ 0 w 31"/>
                  <a:gd name="T7" fmla="*/ 1 h 50"/>
                  <a:gd name="T8" fmla="*/ 0 60000 65536"/>
                  <a:gd name="T9" fmla="*/ 0 60000 65536"/>
                  <a:gd name="T10" fmla="*/ 0 60000 65536"/>
                  <a:gd name="T11" fmla="*/ 0 60000 65536"/>
                  <a:gd name="T12" fmla="*/ 0 w 31"/>
                  <a:gd name="T13" fmla="*/ 0 h 50"/>
                  <a:gd name="T14" fmla="*/ 31 w 31"/>
                  <a:gd name="T15" fmla="*/ 50 h 50"/>
                </a:gdLst>
                <a:ahLst/>
                <a:cxnLst>
                  <a:cxn ang="T8">
                    <a:pos x="T0" y="T1"/>
                  </a:cxn>
                  <a:cxn ang="T9">
                    <a:pos x="T2" y="T3"/>
                  </a:cxn>
                  <a:cxn ang="T10">
                    <a:pos x="T4" y="T5"/>
                  </a:cxn>
                  <a:cxn ang="T11">
                    <a:pos x="T6" y="T7"/>
                  </a:cxn>
                </a:cxnLst>
                <a:rect l="T12" t="T13" r="T14" b="T15"/>
                <a:pathLst>
                  <a:path w="31" h="50">
                    <a:moveTo>
                      <a:pt x="0" y="3"/>
                    </a:moveTo>
                    <a:lnTo>
                      <a:pt x="31" y="50"/>
                    </a:lnTo>
                    <a:lnTo>
                      <a:pt x="13" y="0"/>
                    </a:lnTo>
                    <a:lnTo>
                      <a:pt x="0" y="3"/>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355" name="Freeform 744"/>
              <p:cNvSpPr>
                <a:spLocks/>
              </p:cNvSpPr>
              <p:nvPr/>
            </p:nvSpPr>
            <p:spPr bwMode="auto">
              <a:xfrm>
                <a:off x="5137" y="2648"/>
                <a:ext cx="79" cy="115"/>
              </a:xfrm>
              <a:custGeom>
                <a:avLst/>
                <a:gdLst>
                  <a:gd name="T0" fmla="*/ 19 w 133"/>
                  <a:gd name="T1" fmla="*/ 1 h 219"/>
                  <a:gd name="T2" fmla="*/ 6 w 133"/>
                  <a:gd name="T3" fmla="*/ 0 h 219"/>
                  <a:gd name="T4" fmla="*/ 2 w 133"/>
                  <a:gd name="T5" fmla="*/ 19 h 219"/>
                  <a:gd name="T6" fmla="*/ 1 w 133"/>
                  <a:gd name="T7" fmla="*/ 28 h 219"/>
                  <a:gd name="T8" fmla="*/ 0 w 133"/>
                  <a:gd name="T9" fmla="*/ 27 h 219"/>
                  <a:gd name="T10" fmla="*/ 0 w 133"/>
                  <a:gd name="T11" fmla="*/ 35 h 219"/>
                  <a:gd name="T12" fmla="*/ 1 w 133"/>
                  <a:gd name="T13" fmla="*/ 42 h 219"/>
                  <a:gd name="T14" fmla="*/ 15 w 133"/>
                  <a:gd name="T15" fmla="*/ 46 h 219"/>
                  <a:gd name="T16" fmla="*/ 18 w 133"/>
                  <a:gd name="T17" fmla="*/ 51 h 219"/>
                  <a:gd name="T18" fmla="*/ 32 w 133"/>
                  <a:gd name="T19" fmla="*/ 50 h 219"/>
                  <a:gd name="T20" fmla="*/ 43 w 133"/>
                  <a:gd name="T21" fmla="*/ 60 h 219"/>
                  <a:gd name="T22" fmla="*/ 47 w 133"/>
                  <a:gd name="T23" fmla="*/ 57 h 219"/>
                  <a:gd name="T24" fmla="*/ 42 w 133"/>
                  <a:gd name="T25" fmla="*/ 47 h 219"/>
                  <a:gd name="T26" fmla="*/ 26 w 133"/>
                  <a:gd name="T27" fmla="*/ 43 h 219"/>
                  <a:gd name="T28" fmla="*/ 20 w 133"/>
                  <a:gd name="T29" fmla="*/ 29 h 219"/>
                  <a:gd name="T30" fmla="*/ 26 w 133"/>
                  <a:gd name="T31" fmla="*/ 19 h 219"/>
                  <a:gd name="T32" fmla="*/ 19 w 133"/>
                  <a:gd name="T33" fmla="*/ 7 h 219"/>
                  <a:gd name="T34" fmla="*/ 19 w 133"/>
                  <a:gd name="T35" fmla="*/ 1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219"/>
                  <a:gd name="T56" fmla="*/ 133 w 133"/>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219">
                    <a:moveTo>
                      <a:pt x="54" y="1"/>
                    </a:moveTo>
                    <a:lnTo>
                      <a:pt x="16" y="0"/>
                    </a:lnTo>
                    <a:lnTo>
                      <a:pt x="5" y="68"/>
                    </a:lnTo>
                    <a:lnTo>
                      <a:pt x="4" y="102"/>
                    </a:lnTo>
                    <a:lnTo>
                      <a:pt x="0" y="99"/>
                    </a:lnTo>
                    <a:lnTo>
                      <a:pt x="0" y="128"/>
                    </a:lnTo>
                    <a:lnTo>
                      <a:pt x="4" y="153"/>
                    </a:lnTo>
                    <a:lnTo>
                      <a:pt x="44" y="166"/>
                    </a:lnTo>
                    <a:lnTo>
                      <a:pt x="50" y="184"/>
                    </a:lnTo>
                    <a:lnTo>
                      <a:pt x="91" y="180"/>
                    </a:lnTo>
                    <a:lnTo>
                      <a:pt x="123" y="219"/>
                    </a:lnTo>
                    <a:lnTo>
                      <a:pt x="133" y="208"/>
                    </a:lnTo>
                    <a:lnTo>
                      <a:pt x="120" y="170"/>
                    </a:lnTo>
                    <a:lnTo>
                      <a:pt x="74" y="155"/>
                    </a:lnTo>
                    <a:lnTo>
                      <a:pt x="55" y="107"/>
                    </a:lnTo>
                    <a:lnTo>
                      <a:pt x="73" y="71"/>
                    </a:lnTo>
                    <a:lnTo>
                      <a:pt x="54" y="26"/>
                    </a:lnTo>
                    <a:lnTo>
                      <a:pt x="54" y="1"/>
                    </a:lnTo>
                    <a:close/>
                  </a:path>
                </a:pathLst>
              </a:custGeom>
              <a:solidFill>
                <a:srgbClr val="990000"/>
              </a:solidFill>
              <a:ln w="0">
                <a:solidFill>
                  <a:srgbClr val="000000"/>
                </a:solidFill>
                <a:prstDash val="solid"/>
                <a:round/>
                <a:headEnd/>
                <a:tailEnd/>
              </a:ln>
            </p:spPr>
            <p:txBody>
              <a:bodyPr/>
              <a:lstStyle/>
              <a:p>
                <a:endParaRPr lang="en-US"/>
              </a:p>
            </p:txBody>
          </p:sp>
          <p:sp>
            <p:nvSpPr>
              <p:cNvPr id="356" name="Freeform 745"/>
              <p:cNvSpPr>
                <a:spLocks/>
              </p:cNvSpPr>
              <p:nvPr/>
            </p:nvSpPr>
            <p:spPr bwMode="auto">
              <a:xfrm>
                <a:off x="5184" y="2823"/>
                <a:ext cx="86" cy="69"/>
              </a:xfrm>
              <a:custGeom>
                <a:avLst/>
                <a:gdLst>
                  <a:gd name="T0" fmla="*/ 37 w 143"/>
                  <a:gd name="T1" fmla="*/ 0 h 130"/>
                  <a:gd name="T2" fmla="*/ 26 w 143"/>
                  <a:gd name="T3" fmla="*/ 10 h 130"/>
                  <a:gd name="T4" fmla="*/ 23 w 143"/>
                  <a:gd name="T5" fmla="*/ 10 h 130"/>
                  <a:gd name="T6" fmla="*/ 5 w 143"/>
                  <a:gd name="T7" fmla="*/ 12 h 130"/>
                  <a:gd name="T8" fmla="*/ 0 w 143"/>
                  <a:gd name="T9" fmla="*/ 24 h 130"/>
                  <a:gd name="T10" fmla="*/ 13 w 143"/>
                  <a:gd name="T11" fmla="*/ 19 h 130"/>
                  <a:gd name="T12" fmla="*/ 25 w 143"/>
                  <a:gd name="T13" fmla="*/ 20 h 130"/>
                  <a:gd name="T14" fmla="*/ 25 w 143"/>
                  <a:gd name="T15" fmla="*/ 33 h 130"/>
                  <a:gd name="T16" fmla="*/ 39 w 143"/>
                  <a:gd name="T17" fmla="*/ 37 h 130"/>
                  <a:gd name="T18" fmla="*/ 42 w 143"/>
                  <a:gd name="T19" fmla="*/ 24 h 130"/>
                  <a:gd name="T20" fmla="*/ 50 w 143"/>
                  <a:gd name="T21" fmla="*/ 32 h 130"/>
                  <a:gd name="T22" fmla="*/ 52 w 143"/>
                  <a:gd name="T23" fmla="*/ 25 h 130"/>
                  <a:gd name="T24" fmla="*/ 44 w 143"/>
                  <a:gd name="T25" fmla="*/ 3 h 130"/>
                  <a:gd name="T26" fmla="*/ 37 w 143"/>
                  <a:gd name="T27" fmla="*/ 0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30"/>
                  <a:gd name="T44" fmla="*/ 143 w 143"/>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30">
                    <a:moveTo>
                      <a:pt x="103" y="0"/>
                    </a:moveTo>
                    <a:lnTo>
                      <a:pt x="73" y="36"/>
                    </a:lnTo>
                    <a:lnTo>
                      <a:pt x="65" y="34"/>
                    </a:lnTo>
                    <a:lnTo>
                      <a:pt x="15" y="41"/>
                    </a:lnTo>
                    <a:lnTo>
                      <a:pt x="0" y="87"/>
                    </a:lnTo>
                    <a:lnTo>
                      <a:pt x="36" y="66"/>
                    </a:lnTo>
                    <a:lnTo>
                      <a:pt x="70" y="71"/>
                    </a:lnTo>
                    <a:lnTo>
                      <a:pt x="70" y="117"/>
                    </a:lnTo>
                    <a:lnTo>
                      <a:pt x="108" y="130"/>
                    </a:lnTo>
                    <a:lnTo>
                      <a:pt x="116" y="84"/>
                    </a:lnTo>
                    <a:lnTo>
                      <a:pt x="138" y="113"/>
                    </a:lnTo>
                    <a:lnTo>
                      <a:pt x="143" y="90"/>
                    </a:lnTo>
                    <a:lnTo>
                      <a:pt x="121" y="11"/>
                    </a:lnTo>
                    <a:lnTo>
                      <a:pt x="103" y="0"/>
                    </a:lnTo>
                    <a:close/>
                  </a:path>
                </a:pathLst>
              </a:custGeom>
              <a:solidFill>
                <a:srgbClr val="990000"/>
              </a:solidFill>
              <a:ln w="0">
                <a:solidFill>
                  <a:srgbClr val="000000"/>
                </a:solidFill>
                <a:prstDash val="solid"/>
                <a:round/>
                <a:headEnd/>
                <a:tailEnd/>
              </a:ln>
            </p:spPr>
            <p:txBody>
              <a:bodyPr/>
              <a:lstStyle/>
              <a:p>
                <a:endParaRPr lang="en-US"/>
              </a:p>
            </p:txBody>
          </p:sp>
          <p:sp>
            <p:nvSpPr>
              <p:cNvPr id="357" name="Freeform 746"/>
              <p:cNvSpPr>
                <a:spLocks/>
              </p:cNvSpPr>
              <p:nvPr/>
            </p:nvSpPr>
            <p:spPr bwMode="auto">
              <a:xfrm>
                <a:off x="5106" y="2802"/>
                <a:ext cx="31" cy="54"/>
              </a:xfrm>
              <a:custGeom>
                <a:avLst/>
                <a:gdLst>
                  <a:gd name="T0" fmla="*/ 18 w 53"/>
                  <a:gd name="T1" fmla="*/ 0 h 106"/>
                  <a:gd name="T2" fmla="*/ 9 w 53"/>
                  <a:gd name="T3" fmla="*/ 11 h 106"/>
                  <a:gd name="T4" fmla="*/ 0 w 53"/>
                  <a:gd name="T5" fmla="*/ 28 h 106"/>
                  <a:gd name="T6" fmla="*/ 13 w 53"/>
                  <a:gd name="T7" fmla="*/ 12 h 106"/>
                  <a:gd name="T8" fmla="*/ 18 w 53"/>
                  <a:gd name="T9" fmla="*/ 0 h 106"/>
                  <a:gd name="T10" fmla="*/ 0 60000 65536"/>
                  <a:gd name="T11" fmla="*/ 0 60000 65536"/>
                  <a:gd name="T12" fmla="*/ 0 60000 65536"/>
                  <a:gd name="T13" fmla="*/ 0 60000 65536"/>
                  <a:gd name="T14" fmla="*/ 0 60000 65536"/>
                  <a:gd name="T15" fmla="*/ 0 w 53"/>
                  <a:gd name="T16" fmla="*/ 0 h 106"/>
                  <a:gd name="T17" fmla="*/ 53 w 53"/>
                  <a:gd name="T18" fmla="*/ 106 h 106"/>
                </a:gdLst>
                <a:ahLst/>
                <a:cxnLst>
                  <a:cxn ang="T10">
                    <a:pos x="T0" y="T1"/>
                  </a:cxn>
                  <a:cxn ang="T11">
                    <a:pos x="T2" y="T3"/>
                  </a:cxn>
                  <a:cxn ang="T12">
                    <a:pos x="T4" y="T5"/>
                  </a:cxn>
                  <a:cxn ang="T13">
                    <a:pos x="T6" y="T7"/>
                  </a:cxn>
                  <a:cxn ang="T14">
                    <a:pos x="T8" y="T9"/>
                  </a:cxn>
                </a:cxnLst>
                <a:rect l="T15" t="T16" r="T17" b="T18"/>
                <a:pathLst>
                  <a:path w="53" h="106">
                    <a:moveTo>
                      <a:pt x="53" y="0"/>
                    </a:moveTo>
                    <a:lnTo>
                      <a:pt x="28" y="44"/>
                    </a:lnTo>
                    <a:lnTo>
                      <a:pt x="0" y="106"/>
                    </a:lnTo>
                    <a:lnTo>
                      <a:pt x="37" y="47"/>
                    </a:lnTo>
                    <a:lnTo>
                      <a:pt x="53" y="0"/>
                    </a:lnTo>
                    <a:close/>
                  </a:path>
                </a:pathLst>
              </a:custGeom>
              <a:solidFill>
                <a:srgbClr val="990000"/>
              </a:solidFill>
              <a:ln w="0" cap="flat" cmpd="sng">
                <a:solidFill>
                  <a:srgbClr val="000000"/>
                </a:solidFill>
                <a:prstDash val="solid"/>
                <a:round/>
                <a:headEnd type="none" w="med" len="med"/>
                <a:tailEnd type="none" w="med" len="med"/>
              </a:ln>
            </p:spPr>
            <p:txBody>
              <a:bodyPr/>
              <a:lstStyle/>
              <a:p>
                <a:endParaRPr lang="en-US"/>
              </a:p>
            </p:txBody>
          </p:sp>
          <p:sp>
            <p:nvSpPr>
              <p:cNvPr id="358" name="Freeform 747"/>
              <p:cNvSpPr>
                <a:spLocks/>
              </p:cNvSpPr>
              <p:nvPr/>
            </p:nvSpPr>
            <p:spPr bwMode="auto">
              <a:xfrm>
                <a:off x="5192" y="2803"/>
                <a:ext cx="18" cy="23"/>
              </a:xfrm>
              <a:custGeom>
                <a:avLst/>
                <a:gdLst>
                  <a:gd name="T0" fmla="*/ 9 w 29"/>
                  <a:gd name="T1" fmla="*/ 0 h 43"/>
                  <a:gd name="T2" fmla="*/ 0 w 29"/>
                  <a:gd name="T3" fmla="*/ 9 h 43"/>
                  <a:gd name="T4" fmla="*/ 11 w 29"/>
                  <a:gd name="T5" fmla="*/ 12 h 43"/>
                  <a:gd name="T6" fmla="*/ 7 w 29"/>
                  <a:gd name="T7" fmla="*/ 8 h 43"/>
                  <a:gd name="T8" fmla="*/ 9 w 29"/>
                  <a:gd name="T9" fmla="*/ 0 h 43"/>
                  <a:gd name="T10" fmla="*/ 0 60000 65536"/>
                  <a:gd name="T11" fmla="*/ 0 60000 65536"/>
                  <a:gd name="T12" fmla="*/ 0 60000 65536"/>
                  <a:gd name="T13" fmla="*/ 0 60000 65536"/>
                  <a:gd name="T14" fmla="*/ 0 60000 65536"/>
                  <a:gd name="T15" fmla="*/ 0 w 29"/>
                  <a:gd name="T16" fmla="*/ 0 h 43"/>
                  <a:gd name="T17" fmla="*/ 29 w 29"/>
                  <a:gd name="T18" fmla="*/ 43 h 43"/>
                </a:gdLst>
                <a:ahLst/>
                <a:cxnLst>
                  <a:cxn ang="T10">
                    <a:pos x="T0" y="T1"/>
                  </a:cxn>
                  <a:cxn ang="T11">
                    <a:pos x="T2" y="T3"/>
                  </a:cxn>
                  <a:cxn ang="T12">
                    <a:pos x="T4" y="T5"/>
                  </a:cxn>
                  <a:cxn ang="T13">
                    <a:pos x="T6" y="T7"/>
                  </a:cxn>
                  <a:cxn ang="T14">
                    <a:pos x="T8" y="T9"/>
                  </a:cxn>
                </a:cxnLst>
                <a:rect l="T15" t="T16" r="T17" b="T18"/>
                <a:pathLst>
                  <a:path w="29" h="43">
                    <a:moveTo>
                      <a:pt x="23" y="0"/>
                    </a:moveTo>
                    <a:lnTo>
                      <a:pt x="0" y="32"/>
                    </a:lnTo>
                    <a:lnTo>
                      <a:pt x="29" y="43"/>
                    </a:lnTo>
                    <a:lnTo>
                      <a:pt x="20" y="28"/>
                    </a:lnTo>
                    <a:lnTo>
                      <a:pt x="23" y="0"/>
                    </a:lnTo>
                    <a:close/>
                  </a:path>
                </a:pathLst>
              </a:custGeom>
              <a:solidFill>
                <a:srgbClr val="990000"/>
              </a:solidFill>
              <a:ln w="0">
                <a:solidFill>
                  <a:srgbClr val="000000"/>
                </a:solidFill>
                <a:prstDash val="solid"/>
                <a:round/>
                <a:headEnd/>
                <a:tailEnd/>
              </a:ln>
            </p:spPr>
            <p:txBody>
              <a:bodyPr/>
              <a:lstStyle/>
              <a:p>
                <a:endParaRPr lang="en-US"/>
              </a:p>
            </p:txBody>
          </p:sp>
          <p:sp>
            <p:nvSpPr>
              <p:cNvPr id="359" name="Freeform 748"/>
              <p:cNvSpPr>
                <a:spLocks/>
              </p:cNvSpPr>
              <p:nvPr/>
            </p:nvSpPr>
            <p:spPr bwMode="auto">
              <a:xfrm>
                <a:off x="5225" y="2767"/>
                <a:ext cx="16" cy="16"/>
              </a:xfrm>
              <a:custGeom>
                <a:avLst/>
                <a:gdLst>
                  <a:gd name="T0" fmla="*/ 9 w 27"/>
                  <a:gd name="T1" fmla="*/ 0 h 30"/>
                  <a:gd name="T2" fmla="*/ 0 w 27"/>
                  <a:gd name="T3" fmla="*/ 0 h 30"/>
                  <a:gd name="T4" fmla="*/ 9 w 27"/>
                  <a:gd name="T5" fmla="*/ 9 h 30"/>
                  <a:gd name="T6" fmla="*/ 9 w 27"/>
                  <a:gd name="T7" fmla="*/ 0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27" y="0"/>
                    </a:moveTo>
                    <a:lnTo>
                      <a:pt x="0" y="0"/>
                    </a:lnTo>
                    <a:lnTo>
                      <a:pt x="26" y="30"/>
                    </a:lnTo>
                    <a:lnTo>
                      <a:pt x="27" y="0"/>
                    </a:lnTo>
                    <a:close/>
                  </a:path>
                </a:pathLst>
              </a:custGeom>
              <a:solidFill>
                <a:srgbClr val="990000"/>
              </a:solidFill>
              <a:ln w="0">
                <a:solidFill>
                  <a:srgbClr val="000000"/>
                </a:solidFill>
                <a:prstDash val="solid"/>
                <a:round/>
                <a:headEnd/>
                <a:tailEnd/>
              </a:ln>
            </p:spPr>
            <p:txBody>
              <a:bodyPr/>
              <a:lstStyle/>
              <a:p>
                <a:endParaRPr lang="en-US"/>
              </a:p>
            </p:txBody>
          </p:sp>
          <p:sp>
            <p:nvSpPr>
              <p:cNvPr id="360" name="Freeform 749"/>
              <p:cNvSpPr>
                <a:spLocks/>
              </p:cNvSpPr>
              <p:nvPr/>
            </p:nvSpPr>
            <p:spPr bwMode="auto">
              <a:xfrm>
                <a:off x="5182" y="2787"/>
                <a:ext cx="12" cy="19"/>
              </a:xfrm>
              <a:custGeom>
                <a:avLst/>
                <a:gdLst>
                  <a:gd name="T0" fmla="*/ 0 w 19"/>
                  <a:gd name="T1" fmla="*/ 10 h 35"/>
                  <a:gd name="T2" fmla="*/ 8 w 19"/>
                  <a:gd name="T3" fmla="*/ 2 h 35"/>
                  <a:gd name="T4" fmla="*/ 0 w 19"/>
                  <a:gd name="T5" fmla="*/ 0 h 35"/>
                  <a:gd name="T6" fmla="*/ 0 w 19"/>
                  <a:gd name="T7" fmla="*/ 10 h 35"/>
                  <a:gd name="T8" fmla="*/ 0 60000 65536"/>
                  <a:gd name="T9" fmla="*/ 0 60000 65536"/>
                  <a:gd name="T10" fmla="*/ 0 60000 65536"/>
                  <a:gd name="T11" fmla="*/ 0 60000 65536"/>
                  <a:gd name="T12" fmla="*/ 0 w 19"/>
                  <a:gd name="T13" fmla="*/ 0 h 35"/>
                  <a:gd name="T14" fmla="*/ 19 w 19"/>
                  <a:gd name="T15" fmla="*/ 35 h 35"/>
                </a:gdLst>
                <a:ahLst/>
                <a:cxnLst>
                  <a:cxn ang="T8">
                    <a:pos x="T0" y="T1"/>
                  </a:cxn>
                  <a:cxn ang="T9">
                    <a:pos x="T2" y="T3"/>
                  </a:cxn>
                  <a:cxn ang="T10">
                    <a:pos x="T4" y="T5"/>
                  </a:cxn>
                  <a:cxn ang="T11">
                    <a:pos x="T6" y="T7"/>
                  </a:cxn>
                </a:cxnLst>
                <a:rect l="T12" t="T13" r="T14" b="T15"/>
                <a:pathLst>
                  <a:path w="19" h="35">
                    <a:moveTo>
                      <a:pt x="0" y="35"/>
                    </a:moveTo>
                    <a:lnTo>
                      <a:pt x="19" y="8"/>
                    </a:lnTo>
                    <a:lnTo>
                      <a:pt x="0" y="0"/>
                    </a:lnTo>
                    <a:lnTo>
                      <a:pt x="0" y="35"/>
                    </a:lnTo>
                    <a:close/>
                  </a:path>
                </a:pathLst>
              </a:custGeom>
              <a:solidFill>
                <a:srgbClr val="990000"/>
              </a:solidFill>
              <a:ln w="0">
                <a:solidFill>
                  <a:srgbClr val="000000"/>
                </a:solidFill>
                <a:prstDash val="solid"/>
                <a:round/>
                <a:headEnd/>
                <a:tailEnd/>
              </a:ln>
            </p:spPr>
            <p:txBody>
              <a:bodyPr/>
              <a:lstStyle/>
              <a:p>
                <a:endParaRPr lang="en-US"/>
              </a:p>
            </p:txBody>
          </p:sp>
          <p:sp>
            <p:nvSpPr>
              <p:cNvPr id="361" name="Freeform 750"/>
              <p:cNvSpPr>
                <a:spLocks/>
              </p:cNvSpPr>
              <p:nvPr/>
            </p:nvSpPr>
            <p:spPr bwMode="auto">
              <a:xfrm>
                <a:off x="5217" y="2803"/>
                <a:ext cx="7" cy="10"/>
              </a:xfrm>
              <a:custGeom>
                <a:avLst/>
                <a:gdLst>
                  <a:gd name="T0" fmla="*/ 4 w 13"/>
                  <a:gd name="T1" fmla="*/ 0 h 21"/>
                  <a:gd name="T2" fmla="*/ 0 w 13"/>
                  <a:gd name="T3" fmla="*/ 0 h 21"/>
                  <a:gd name="T4" fmla="*/ 3 w 13"/>
                  <a:gd name="T5" fmla="*/ 5 h 21"/>
                  <a:gd name="T6" fmla="*/ 4 w 13"/>
                  <a:gd name="T7" fmla="*/ 0 h 21"/>
                  <a:gd name="T8" fmla="*/ 0 60000 65536"/>
                  <a:gd name="T9" fmla="*/ 0 60000 65536"/>
                  <a:gd name="T10" fmla="*/ 0 60000 65536"/>
                  <a:gd name="T11" fmla="*/ 0 60000 65536"/>
                  <a:gd name="T12" fmla="*/ 0 w 13"/>
                  <a:gd name="T13" fmla="*/ 0 h 21"/>
                  <a:gd name="T14" fmla="*/ 13 w 13"/>
                  <a:gd name="T15" fmla="*/ 21 h 21"/>
                </a:gdLst>
                <a:ahLst/>
                <a:cxnLst>
                  <a:cxn ang="T8">
                    <a:pos x="T0" y="T1"/>
                  </a:cxn>
                  <a:cxn ang="T9">
                    <a:pos x="T2" y="T3"/>
                  </a:cxn>
                  <a:cxn ang="T10">
                    <a:pos x="T4" y="T5"/>
                  </a:cxn>
                  <a:cxn ang="T11">
                    <a:pos x="T6" y="T7"/>
                  </a:cxn>
                </a:cxnLst>
                <a:rect l="T12" t="T13" r="T14" b="T15"/>
                <a:pathLst>
                  <a:path w="13" h="21">
                    <a:moveTo>
                      <a:pt x="13" y="0"/>
                    </a:moveTo>
                    <a:lnTo>
                      <a:pt x="0" y="2"/>
                    </a:lnTo>
                    <a:lnTo>
                      <a:pt x="10" y="21"/>
                    </a:lnTo>
                    <a:lnTo>
                      <a:pt x="13" y="0"/>
                    </a:lnTo>
                    <a:close/>
                  </a:path>
                </a:pathLst>
              </a:custGeom>
              <a:solidFill>
                <a:srgbClr val="990000"/>
              </a:solidFill>
              <a:ln w="0">
                <a:solidFill>
                  <a:srgbClr val="000000"/>
                </a:solidFill>
                <a:prstDash val="solid"/>
                <a:round/>
                <a:headEnd/>
                <a:tailEnd/>
              </a:ln>
            </p:spPr>
            <p:txBody>
              <a:bodyPr/>
              <a:lstStyle/>
              <a:p>
                <a:endParaRPr lang="en-US"/>
              </a:p>
            </p:txBody>
          </p:sp>
          <p:sp>
            <p:nvSpPr>
              <p:cNvPr id="362" name="Freeform 751"/>
              <p:cNvSpPr>
                <a:spLocks/>
              </p:cNvSpPr>
              <p:nvPr/>
            </p:nvSpPr>
            <p:spPr bwMode="auto">
              <a:xfrm>
                <a:off x="5161" y="2755"/>
                <a:ext cx="8" cy="12"/>
              </a:xfrm>
              <a:custGeom>
                <a:avLst/>
                <a:gdLst>
                  <a:gd name="T0" fmla="*/ 0 w 13"/>
                  <a:gd name="T1" fmla="*/ 0 h 25"/>
                  <a:gd name="T2" fmla="*/ 2 w 13"/>
                  <a:gd name="T3" fmla="*/ 6 h 25"/>
                  <a:gd name="T4" fmla="*/ 5 w 13"/>
                  <a:gd name="T5" fmla="*/ 3 h 25"/>
                  <a:gd name="T6" fmla="*/ 0 w 13"/>
                  <a:gd name="T7" fmla="*/ 0 h 25"/>
                  <a:gd name="T8" fmla="*/ 0 60000 65536"/>
                  <a:gd name="T9" fmla="*/ 0 60000 65536"/>
                  <a:gd name="T10" fmla="*/ 0 60000 65536"/>
                  <a:gd name="T11" fmla="*/ 0 60000 65536"/>
                  <a:gd name="T12" fmla="*/ 0 w 13"/>
                  <a:gd name="T13" fmla="*/ 0 h 25"/>
                  <a:gd name="T14" fmla="*/ 13 w 13"/>
                  <a:gd name="T15" fmla="*/ 25 h 25"/>
                </a:gdLst>
                <a:ahLst/>
                <a:cxnLst>
                  <a:cxn ang="T8">
                    <a:pos x="T0" y="T1"/>
                  </a:cxn>
                  <a:cxn ang="T9">
                    <a:pos x="T2" y="T3"/>
                  </a:cxn>
                  <a:cxn ang="T10">
                    <a:pos x="T4" y="T5"/>
                  </a:cxn>
                  <a:cxn ang="T11">
                    <a:pos x="T6" y="T7"/>
                  </a:cxn>
                </a:cxnLst>
                <a:rect l="T12" t="T13" r="T14" b="T15"/>
                <a:pathLst>
                  <a:path w="13" h="25">
                    <a:moveTo>
                      <a:pt x="0" y="0"/>
                    </a:moveTo>
                    <a:lnTo>
                      <a:pt x="7" y="25"/>
                    </a:lnTo>
                    <a:lnTo>
                      <a:pt x="13" y="14"/>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3" name="Oval 752"/>
              <p:cNvSpPr>
                <a:spLocks noChangeArrowheads="1"/>
              </p:cNvSpPr>
              <p:nvPr/>
            </p:nvSpPr>
            <p:spPr bwMode="auto">
              <a:xfrm>
                <a:off x="5349" y="2854"/>
                <a:ext cx="23" cy="25"/>
              </a:xfrm>
              <a:prstGeom prst="ellipse">
                <a:avLst/>
              </a:prstGeom>
              <a:solidFill>
                <a:srgbClr val="990000"/>
              </a:solidFill>
              <a:ln w="0">
                <a:solidFill>
                  <a:srgbClr val="000000"/>
                </a:solidFill>
                <a:round/>
                <a:headEnd/>
                <a:tailEnd/>
              </a:ln>
            </p:spPr>
            <p:txBody>
              <a:bodyPr/>
              <a:lstStyle/>
              <a:p>
                <a:endParaRPr lang="es-ES"/>
              </a:p>
            </p:txBody>
          </p:sp>
          <p:sp>
            <p:nvSpPr>
              <p:cNvPr id="364" name="Freeform 753"/>
              <p:cNvSpPr>
                <a:spLocks/>
              </p:cNvSpPr>
              <p:nvPr/>
            </p:nvSpPr>
            <p:spPr bwMode="auto">
              <a:xfrm>
                <a:off x="5239" y="3073"/>
                <a:ext cx="35" cy="12"/>
              </a:xfrm>
              <a:custGeom>
                <a:avLst/>
                <a:gdLst>
                  <a:gd name="T0" fmla="*/ 0 w 57"/>
                  <a:gd name="T1" fmla="*/ 0 h 20"/>
                  <a:gd name="T2" fmla="*/ 6 w 57"/>
                  <a:gd name="T3" fmla="*/ 7 h 20"/>
                  <a:gd name="T4" fmla="*/ 21 w 57"/>
                  <a:gd name="T5" fmla="*/ 5 h 20"/>
                  <a:gd name="T6" fmla="*/ 0 w 57"/>
                  <a:gd name="T7" fmla="*/ 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0"/>
                    </a:moveTo>
                    <a:lnTo>
                      <a:pt x="14" y="20"/>
                    </a:lnTo>
                    <a:lnTo>
                      <a:pt x="57" y="14"/>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5" name="Freeform 754"/>
              <p:cNvSpPr>
                <a:spLocks/>
              </p:cNvSpPr>
              <p:nvPr/>
            </p:nvSpPr>
            <p:spPr bwMode="auto">
              <a:xfrm>
                <a:off x="5287" y="3063"/>
                <a:ext cx="53" cy="32"/>
              </a:xfrm>
              <a:custGeom>
                <a:avLst/>
                <a:gdLst>
                  <a:gd name="T0" fmla="*/ 0 w 87"/>
                  <a:gd name="T1" fmla="*/ 7 h 61"/>
                  <a:gd name="T2" fmla="*/ 8 w 87"/>
                  <a:gd name="T3" fmla="*/ 17 h 61"/>
                  <a:gd name="T4" fmla="*/ 16 w 87"/>
                  <a:gd name="T5" fmla="*/ 7 h 61"/>
                  <a:gd name="T6" fmla="*/ 32 w 87"/>
                  <a:gd name="T7" fmla="*/ 7 h 61"/>
                  <a:gd name="T8" fmla="*/ 32 w 87"/>
                  <a:gd name="T9" fmla="*/ 0 h 61"/>
                  <a:gd name="T10" fmla="*/ 0 w 87"/>
                  <a:gd name="T11" fmla="*/ 7 h 61"/>
                  <a:gd name="T12" fmla="*/ 0 60000 65536"/>
                  <a:gd name="T13" fmla="*/ 0 60000 65536"/>
                  <a:gd name="T14" fmla="*/ 0 60000 65536"/>
                  <a:gd name="T15" fmla="*/ 0 60000 65536"/>
                  <a:gd name="T16" fmla="*/ 0 60000 65536"/>
                  <a:gd name="T17" fmla="*/ 0 60000 65536"/>
                  <a:gd name="T18" fmla="*/ 0 w 87"/>
                  <a:gd name="T19" fmla="*/ 0 h 61"/>
                  <a:gd name="T20" fmla="*/ 87 w 8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7" h="61">
                    <a:moveTo>
                      <a:pt x="0" y="27"/>
                    </a:moveTo>
                    <a:lnTo>
                      <a:pt x="22" y="61"/>
                    </a:lnTo>
                    <a:lnTo>
                      <a:pt x="43" y="27"/>
                    </a:lnTo>
                    <a:lnTo>
                      <a:pt x="87" y="27"/>
                    </a:lnTo>
                    <a:lnTo>
                      <a:pt x="87" y="0"/>
                    </a:lnTo>
                    <a:lnTo>
                      <a:pt x="0" y="27"/>
                    </a:lnTo>
                    <a:close/>
                  </a:path>
                </a:pathLst>
              </a:custGeom>
              <a:solidFill>
                <a:srgbClr val="990000"/>
              </a:solidFill>
              <a:ln w="0">
                <a:solidFill>
                  <a:srgbClr val="000000"/>
                </a:solidFill>
                <a:prstDash val="solid"/>
                <a:round/>
                <a:headEnd/>
                <a:tailEnd/>
              </a:ln>
            </p:spPr>
            <p:txBody>
              <a:bodyPr/>
              <a:lstStyle/>
              <a:p>
                <a:endParaRPr lang="en-US"/>
              </a:p>
            </p:txBody>
          </p:sp>
          <p:sp>
            <p:nvSpPr>
              <p:cNvPr id="366" name="Freeform 755"/>
              <p:cNvSpPr>
                <a:spLocks/>
              </p:cNvSpPr>
              <p:nvPr/>
            </p:nvSpPr>
            <p:spPr bwMode="auto">
              <a:xfrm>
                <a:off x="5271" y="2963"/>
                <a:ext cx="37" cy="65"/>
              </a:xfrm>
              <a:custGeom>
                <a:avLst/>
                <a:gdLst>
                  <a:gd name="T0" fmla="*/ 12 w 66"/>
                  <a:gd name="T1" fmla="*/ 34 h 123"/>
                  <a:gd name="T2" fmla="*/ 21 w 66"/>
                  <a:gd name="T3" fmla="*/ 34 h 123"/>
                  <a:gd name="T4" fmla="*/ 4 w 66"/>
                  <a:gd name="T5" fmla="*/ 0 h 123"/>
                  <a:gd name="T6" fmla="*/ 0 w 66"/>
                  <a:gd name="T7" fmla="*/ 8 h 123"/>
                  <a:gd name="T8" fmla="*/ 12 w 66"/>
                  <a:gd name="T9" fmla="*/ 34 h 123"/>
                  <a:gd name="T10" fmla="*/ 0 60000 65536"/>
                  <a:gd name="T11" fmla="*/ 0 60000 65536"/>
                  <a:gd name="T12" fmla="*/ 0 60000 65536"/>
                  <a:gd name="T13" fmla="*/ 0 60000 65536"/>
                  <a:gd name="T14" fmla="*/ 0 60000 65536"/>
                  <a:gd name="T15" fmla="*/ 0 w 66"/>
                  <a:gd name="T16" fmla="*/ 0 h 123"/>
                  <a:gd name="T17" fmla="*/ 66 w 66"/>
                  <a:gd name="T18" fmla="*/ 123 h 123"/>
                </a:gdLst>
                <a:ahLst/>
                <a:cxnLst>
                  <a:cxn ang="T10">
                    <a:pos x="T0" y="T1"/>
                  </a:cxn>
                  <a:cxn ang="T11">
                    <a:pos x="T2" y="T3"/>
                  </a:cxn>
                  <a:cxn ang="T12">
                    <a:pos x="T4" y="T5"/>
                  </a:cxn>
                  <a:cxn ang="T13">
                    <a:pos x="T6" y="T7"/>
                  </a:cxn>
                  <a:cxn ang="T14">
                    <a:pos x="T8" y="T9"/>
                  </a:cxn>
                </a:cxnLst>
                <a:rect l="T15" t="T16" r="T17" b="T18"/>
                <a:pathLst>
                  <a:path w="66" h="123">
                    <a:moveTo>
                      <a:pt x="37" y="123"/>
                    </a:moveTo>
                    <a:lnTo>
                      <a:pt x="66" y="123"/>
                    </a:lnTo>
                    <a:lnTo>
                      <a:pt x="15" y="0"/>
                    </a:lnTo>
                    <a:lnTo>
                      <a:pt x="0" y="28"/>
                    </a:lnTo>
                    <a:lnTo>
                      <a:pt x="37" y="123"/>
                    </a:lnTo>
                    <a:close/>
                  </a:path>
                </a:pathLst>
              </a:custGeom>
              <a:solidFill>
                <a:srgbClr val="990000"/>
              </a:solidFill>
              <a:ln w="0">
                <a:solidFill>
                  <a:srgbClr val="000000"/>
                </a:solidFill>
                <a:prstDash val="solid"/>
                <a:round/>
                <a:headEnd/>
                <a:tailEnd/>
              </a:ln>
            </p:spPr>
            <p:txBody>
              <a:bodyPr/>
              <a:lstStyle/>
              <a:p>
                <a:endParaRPr lang="en-US"/>
              </a:p>
            </p:txBody>
          </p:sp>
          <p:sp>
            <p:nvSpPr>
              <p:cNvPr id="367" name="Freeform 756"/>
              <p:cNvSpPr>
                <a:spLocks/>
              </p:cNvSpPr>
              <p:nvPr/>
            </p:nvSpPr>
            <p:spPr bwMode="auto">
              <a:xfrm>
                <a:off x="5150" y="3163"/>
                <a:ext cx="52" cy="17"/>
              </a:xfrm>
              <a:custGeom>
                <a:avLst/>
                <a:gdLst>
                  <a:gd name="T0" fmla="*/ 0 w 86"/>
                  <a:gd name="T1" fmla="*/ 0 h 34"/>
                  <a:gd name="T2" fmla="*/ 2 w 86"/>
                  <a:gd name="T3" fmla="*/ 9 h 34"/>
                  <a:gd name="T4" fmla="*/ 31 w 86"/>
                  <a:gd name="T5" fmla="*/ 4 h 34"/>
                  <a:gd name="T6" fmla="*/ 29 w 86"/>
                  <a:gd name="T7" fmla="*/ 0 h 34"/>
                  <a:gd name="T8" fmla="*/ 0 w 86"/>
                  <a:gd name="T9" fmla="*/ 0 h 34"/>
                  <a:gd name="T10" fmla="*/ 0 60000 65536"/>
                  <a:gd name="T11" fmla="*/ 0 60000 65536"/>
                  <a:gd name="T12" fmla="*/ 0 60000 65536"/>
                  <a:gd name="T13" fmla="*/ 0 60000 65536"/>
                  <a:gd name="T14" fmla="*/ 0 60000 65536"/>
                  <a:gd name="T15" fmla="*/ 0 w 86"/>
                  <a:gd name="T16" fmla="*/ 0 h 34"/>
                  <a:gd name="T17" fmla="*/ 86 w 86"/>
                  <a:gd name="T18" fmla="*/ 34 h 34"/>
                </a:gdLst>
                <a:ahLst/>
                <a:cxnLst>
                  <a:cxn ang="T10">
                    <a:pos x="T0" y="T1"/>
                  </a:cxn>
                  <a:cxn ang="T11">
                    <a:pos x="T2" y="T3"/>
                  </a:cxn>
                  <a:cxn ang="T12">
                    <a:pos x="T4" y="T5"/>
                  </a:cxn>
                  <a:cxn ang="T13">
                    <a:pos x="T6" y="T7"/>
                  </a:cxn>
                  <a:cxn ang="T14">
                    <a:pos x="T8" y="T9"/>
                  </a:cxn>
                </a:cxnLst>
                <a:rect l="T15" t="T16" r="T17" b="T18"/>
                <a:pathLst>
                  <a:path w="86" h="34">
                    <a:moveTo>
                      <a:pt x="0" y="0"/>
                    </a:moveTo>
                    <a:lnTo>
                      <a:pt x="7" y="34"/>
                    </a:lnTo>
                    <a:lnTo>
                      <a:pt x="86" y="19"/>
                    </a:lnTo>
                    <a:lnTo>
                      <a:pt x="80"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8" name="Freeform 757"/>
              <p:cNvSpPr>
                <a:spLocks/>
              </p:cNvSpPr>
              <p:nvPr/>
            </p:nvSpPr>
            <p:spPr bwMode="auto">
              <a:xfrm>
                <a:off x="5459" y="3152"/>
                <a:ext cx="25" cy="25"/>
              </a:xfrm>
              <a:custGeom>
                <a:avLst/>
                <a:gdLst>
                  <a:gd name="T0" fmla="*/ 0 w 43"/>
                  <a:gd name="T1" fmla="*/ 0 h 48"/>
                  <a:gd name="T2" fmla="*/ 5 w 43"/>
                  <a:gd name="T3" fmla="*/ 13 h 48"/>
                  <a:gd name="T4" fmla="*/ 15 w 43"/>
                  <a:gd name="T5" fmla="*/ 13 h 48"/>
                  <a:gd name="T6" fmla="*/ 0 w 43"/>
                  <a:gd name="T7" fmla="*/ 0 h 48"/>
                  <a:gd name="T8" fmla="*/ 0 60000 65536"/>
                  <a:gd name="T9" fmla="*/ 0 60000 65536"/>
                  <a:gd name="T10" fmla="*/ 0 60000 65536"/>
                  <a:gd name="T11" fmla="*/ 0 60000 65536"/>
                  <a:gd name="T12" fmla="*/ 0 w 43"/>
                  <a:gd name="T13" fmla="*/ 0 h 48"/>
                  <a:gd name="T14" fmla="*/ 43 w 43"/>
                  <a:gd name="T15" fmla="*/ 48 h 48"/>
                </a:gdLst>
                <a:ahLst/>
                <a:cxnLst>
                  <a:cxn ang="T8">
                    <a:pos x="T0" y="T1"/>
                  </a:cxn>
                  <a:cxn ang="T9">
                    <a:pos x="T2" y="T3"/>
                  </a:cxn>
                  <a:cxn ang="T10">
                    <a:pos x="T4" y="T5"/>
                  </a:cxn>
                  <a:cxn ang="T11">
                    <a:pos x="T6" y="T7"/>
                  </a:cxn>
                </a:cxnLst>
                <a:rect l="T12" t="T13" r="T14" b="T15"/>
                <a:pathLst>
                  <a:path w="43" h="48">
                    <a:moveTo>
                      <a:pt x="0" y="0"/>
                    </a:moveTo>
                    <a:lnTo>
                      <a:pt x="14" y="48"/>
                    </a:lnTo>
                    <a:lnTo>
                      <a:pt x="43" y="48"/>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69" name="Freeform 758"/>
              <p:cNvSpPr>
                <a:spLocks/>
              </p:cNvSpPr>
              <p:nvPr/>
            </p:nvSpPr>
            <p:spPr bwMode="auto">
              <a:xfrm>
                <a:off x="5139" y="2233"/>
                <a:ext cx="57" cy="85"/>
              </a:xfrm>
              <a:custGeom>
                <a:avLst/>
                <a:gdLst>
                  <a:gd name="T0" fmla="*/ 16 w 96"/>
                  <a:gd name="T1" fmla="*/ 0 h 167"/>
                  <a:gd name="T2" fmla="*/ 0 w 96"/>
                  <a:gd name="T3" fmla="*/ 6 h 167"/>
                  <a:gd name="T4" fmla="*/ 5 w 96"/>
                  <a:gd name="T5" fmla="*/ 15 h 167"/>
                  <a:gd name="T6" fmla="*/ 0 w 96"/>
                  <a:gd name="T7" fmla="*/ 18 h 167"/>
                  <a:gd name="T8" fmla="*/ 7 w 96"/>
                  <a:gd name="T9" fmla="*/ 24 h 167"/>
                  <a:gd name="T10" fmla="*/ 11 w 96"/>
                  <a:gd name="T11" fmla="*/ 43 h 167"/>
                  <a:gd name="T12" fmla="*/ 34 w 96"/>
                  <a:gd name="T13" fmla="*/ 35 h 167"/>
                  <a:gd name="T14" fmla="*/ 30 w 96"/>
                  <a:gd name="T15" fmla="*/ 22 h 167"/>
                  <a:gd name="T16" fmla="*/ 30 w 96"/>
                  <a:gd name="T17" fmla="*/ 15 h 167"/>
                  <a:gd name="T18" fmla="*/ 16 w 96"/>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67"/>
                  <a:gd name="T32" fmla="*/ 96 w 96"/>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67">
                    <a:moveTo>
                      <a:pt x="45" y="0"/>
                    </a:moveTo>
                    <a:lnTo>
                      <a:pt x="0" y="24"/>
                    </a:lnTo>
                    <a:lnTo>
                      <a:pt x="15" y="56"/>
                    </a:lnTo>
                    <a:lnTo>
                      <a:pt x="0" y="69"/>
                    </a:lnTo>
                    <a:lnTo>
                      <a:pt x="19" y="92"/>
                    </a:lnTo>
                    <a:lnTo>
                      <a:pt x="31" y="167"/>
                    </a:lnTo>
                    <a:lnTo>
                      <a:pt x="96" y="135"/>
                    </a:lnTo>
                    <a:lnTo>
                      <a:pt x="84" y="85"/>
                    </a:lnTo>
                    <a:lnTo>
                      <a:pt x="84" y="56"/>
                    </a:lnTo>
                    <a:lnTo>
                      <a:pt x="45" y="0"/>
                    </a:lnTo>
                    <a:close/>
                  </a:path>
                </a:pathLst>
              </a:custGeom>
              <a:solidFill>
                <a:srgbClr val="FFCC66"/>
              </a:solidFill>
              <a:ln w="0">
                <a:solidFill>
                  <a:srgbClr val="000000"/>
                </a:solidFill>
                <a:prstDash val="solid"/>
                <a:round/>
                <a:headEnd/>
                <a:tailEnd/>
              </a:ln>
            </p:spPr>
            <p:txBody>
              <a:bodyPr/>
              <a:lstStyle/>
              <a:p>
                <a:endParaRPr lang="en-US"/>
              </a:p>
            </p:txBody>
          </p:sp>
          <p:sp>
            <p:nvSpPr>
              <p:cNvPr id="370" name="Freeform 759"/>
              <p:cNvSpPr>
                <a:spLocks/>
              </p:cNvSpPr>
              <p:nvPr/>
            </p:nvSpPr>
            <p:spPr bwMode="auto">
              <a:xfrm>
                <a:off x="5087" y="2129"/>
                <a:ext cx="81" cy="124"/>
              </a:xfrm>
              <a:custGeom>
                <a:avLst/>
                <a:gdLst>
                  <a:gd name="T0" fmla="*/ 48 w 136"/>
                  <a:gd name="T1" fmla="*/ 0 h 238"/>
                  <a:gd name="T2" fmla="*/ 35 w 136"/>
                  <a:gd name="T3" fmla="*/ 1 h 238"/>
                  <a:gd name="T4" fmla="*/ 21 w 136"/>
                  <a:gd name="T5" fmla="*/ 20 h 238"/>
                  <a:gd name="T6" fmla="*/ 8 w 136"/>
                  <a:gd name="T7" fmla="*/ 22 h 238"/>
                  <a:gd name="T8" fmla="*/ 0 w 136"/>
                  <a:gd name="T9" fmla="*/ 45 h 238"/>
                  <a:gd name="T10" fmla="*/ 9 w 136"/>
                  <a:gd name="T11" fmla="*/ 48 h 238"/>
                  <a:gd name="T12" fmla="*/ 10 w 136"/>
                  <a:gd name="T13" fmla="*/ 52 h 238"/>
                  <a:gd name="T14" fmla="*/ 4 w 136"/>
                  <a:gd name="T15" fmla="*/ 56 h 238"/>
                  <a:gd name="T16" fmla="*/ 19 w 136"/>
                  <a:gd name="T17" fmla="*/ 65 h 238"/>
                  <a:gd name="T18" fmla="*/ 23 w 136"/>
                  <a:gd name="T19" fmla="*/ 60 h 238"/>
                  <a:gd name="T20" fmla="*/ 31 w 136"/>
                  <a:gd name="T21" fmla="*/ 60 h 238"/>
                  <a:gd name="T22" fmla="*/ 47 w 136"/>
                  <a:gd name="T23" fmla="*/ 54 h 238"/>
                  <a:gd name="T24" fmla="*/ 39 w 136"/>
                  <a:gd name="T25" fmla="*/ 48 h 238"/>
                  <a:gd name="T26" fmla="*/ 32 w 136"/>
                  <a:gd name="T27" fmla="*/ 45 h 238"/>
                  <a:gd name="T28" fmla="*/ 43 w 136"/>
                  <a:gd name="T29" fmla="*/ 24 h 238"/>
                  <a:gd name="T30" fmla="*/ 38 w 136"/>
                  <a:gd name="T31" fmla="*/ 13 h 238"/>
                  <a:gd name="T32" fmla="*/ 48 w 136"/>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
                  <a:gd name="T52" fmla="*/ 0 h 238"/>
                  <a:gd name="T53" fmla="*/ 136 w 136"/>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 h="238">
                    <a:moveTo>
                      <a:pt x="136" y="0"/>
                    </a:moveTo>
                    <a:lnTo>
                      <a:pt x="97" y="4"/>
                    </a:lnTo>
                    <a:lnTo>
                      <a:pt x="59" y="72"/>
                    </a:lnTo>
                    <a:lnTo>
                      <a:pt x="22" y="83"/>
                    </a:lnTo>
                    <a:lnTo>
                      <a:pt x="0" y="167"/>
                    </a:lnTo>
                    <a:lnTo>
                      <a:pt x="26" y="178"/>
                    </a:lnTo>
                    <a:lnTo>
                      <a:pt x="29" y="192"/>
                    </a:lnTo>
                    <a:lnTo>
                      <a:pt x="11" y="208"/>
                    </a:lnTo>
                    <a:lnTo>
                      <a:pt x="54" y="238"/>
                    </a:lnTo>
                    <a:lnTo>
                      <a:pt x="64" y="222"/>
                    </a:lnTo>
                    <a:lnTo>
                      <a:pt x="88" y="223"/>
                    </a:lnTo>
                    <a:lnTo>
                      <a:pt x="133" y="199"/>
                    </a:lnTo>
                    <a:lnTo>
                      <a:pt x="110" y="177"/>
                    </a:lnTo>
                    <a:lnTo>
                      <a:pt x="89" y="167"/>
                    </a:lnTo>
                    <a:lnTo>
                      <a:pt x="122" y="91"/>
                    </a:lnTo>
                    <a:lnTo>
                      <a:pt x="107" y="48"/>
                    </a:lnTo>
                    <a:lnTo>
                      <a:pt x="136" y="0"/>
                    </a:lnTo>
                    <a:close/>
                  </a:path>
                </a:pathLst>
              </a:custGeom>
              <a:solidFill>
                <a:srgbClr val="FF9900"/>
              </a:solidFill>
              <a:ln w="0" cap="flat" cmpd="sng">
                <a:solidFill>
                  <a:srgbClr val="000000"/>
                </a:solidFill>
                <a:prstDash val="solid"/>
                <a:round/>
                <a:headEnd type="none" w="med" len="med"/>
                <a:tailEnd type="none" w="med" len="med"/>
              </a:ln>
            </p:spPr>
            <p:txBody>
              <a:bodyPr/>
              <a:lstStyle/>
              <a:p>
                <a:endParaRPr lang="en-US"/>
              </a:p>
            </p:txBody>
          </p:sp>
          <p:sp>
            <p:nvSpPr>
              <p:cNvPr id="371" name="Freeform 760"/>
              <p:cNvSpPr>
                <a:spLocks/>
              </p:cNvSpPr>
              <p:nvPr/>
            </p:nvSpPr>
            <p:spPr bwMode="auto">
              <a:xfrm>
                <a:off x="5227" y="2142"/>
                <a:ext cx="152" cy="173"/>
              </a:xfrm>
              <a:custGeom>
                <a:avLst/>
                <a:gdLst>
                  <a:gd name="T0" fmla="*/ 68 w 256"/>
                  <a:gd name="T1" fmla="*/ 0 h 335"/>
                  <a:gd name="T2" fmla="*/ 63 w 256"/>
                  <a:gd name="T3" fmla="*/ 4 h 335"/>
                  <a:gd name="T4" fmla="*/ 55 w 256"/>
                  <a:gd name="T5" fmla="*/ 16 h 335"/>
                  <a:gd name="T6" fmla="*/ 64 w 256"/>
                  <a:gd name="T7" fmla="*/ 21 h 335"/>
                  <a:gd name="T8" fmla="*/ 64 w 256"/>
                  <a:gd name="T9" fmla="*/ 39 h 335"/>
                  <a:gd name="T10" fmla="*/ 54 w 256"/>
                  <a:gd name="T11" fmla="*/ 53 h 335"/>
                  <a:gd name="T12" fmla="*/ 48 w 256"/>
                  <a:gd name="T13" fmla="*/ 49 h 335"/>
                  <a:gd name="T14" fmla="*/ 42 w 256"/>
                  <a:gd name="T15" fmla="*/ 66 h 335"/>
                  <a:gd name="T16" fmla="*/ 30 w 256"/>
                  <a:gd name="T17" fmla="*/ 66 h 335"/>
                  <a:gd name="T18" fmla="*/ 14 w 256"/>
                  <a:gd name="T19" fmla="*/ 70 h 335"/>
                  <a:gd name="T20" fmla="*/ 0 w 256"/>
                  <a:gd name="T21" fmla="*/ 87 h 335"/>
                  <a:gd name="T22" fmla="*/ 9 w 256"/>
                  <a:gd name="T23" fmla="*/ 87 h 335"/>
                  <a:gd name="T24" fmla="*/ 14 w 256"/>
                  <a:gd name="T25" fmla="*/ 84 h 335"/>
                  <a:gd name="T26" fmla="*/ 42 w 256"/>
                  <a:gd name="T27" fmla="*/ 79 h 335"/>
                  <a:gd name="T28" fmla="*/ 48 w 256"/>
                  <a:gd name="T29" fmla="*/ 89 h 335"/>
                  <a:gd name="T30" fmla="*/ 57 w 256"/>
                  <a:gd name="T31" fmla="*/ 82 h 335"/>
                  <a:gd name="T32" fmla="*/ 56 w 256"/>
                  <a:gd name="T33" fmla="*/ 74 h 335"/>
                  <a:gd name="T34" fmla="*/ 62 w 256"/>
                  <a:gd name="T35" fmla="*/ 78 h 335"/>
                  <a:gd name="T36" fmla="*/ 76 w 256"/>
                  <a:gd name="T37" fmla="*/ 75 h 335"/>
                  <a:gd name="T38" fmla="*/ 89 w 256"/>
                  <a:gd name="T39" fmla="*/ 68 h 335"/>
                  <a:gd name="T40" fmla="*/ 81 w 256"/>
                  <a:gd name="T41" fmla="*/ 32 h 335"/>
                  <a:gd name="T42" fmla="*/ 90 w 256"/>
                  <a:gd name="T43" fmla="*/ 32 h 335"/>
                  <a:gd name="T44" fmla="*/ 84 w 256"/>
                  <a:gd name="T45" fmla="*/ 14 h 335"/>
                  <a:gd name="T46" fmla="*/ 68 w 256"/>
                  <a:gd name="T47" fmla="*/ 0 h 3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6"/>
                  <a:gd name="T73" fmla="*/ 0 h 335"/>
                  <a:gd name="T74" fmla="*/ 256 w 256"/>
                  <a:gd name="T75" fmla="*/ 335 h 3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6" h="335">
                    <a:moveTo>
                      <a:pt x="194" y="0"/>
                    </a:moveTo>
                    <a:lnTo>
                      <a:pt x="179" y="13"/>
                    </a:lnTo>
                    <a:lnTo>
                      <a:pt x="156" y="60"/>
                    </a:lnTo>
                    <a:lnTo>
                      <a:pt x="180" y="80"/>
                    </a:lnTo>
                    <a:lnTo>
                      <a:pt x="181" y="147"/>
                    </a:lnTo>
                    <a:lnTo>
                      <a:pt x="153" y="197"/>
                    </a:lnTo>
                    <a:lnTo>
                      <a:pt x="136" y="183"/>
                    </a:lnTo>
                    <a:lnTo>
                      <a:pt x="119" y="245"/>
                    </a:lnTo>
                    <a:lnTo>
                      <a:pt x="85" y="246"/>
                    </a:lnTo>
                    <a:lnTo>
                      <a:pt x="38" y="262"/>
                    </a:lnTo>
                    <a:lnTo>
                      <a:pt x="0" y="327"/>
                    </a:lnTo>
                    <a:lnTo>
                      <a:pt x="26" y="328"/>
                    </a:lnTo>
                    <a:lnTo>
                      <a:pt x="39" y="315"/>
                    </a:lnTo>
                    <a:lnTo>
                      <a:pt x="119" y="296"/>
                    </a:lnTo>
                    <a:lnTo>
                      <a:pt x="136" y="335"/>
                    </a:lnTo>
                    <a:lnTo>
                      <a:pt x="162" y="306"/>
                    </a:lnTo>
                    <a:lnTo>
                      <a:pt x="158" y="277"/>
                    </a:lnTo>
                    <a:lnTo>
                      <a:pt x="177" y="294"/>
                    </a:lnTo>
                    <a:lnTo>
                      <a:pt x="215" y="280"/>
                    </a:lnTo>
                    <a:lnTo>
                      <a:pt x="253" y="255"/>
                    </a:lnTo>
                    <a:lnTo>
                      <a:pt x="229" y="120"/>
                    </a:lnTo>
                    <a:lnTo>
                      <a:pt x="256" y="120"/>
                    </a:lnTo>
                    <a:lnTo>
                      <a:pt x="240" y="53"/>
                    </a:lnTo>
                    <a:lnTo>
                      <a:pt x="194" y="0"/>
                    </a:lnTo>
                    <a:close/>
                  </a:path>
                </a:pathLst>
              </a:custGeom>
              <a:solidFill>
                <a:schemeClr val="bg1"/>
              </a:solidFill>
              <a:ln w="0">
                <a:solidFill>
                  <a:srgbClr val="000000"/>
                </a:solidFill>
                <a:prstDash val="solid"/>
                <a:round/>
                <a:headEnd/>
                <a:tailEnd/>
              </a:ln>
            </p:spPr>
            <p:txBody>
              <a:bodyPr/>
              <a:lstStyle/>
              <a:p>
                <a:endParaRPr lang="en-US"/>
              </a:p>
            </p:txBody>
          </p:sp>
          <p:sp>
            <p:nvSpPr>
              <p:cNvPr id="372" name="Freeform 761"/>
              <p:cNvSpPr>
                <a:spLocks/>
              </p:cNvSpPr>
              <p:nvPr/>
            </p:nvSpPr>
            <p:spPr bwMode="auto">
              <a:xfrm>
                <a:off x="5299" y="2038"/>
                <a:ext cx="83" cy="104"/>
              </a:xfrm>
              <a:custGeom>
                <a:avLst/>
                <a:gdLst>
                  <a:gd name="T0" fmla="*/ 7 w 139"/>
                  <a:gd name="T1" fmla="*/ 0 h 197"/>
                  <a:gd name="T2" fmla="*/ 14 w 139"/>
                  <a:gd name="T3" fmla="*/ 29 h 197"/>
                  <a:gd name="T4" fmla="*/ 5 w 139"/>
                  <a:gd name="T5" fmla="*/ 29 h 197"/>
                  <a:gd name="T6" fmla="*/ 0 w 139"/>
                  <a:gd name="T7" fmla="*/ 38 h 197"/>
                  <a:gd name="T8" fmla="*/ 2 w 139"/>
                  <a:gd name="T9" fmla="*/ 48 h 197"/>
                  <a:gd name="T10" fmla="*/ 14 w 139"/>
                  <a:gd name="T11" fmla="*/ 55 h 197"/>
                  <a:gd name="T12" fmla="*/ 21 w 139"/>
                  <a:gd name="T13" fmla="*/ 45 h 197"/>
                  <a:gd name="T14" fmla="*/ 14 w 139"/>
                  <a:gd name="T15" fmla="*/ 37 h 197"/>
                  <a:gd name="T16" fmla="*/ 39 w 139"/>
                  <a:gd name="T17" fmla="*/ 40 h 197"/>
                  <a:gd name="T18" fmla="*/ 43 w 139"/>
                  <a:gd name="T19" fmla="*/ 29 h 197"/>
                  <a:gd name="T20" fmla="*/ 50 w 139"/>
                  <a:gd name="T21" fmla="*/ 26 h 197"/>
                  <a:gd name="T22" fmla="*/ 45 w 139"/>
                  <a:gd name="T23" fmla="*/ 10 h 197"/>
                  <a:gd name="T24" fmla="*/ 36 w 139"/>
                  <a:gd name="T25" fmla="*/ 12 h 197"/>
                  <a:gd name="T26" fmla="*/ 7 w 139"/>
                  <a:gd name="T27" fmla="*/ 0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97"/>
                  <a:gd name="T44" fmla="*/ 139 w 139"/>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97">
                    <a:moveTo>
                      <a:pt x="20" y="0"/>
                    </a:moveTo>
                    <a:lnTo>
                      <a:pt x="40" y="102"/>
                    </a:lnTo>
                    <a:lnTo>
                      <a:pt x="13" y="105"/>
                    </a:lnTo>
                    <a:lnTo>
                      <a:pt x="0" y="136"/>
                    </a:lnTo>
                    <a:lnTo>
                      <a:pt x="6" y="171"/>
                    </a:lnTo>
                    <a:lnTo>
                      <a:pt x="38" y="197"/>
                    </a:lnTo>
                    <a:lnTo>
                      <a:pt x="61" y="161"/>
                    </a:lnTo>
                    <a:lnTo>
                      <a:pt x="39" y="135"/>
                    </a:lnTo>
                    <a:lnTo>
                      <a:pt x="111" y="144"/>
                    </a:lnTo>
                    <a:lnTo>
                      <a:pt x="121" y="105"/>
                    </a:lnTo>
                    <a:lnTo>
                      <a:pt x="139" y="93"/>
                    </a:lnTo>
                    <a:lnTo>
                      <a:pt x="125" y="34"/>
                    </a:lnTo>
                    <a:lnTo>
                      <a:pt x="100" y="43"/>
                    </a:lnTo>
                    <a:lnTo>
                      <a:pt x="20" y="0"/>
                    </a:lnTo>
                    <a:close/>
                  </a:path>
                </a:pathLst>
              </a:custGeom>
              <a:solidFill>
                <a:schemeClr val="bg1"/>
              </a:solidFill>
              <a:ln w="0">
                <a:solidFill>
                  <a:srgbClr val="000000"/>
                </a:solidFill>
                <a:prstDash val="solid"/>
                <a:round/>
                <a:headEnd/>
                <a:tailEnd/>
              </a:ln>
            </p:spPr>
            <p:txBody>
              <a:bodyPr/>
              <a:lstStyle/>
              <a:p>
                <a:endParaRPr lang="en-US"/>
              </a:p>
            </p:txBody>
          </p:sp>
          <p:sp>
            <p:nvSpPr>
              <p:cNvPr id="373" name="Freeform 762"/>
              <p:cNvSpPr>
                <a:spLocks/>
              </p:cNvSpPr>
              <p:nvPr/>
            </p:nvSpPr>
            <p:spPr bwMode="auto">
              <a:xfrm>
                <a:off x="5219" y="2317"/>
                <a:ext cx="39" cy="63"/>
              </a:xfrm>
              <a:custGeom>
                <a:avLst/>
                <a:gdLst>
                  <a:gd name="T0" fmla="*/ 0 w 66"/>
                  <a:gd name="T1" fmla="*/ 11 h 117"/>
                  <a:gd name="T2" fmla="*/ 6 w 66"/>
                  <a:gd name="T3" fmla="*/ 16 h 117"/>
                  <a:gd name="T4" fmla="*/ 12 w 66"/>
                  <a:gd name="T5" fmla="*/ 12 h 117"/>
                  <a:gd name="T6" fmla="*/ 13 w 66"/>
                  <a:gd name="T7" fmla="*/ 33 h 117"/>
                  <a:gd name="T8" fmla="*/ 23 w 66"/>
                  <a:gd name="T9" fmla="*/ 34 h 117"/>
                  <a:gd name="T10" fmla="*/ 19 w 66"/>
                  <a:gd name="T11" fmla="*/ 10 h 117"/>
                  <a:gd name="T12" fmla="*/ 9 w 66"/>
                  <a:gd name="T13" fmla="*/ 0 h 117"/>
                  <a:gd name="T14" fmla="*/ 0 w 66"/>
                  <a:gd name="T15" fmla="*/ 11 h 117"/>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117"/>
                  <a:gd name="T26" fmla="*/ 66 w 66"/>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117">
                    <a:moveTo>
                      <a:pt x="0" y="39"/>
                    </a:moveTo>
                    <a:lnTo>
                      <a:pt x="17" y="54"/>
                    </a:lnTo>
                    <a:lnTo>
                      <a:pt x="36" y="43"/>
                    </a:lnTo>
                    <a:lnTo>
                      <a:pt x="38" y="116"/>
                    </a:lnTo>
                    <a:lnTo>
                      <a:pt x="66" y="117"/>
                    </a:lnTo>
                    <a:lnTo>
                      <a:pt x="55" y="34"/>
                    </a:lnTo>
                    <a:lnTo>
                      <a:pt x="25" y="0"/>
                    </a:lnTo>
                    <a:lnTo>
                      <a:pt x="0" y="39"/>
                    </a:lnTo>
                    <a:close/>
                  </a:path>
                </a:pathLst>
              </a:custGeom>
              <a:solidFill>
                <a:schemeClr val="bg1"/>
              </a:solidFill>
              <a:ln w="0">
                <a:solidFill>
                  <a:srgbClr val="000000"/>
                </a:solidFill>
                <a:prstDash val="solid"/>
                <a:round/>
                <a:headEnd/>
                <a:tailEnd/>
              </a:ln>
            </p:spPr>
            <p:txBody>
              <a:bodyPr/>
              <a:lstStyle/>
              <a:p>
                <a:endParaRPr lang="en-US"/>
              </a:p>
            </p:txBody>
          </p:sp>
          <p:sp>
            <p:nvSpPr>
              <p:cNvPr id="374" name="Freeform 763"/>
              <p:cNvSpPr>
                <a:spLocks/>
              </p:cNvSpPr>
              <p:nvPr/>
            </p:nvSpPr>
            <p:spPr bwMode="auto">
              <a:xfrm>
                <a:off x="5257" y="2312"/>
                <a:ext cx="32" cy="27"/>
              </a:xfrm>
              <a:custGeom>
                <a:avLst/>
                <a:gdLst>
                  <a:gd name="T0" fmla="*/ 10 w 56"/>
                  <a:gd name="T1" fmla="*/ 14 h 52"/>
                  <a:gd name="T2" fmla="*/ 13 w 56"/>
                  <a:gd name="T3" fmla="*/ 8 h 52"/>
                  <a:gd name="T4" fmla="*/ 17 w 56"/>
                  <a:gd name="T5" fmla="*/ 8 h 52"/>
                  <a:gd name="T6" fmla="*/ 18 w 56"/>
                  <a:gd name="T7" fmla="*/ 2 h 52"/>
                  <a:gd name="T8" fmla="*/ 17 w 56"/>
                  <a:gd name="T9" fmla="*/ 0 h 52"/>
                  <a:gd name="T10" fmla="*/ 9 w 56"/>
                  <a:gd name="T11" fmla="*/ 2 h 52"/>
                  <a:gd name="T12" fmla="*/ 0 w 56"/>
                  <a:gd name="T13" fmla="*/ 8 h 52"/>
                  <a:gd name="T14" fmla="*/ 10 w 56"/>
                  <a:gd name="T15" fmla="*/ 14 h 5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2"/>
                  <a:gd name="T26" fmla="*/ 56 w 5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2">
                    <a:moveTo>
                      <a:pt x="29" y="52"/>
                    </a:moveTo>
                    <a:lnTo>
                      <a:pt x="38" y="31"/>
                    </a:lnTo>
                    <a:lnTo>
                      <a:pt x="52" y="31"/>
                    </a:lnTo>
                    <a:lnTo>
                      <a:pt x="56" y="6"/>
                    </a:lnTo>
                    <a:lnTo>
                      <a:pt x="53" y="0"/>
                    </a:lnTo>
                    <a:lnTo>
                      <a:pt x="26" y="5"/>
                    </a:lnTo>
                    <a:lnTo>
                      <a:pt x="0" y="31"/>
                    </a:lnTo>
                    <a:lnTo>
                      <a:pt x="29" y="52"/>
                    </a:lnTo>
                    <a:close/>
                  </a:path>
                </a:pathLst>
              </a:custGeom>
              <a:solidFill>
                <a:schemeClr val="bg1"/>
              </a:solidFill>
              <a:ln w="0">
                <a:solidFill>
                  <a:srgbClr val="000000"/>
                </a:solidFill>
                <a:prstDash val="solid"/>
                <a:round/>
                <a:headEnd/>
                <a:tailEnd/>
              </a:ln>
            </p:spPr>
            <p:txBody>
              <a:bodyPr/>
              <a:lstStyle/>
              <a:p>
                <a:endParaRPr lang="en-US"/>
              </a:p>
            </p:txBody>
          </p:sp>
          <p:sp>
            <p:nvSpPr>
              <p:cNvPr id="375" name="Freeform 764"/>
              <p:cNvSpPr>
                <a:spLocks/>
              </p:cNvSpPr>
              <p:nvPr/>
            </p:nvSpPr>
            <p:spPr bwMode="auto">
              <a:xfrm>
                <a:off x="4977" y="3235"/>
                <a:ext cx="685" cy="592"/>
              </a:xfrm>
              <a:custGeom>
                <a:avLst/>
                <a:gdLst>
                  <a:gd name="T0" fmla="*/ 314 w 1156"/>
                  <a:gd name="T1" fmla="*/ 51 h 1140"/>
                  <a:gd name="T2" fmla="*/ 276 w 1156"/>
                  <a:gd name="T3" fmla="*/ 45 h 1140"/>
                  <a:gd name="T4" fmla="*/ 260 w 1156"/>
                  <a:gd name="T5" fmla="*/ 25 h 1140"/>
                  <a:gd name="T6" fmla="*/ 276 w 1156"/>
                  <a:gd name="T7" fmla="*/ 14 h 1140"/>
                  <a:gd name="T8" fmla="*/ 267 w 1156"/>
                  <a:gd name="T9" fmla="*/ 14 h 1140"/>
                  <a:gd name="T10" fmla="*/ 225 w 1156"/>
                  <a:gd name="T11" fmla="*/ 4 h 1140"/>
                  <a:gd name="T12" fmla="*/ 215 w 1156"/>
                  <a:gd name="T13" fmla="*/ 9 h 1140"/>
                  <a:gd name="T14" fmla="*/ 198 w 1156"/>
                  <a:gd name="T15" fmla="*/ 34 h 1140"/>
                  <a:gd name="T16" fmla="*/ 178 w 1156"/>
                  <a:gd name="T17" fmla="*/ 37 h 1140"/>
                  <a:gd name="T18" fmla="*/ 173 w 1156"/>
                  <a:gd name="T19" fmla="*/ 21 h 1140"/>
                  <a:gd name="T20" fmla="*/ 130 w 1156"/>
                  <a:gd name="T21" fmla="*/ 46 h 1140"/>
                  <a:gd name="T22" fmla="*/ 124 w 1156"/>
                  <a:gd name="T23" fmla="*/ 46 h 1140"/>
                  <a:gd name="T24" fmla="*/ 117 w 1156"/>
                  <a:gd name="T25" fmla="*/ 61 h 1140"/>
                  <a:gd name="T26" fmla="*/ 102 w 1156"/>
                  <a:gd name="T27" fmla="*/ 75 h 1140"/>
                  <a:gd name="T28" fmla="*/ 84 w 1156"/>
                  <a:gd name="T29" fmla="*/ 82 h 1140"/>
                  <a:gd name="T30" fmla="*/ 11 w 1156"/>
                  <a:gd name="T31" fmla="*/ 142 h 1140"/>
                  <a:gd name="T32" fmla="*/ 12 w 1156"/>
                  <a:gd name="T33" fmla="*/ 171 h 1140"/>
                  <a:gd name="T34" fmla="*/ 4 w 1156"/>
                  <a:gd name="T35" fmla="*/ 216 h 1140"/>
                  <a:gd name="T36" fmla="*/ 8 w 1156"/>
                  <a:gd name="T37" fmla="*/ 232 h 1140"/>
                  <a:gd name="T38" fmla="*/ 53 w 1156"/>
                  <a:gd name="T39" fmla="*/ 223 h 1140"/>
                  <a:gd name="T40" fmla="*/ 95 w 1156"/>
                  <a:gd name="T41" fmla="*/ 219 h 1140"/>
                  <a:gd name="T42" fmla="*/ 188 w 1156"/>
                  <a:gd name="T43" fmla="*/ 219 h 1140"/>
                  <a:gd name="T44" fmla="*/ 225 w 1156"/>
                  <a:gd name="T45" fmla="*/ 232 h 1140"/>
                  <a:gd name="T46" fmla="*/ 222 w 1156"/>
                  <a:gd name="T47" fmla="*/ 251 h 1140"/>
                  <a:gd name="T48" fmla="*/ 251 w 1156"/>
                  <a:gd name="T49" fmla="*/ 299 h 1140"/>
                  <a:gd name="T50" fmla="*/ 284 w 1156"/>
                  <a:gd name="T51" fmla="*/ 307 h 1140"/>
                  <a:gd name="T52" fmla="*/ 315 w 1156"/>
                  <a:gd name="T53" fmla="*/ 302 h 1140"/>
                  <a:gd name="T54" fmla="*/ 354 w 1156"/>
                  <a:gd name="T55" fmla="*/ 255 h 1140"/>
                  <a:gd name="T56" fmla="*/ 385 w 1156"/>
                  <a:gd name="T57" fmla="*/ 228 h 1140"/>
                  <a:gd name="T58" fmla="*/ 401 w 1156"/>
                  <a:gd name="T59" fmla="*/ 187 h 1140"/>
                  <a:gd name="T60" fmla="*/ 391 w 1156"/>
                  <a:gd name="T61" fmla="*/ 142 h 1140"/>
                  <a:gd name="T62" fmla="*/ 381 w 1156"/>
                  <a:gd name="T63" fmla="*/ 127 h 1140"/>
                  <a:gd name="T64" fmla="*/ 359 w 1156"/>
                  <a:gd name="T65" fmla="*/ 85 h 1140"/>
                  <a:gd name="T66" fmla="*/ 346 w 1156"/>
                  <a:gd name="T67" fmla="*/ 34 h 11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6"/>
                  <a:gd name="T103" fmla="*/ 0 h 1140"/>
                  <a:gd name="T104" fmla="*/ 1156 w 1156"/>
                  <a:gd name="T105" fmla="*/ 1140 h 11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6" h="1140">
                    <a:moveTo>
                      <a:pt x="937" y="0"/>
                    </a:moveTo>
                    <a:lnTo>
                      <a:pt x="894" y="188"/>
                    </a:lnTo>
                    <a:lnTo>
                      <a:pt x="849" y="256"/>
                    </a:lnTo>
                    <a:lnTo>
                      <a:pt x="784" y="167"/>
                    </a:lnTo>
                    <a:lnTo>
                      <a:pt x="739" y="149"/>
                    </a:lnTo>
                    <a:lnTo>
                      <a:pt x="741" y="93"/>
                    </a:lnTo>
                    <a:lnTo>
                      <a:pt x="758" y="94"/>
                    </a:lnTo>
                    <a:lnTo>
                      <a:pt x="787" y="52"/>
                    </a:lnTo>
                    <a:lnTo>
                      <a:pt x="786" y="31"/>
                    </a:lnTo>
                    <a:lnTo>
                      <a:pt x="761" y="51"/>
                    </a:lnTo>
                    <a:lnTo>
                      <a:pt x="686" y="21"/>
                    </a:lnTo>
                    <a:lnTo>
                      <a:pt x="639" y="13"/>
                    </a:lnTo>
                    <a:lnTo>
                      <a:pt x="643" y="36"/>
                    </a:lnTo>
                    <a:lnTo>
                      <a:pt x="612" y="34"/>
                    </a:lnTo>
                    <a:lnTo>
                      <a:pt x="553" y="107"/>
                    </a:lnTo>
                    <a:lnTo>
                      <a:pt x="564" y="128"/>
                    </a:lnTo>
                    <a:lnTo>
                      <a:pt x="531" y="121"/>
                    </a:lnTo>
                    <a:lnTo>
                      <a:pt x="508" y="138"/>
                    </a:lnTo>
                    <a:lnTo>
                      <a:pt x="508" y="99"/>
                    </a:lnTo>
                    <a:lnTo>
                      <a:pt x="492" y="78"/>
                    </a:lnTo>
                    <a:lnTo>
                      <a:pt x="454" y="110"/>
                    </a:lnTo>
                    <a:lnTo>
                      <a:pt x="372" y="171"/>
                    </a:lnTo>
                    <a:lnTo>
                      <a:pt x="366" y="196"/>
                    </a:lnTo>
                    <a:lnTo>
                      <a:pt x="355" y="171"/>
                    </a:lnTo>
                    <a:lnTo>
                      <a:pt x="329" y="194"/>
                    </a:lnTo>
                    <a:lnTo>
                      <a:pt x="332" y="226"/>
                    </a:lnTo>
                    <a:lnTo>
                      <a:pt x="306" y="250"/>
                    </a:lnTo>
                    <a:lnTo>
                      <a:pt x="291" y="279"/>
                    </a:lnTo>
                    <a:lnTo>
                      <a:pt x="248" y="304"/>
                    </a:lnTo>
                    <a:lnTo>
                      <a:pt x="238" y="303"/>
                    </a:lnTo>
                    <a:lnTo>
                      <a:pt x="51" y="361"/>
                    </a:lnTo>
                    <a:lnTo>
                      <a:pt x="32" y="527"/>
                    </a:lnTo>
                    <a:lnTo>
                      <a:pt x="21" y="529"/>
                    </a:lnTo>
                    <a:lnTo>
                      <a:pt x="36" y="633"/>
                    </a:lnTo>
                    <a:lnTo>
                      <a:pt x="36" y="734"/>
                    </a:lnTo>
                    <a:lnTo>
                      <a:pt x="11" y="802"/>
                    </a:lnTo>
                    <a:lnTo>
                      <a:pt x="0" y="809"/>
                    </a:lnTo>
                    <a:lnTo>
                      <a:pt x="23" y="861"/>
                    </a:lnTo>
                    <a:lnTo>
                      <a:pt x="85" y="867"/>
                    </a:lnTo>
                    <a:lnTo>
                      <a:pt x="150" y="828"/>
                    </a:lnTo>
                    <a:lnTo>
                      <a:pt x="253" y="849"/>
                    </a:lnTo>
                    <a:lnTo>
                      <a:pt x="272" y="810"/>
                    </a:lnTo>
                    <a:lnTo>
                      <a:pt x="457" y="768"/>
                    </a:lnTo>
                    <a:lnTo>
                      <a:pt x="536" y="812"/>
                    </a:lnTo>
                    <a:lnTo>
                      <a:pt x="564" y="925"/>
                    </a:lnTo>
                    <a:lnTo>
                      <a:pt x="641" y="859"/>
                    </a:lnTo>
                    <a:lnTo>
                      <a:pt x="598" y="946"/>
                    </a:lnTo>
                    <a:lnTo>
                      <a:pt x="633" y="930"/>
                    </a:lnTo>
                    <a:lnTo>
                      <a:pt x="639" y="1034"/>
                    </a:lnTo>
                    <a:lnTo>
                      <a:pt x="715" y="1110"/>
                    </a:lnTo>
                    <a:lnTo>
                      <a:pt x="771" y="1105"/>
                    </a:lnTo>
                    <a:lnTo>
                      <a:pt x="809" y="1140"/>
                    </a:lnTo>
                    <a:lnTo>
                      <a:pt x="859" y="1118"/>
                    </a:lnTo>
                    <a:lnTo>
                      <a:pt x="896" y="1118"/>
                    </a:lnTo>
                    <a:lnTo>
                      <a:pt x="934" y="1072"/>
                    </a:lnTo>
                    <a:lnTo>
                      <a:pt x="1010" y="946"/>
                    </a:lnTo>
                    <a:lnTo>
                      <a:pt x="1054" y="917"/>
                    </a:lnTo>
                    <a:lnTo>
                      <a:pt x="1096" y="845"/>
                    </a:lnTo>
                    <a:lnTo>
                      <a:pt x="1140" y="723"/>
                    </a:lnTo>
                    <a:lnTo>
                      <a:pt x="1140" y="694"/>
                    </a:lnTo>
                    <a:lnTo>
                      <a:pt x="1156" y="621"/>
                    </a:lnTo>
                    <a:lnTo>
                      <a:pt x="1114" y="527"/>
                    </a:lnTo>
                    <a:lnTo>
                      <a:pt x="1112" y="477"/>
                    </a:lnTo>
                    <a:lnTo>
                      <a:pt x="1085" y="472"/>
                    </a:lnTo>
                    <a:lnTo>
                      <a:pt x="1082" y="395"/>
                    </a:lnTo>
                    <a:lnTo>
                      <a:pt x="1022" y="314"/>
                    </a:lnTo>
                    <a:lnTo>
                      <a:pt x="1010" y="164"/>
                    </a:lnTo>
                    <a:lnTo>
                      <a:pt x="985" y="126"/>
                    </a:lnTo>
                    <a:lnTo>
                      <a:pt x="937" y="0"/>
                    </a:lnTo>
                    <a:close/>
                  </a:path>
                </a:pathLst>
              </a:custGeom>
              <a:solidFill>
                <a:schemeClr val="bg1"/>
              </a:solidFill>
              <a:ln w="0">
                <a:solidFill>
                  <a:srgbClr val="000000"/>
                </a:solidFill>
                <a:prstDash val="solid"/>
                <a:round/>
                <a:headEnd/>
                <a:tailEnd/>
              </a:ln>
            </p:spPr>
            <p:txBody>
              <a:bodyPr/>
              <a:lstStyle/>
              <a:p>
                <a:endParaRPr lang="en-US"/>
              </a:p>
            </p:txBody>
          </p:sp>
          <p:sp>
            <p:nvSpPr>
              <p:cNvPr id="376" name="Freeform 765"/>
              <p:cNvSpPr>
                <a:spLocks/>
              </p:cNvSpPr>
              <p:nvPr/>
            </p:nvSpPr>
            <p:spPr bwMode="auto">
              <a:xfrm>
                <a:off x="5400" y="3874"/>
                <a:ext cx="61" cy="73"/>
              </a:xfrm>
              <a:custGeom>
                <a:avLst/>
                <a:gdLst>
                  <a:gd name="T0" fmla="*/ 1 w 103"/>
                  <a:gd name="T1" fmla="*/ 0 h 138"/>
                  <a:gd name="T2" fmla="*/ 1 w 103"/>
                  <a:gd name="T3" fmla="*/ 21 h 138"/>
                  <a:gd name="T4" fmla="*/ 0 w 103"/>
                  <a:gd name="T5" fmla="*/ 39 h 138"/>
                  <a:gd name="T6" fmla="*/ 20 w 103"/>
                  <a:gd name="T7" fmla="*/ 35 h 138"/>
                  <a:gd name="T8" fmla="*/ 36 w 103"/>
                  <a:gd name="T9" fmla="*/ 11 h 138"/>
                  <a:gd name="T10" fmla="*/ 32 w 103"/>
                  <a:gd name="T11" fmla="*/ 3 h 138"/>
                  <a:gd name="T12" fmla="*/ 17 w 103"/>
                  <a:gd name="T13" fmla="*/ 5 h 138"/>
                  <a:gd name="T14" fmla="*/ 1 w 103"/>
                  <a:gd name="T15" fmla="*/ 0 h 138"/>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138"/>
                  <a:gd name="T26" fmla="*/ 103 w 103"/>
                  <a:gd name="T27" fmla="*/ 138 h 1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138">
                    <a:moveTo>
                      <a:pt x="1" y="0"/>
                    </a:moveTo>
                    <a:lnTo>
                      <a:pt x="1" y="76"/>
                    </a:lnTo>
                    <a:lnTo>
                      <a:pt x="0" y="138"/>
                    </a:lnTo>
                    <a:lnTo>
                      <a:pt x="55" y="124"/>
                    </a:lnTo>
                    <a:lnTo>
                      <a:pt x="103" y="37"/>
                    </a:lnTo>
                    <a:lnTo>
                      <a:pt x="91" y="12"/>
                    </a:lnTo>
                    <a:lnTo>
                      <a:pt x="47" y="18"/>
                    </a:lnTo>
                    <a:lnTo>
                      <a:pt x="1" y="0"/>
                    </a:lnTo>
                    <a:close/>
                  </a:path>
                </a:pathLst>
              </a:custGeom>
              <a:solidFill>
                <a:schemeClr val="bg1"/>
              </a:solidFill>
              <a:ln w="0">
                <a:solidFill>
                  <a:srgbClr val="000000"/>
                </a:solidFill>
                <a:prstDash val="solid"/>
                <a:round/>
                <a:headEnd/>
                <a:tailEnd/>
              </a:ln>
            </p:spPr>
            <p:txBody>
              <a:bodyPr/>
              <a:lstStyle/>
              <a:p>
                <a:endParaRPr lang="en-US"/>
              </a:p>
            </p:txBody>
          </p:sp>
          <p:sp>
            <p:nvSpPr>
              <p:cNvPr id="377" name="Freeform 766"/>
              <p:cNvSpPr>
                <a:spLocks/>
              </p:cNvSpPr>
              <p:nvPr/>
            </p:nvSpPr>
            <p:spPr bwMode="auto">
              <a:xfrm>
                <a:off x="5700" y="3953"/>
                <a:ext cx="181" cy="141"/>
              </a:xfrm>
              <a:custGeom>
                <a:avLst/>
                <a:gdLst>
                  <a:gd name="T0" fmla="*/ 18 w 307"/>
                  <a:gd name="T1" fmla="*/ 74 h 270"/>
                  <a:gd name="T2" fmla="*/ 29 w 307"/>
                  <a:gd name="T3" fmla="*/ 69 h 270"/>
                  <a:gd name="T4" fmla="*/ 38 w 307"/>
                  <a:gd name="T5" fmla="*/ 64 h 270"/>
                  <a:gd name="T6" fmla="*/ 56 w 307"/>
                  <a:gd name="T7" fmla="*/ 45 h 270"/>
                  <a:gd name="T8" fmla="*/ 74 w 307"/>
                  <a:gd name="T9" fmla="*/ 40 h 270"/>
                  <a:gd name="T10" fmla="*/ 81 w 307"/>
                  <a:gd name="T11" fmla="*/ 44 h 270"/>
                  <a:gd name="T12" fmla="*/ 81 w 307"/>
                  <a:gd name="T13" fmla="*/ 38 h 270"/>
                  <a:gd name="T14" fmla="*/ 107 w 307"/>
                  <a:gd name="T15" fmla="*/ 14 h 270"/>
                  <a:gd name="T16" fmla="*/ 104 w 307"/>
                  <a:gd name="T17" fmla="*/ 8 h 270"/>
                  <a:gd name="T18" fmla="*/ 98 w 307"/>
                  <a:gd name="T19" fmla="*/ 8 h 270"/>
                  <a:gd name="T20" fmla="*/ 98 w 307"/>
                  <a:gd name="T21" fmla="*/ 0 h 270"/>
                  <a:gd name="T22" fmla="*/ 93 w 307"/>
                  <a:gd name="T23" fmla="*/ 1 h 270"/>
                  <a:gd name="T24" fmla="*/ 71 w 307"/>
                  <a:gd name="T25" fmla="*/ 19 h 270"/>
                  <a:gd name="T26" fmla="*/ 49 w 307"/>
                  <a:gd name="T27" fmla="*/ 29 h 270"/>
                  <a:gd name="T28" fmla="*/ 40 w 307"/>
                  <a:gd name="T29" fmla="*/ 29 h 270"/>
                  <a:gd name="T30" fmla="*/ 19 w 307"/>
                  <a:gd name="T31" fmla="*/ 42 h 270"/>
                  <a:gd name="T32" fmla="*/ 0 w 307"/>
                  <a:gd name="T33" fmla="*/ 54 h 270"/>
                  <a:gd name="T34" fmla="*/ 12 w 307"/>
                  <a:gd name="T35" fmla="*/ 61 h 270"/>
                  <a:gd name="T36" fmla="*/ 18 w 307"/>
                  <a:gd name="T37" fmla="*/ 74 h 2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7"/>
                  <a:gd name="T58" fmla="*/ 0 h 270"/>
                  <a:gd name="T59" fmla="*/ 307 w 307"/>
                  <a:gd name="T60" fmla="*/ 270 h 2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7" h="270">
                    <a:moveTo>
                      <a:pt x="52" y="270"/>
                    </a:moveTo>
                    <a:lnTo>
                      <a:pt x="85" y="252"/>
                    </a:lnTo>
                    <a:lnTo>
                      <a:pt x="111" y="236"/>
                    </a:lnTo>
                    <a:lnTo>
                      <a:pt x="161" y="166"/>
                    </a:lnTo>
                    <a:lnTo>
                      <a:pt x="214" y="148"/>
                    </a:lnTo>
                    <a:lnTo>
                      <a:pt x="232" y="160"/>
                    </a:lnTo>
                    <a:lnTo>
                      <a:pt x="234" y="139"/>
                    </a:lnTo>
                    <a:lnTo>
                      <a:pt x="307" y="49"/>
                    </a:lnTo>
                    <a:lnTo>
                      <a:pt x="298" y="29"/>
                    </a:lnTo>
                    <a:lnTo>
                      <a:pt x="281" y="29"/>
                    </a:lnTo>
                    <a:lnTo>
                      <a:pt x="281" y="0"/>
                    </a:lnTo>
                    <a:lnTo>
                      <a:pt x="266" y="4"/>
                    </a:lnTo>
                    <a:lnTo>
                      <a:pt x="204" y="71"/>
                    </a:lnTo>
                    <a:lnTo>
                      <a:pt x="140" y="107"/>
                    </a:lnTo>
                    <a:lnTo>
                      <a:pt x="116" y="105"/>
                    </a:lnTo>
                    <a:lnTo>
                      <a:pt x="56" y="153"/>
                    </a:lnTo>
                    <a:lnTo>
                      <a:pt x="0" y="197"/>
                    </a:lnTo>
                    <a:lnTo>
                      <a:pt x="34" y="225"/>
                    </a:lnTo>
                    <a:lnTo>
                      <a:pt x="52" y="270"/>
                    </a:lnTo>
                    <a:close/>
                  </a:path>
                </a:pathLst>
              </a:custGeom>
              <a:solidFill>
                <a:schemeClr val="bg1"/>
              </a:solidFill>
              <a:ln w="0">
                <a:solidFill>
                  <a:srgbClr val="000000"/>
                </a:solidFill>
                <a:prstDash val="solid"/>
                <a:round/>
                <a:headEnd/>
                <a:tailEnd/>
              </a:ln>
            </p:spPr>
            <p:txBody>
              <a:bodyPr/>
              <a:lstStyle/>
              <a:p>
                <a:endParaRPr lang="en-US"/>
              </a:p>
            </p:txBody>
          </p:sp>
          <p:sp>
            <p:nvSpPr>
              <p:cNvPr id="378" name="Freeform 767"/>
              <p:cNvSpPr>
                <a:spLocks/>
              </p:cNvSpPr>
              <p:nvPr/>
            </p:nvSpPr>
            <p:spPr bwMode="auto">
              <a:xfrm>
                <a:off x="5887" y="3799"/>
                <a:ext cx="101" cy="179"/>
              </a:xfrm>
              <a:custGeom>
                <a:avLst/>
                <a:gdLst>
                  <a:gd name="T0" fmla="*/ 27 w 171"/>
                  <a:gd name="T1" fmla="*/ 0 h 347"/>
                  <a:gd name="T2" fmla="*/ 22 w 171"/>
                  <a:gd name="T3" fmla="*/ 5 h 347"/>
                  <a:gd name="T4" fmla="*/ 27 w 171"/>
                  <a:gd name="T5" fmla="*/ 31 h 347"/>
                  <a:gd name="T6" fmla="*/ 17 w 171"/>
                  <a:gd name="T7" fmla="*/ 57 h 347"/>
                  <a:gd name="T8" fmla="*/ 3 w 171"/>
                  <a:gd name="T9" fmla="*/ 63 h 347"/>
                  <a:gd name="T10" fmla="*/ 14 w 171"/>
                  <a:gd name="T11" fmla="*/ 78 h 347"/>
                  <a:gd name="T12" fmla="*/ 0 w 171"/>
                  <a:gd name="T13" fmla="*/ 89 h 347"/>
                  <a:gd name="T14" fmla="*/ 6 w 171"/>
                  <a:gd name="T15" fmla="*/ 92 h 347"/>
                  <a:gd name="T16" fmla="*/ 37 w 171"/>
                  <a:gd name="T17" fmla="*/ 72 h 347"/>
                  <a:gd name="T18" fmla="*/ 40 w 171"/>
                  <a:gd name="T19" fmla="*/ 63 h 347"/>
                  <a:gd name="T20" fmla="*/ 48 w 171"/>
                  <a:gd name="T21" fmla="*/ 63 h 347"/>
                  <a:gd name="T22" fmla="*/ 60 w 171"/>
                  <a:gd name="T23" fmla="*/ 44 h 347"/>
                  <a:gd name="T24" fmla="*/ 45 w 171"/>
                  <a:gd name="T25" fmla="*/ 43 h 347"/>
                  <a:gd name="T26" fmla="*/ 45 w 171"/>
                  <a:gd name="T27" fmla="*/ 29 h 347"/>
                  <a:gd name="T28" fmla="*/ 41 w 171"/>
                  <a:gd name="T29" fmla="*/ 35 h 347"/>
                  <a:gd name="T30" fmla="*/ 39 w 171"/>
                  <a:gd name="T31" fmla="*/ 23 h 347"/>
                  <a:gd name="T32" fmla="*/ 27 w 171"/>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1"/>
                  <a:gd name="T52" fmla="*/ 0 h 347"/>
                  <a:gd name="T53" fmla="*/ 171 w 171"/>
                  <a:gd name="T54" fmla="*/ 347 h 3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1" h="347">
                    <a:moveTo>
                      <a:pt x="77" y="0"/>
                    </a:moveTo>
                    <a:lnTo>
                      <a:pt x="64" y="18"/>
                    </a:lnTo>
                    <a:lnTo>
                      <a:pt x="78" y="117"/>
                    </a:lnTo>
                    <a:lnTo>
                      <a:pt x="48" y="213"/>
                    </a:lnTo>
                    <a:lnTo>
                      <a:pt x="8" y="236"/>
                    </a:lnTo>
                    <a:lnTo>
                      <a:pt x="40" y="294"/>
                    </a:lnTo>
                    <a:lnTo>
                      <a:pt x="0" y="334"/>
                    </a:lnTo>
                    <a:lnTo>
                      <a:pt x="18" y="347"/>
                    </a:lnTo>
                    <a:lnTo>
                      <a:pt x="106" y="271"/>
                    </a:lnTo>
                    <a:lnTo>
                      <a:pt x="115" y="239"/>
                    </a:lnTo>
                    <a:lnTo>
                      <a:pt x="138" y="239"/>
                    </a:lnTo>
                    <a:lnTo>
                      <a:pt x="171" y="167"/>
                    </a:lnTo>
                    <a:lnTo>
                      <a:pt x="130" y="160"/>
                    </a:lnTo>
                    <a:lnTo>
                      <a:pt x="128" y="110"/>
                    </a:lnTo>
                    <a:lnTo>
                      <a:pt x="119" y="130"/>
                    </a:lnTo>
                    <a:lnTo>
                      <a:pt x="111" y="85"/>
                    </a:lnTo>
                    <a:lnTo>
                      <a:pt x="77" y="0"/>
                    </a:lnTo>
                    <a:close/>
                  </a:path>
                </a:pathLst>
              </a:custGeom>
              <a:solidFill>
                <a:schemeClr val="bg1"/>
              </a:solidFill>
              <a:ln w="0">
                <a:solidFill>
                  <a:srgbClr val="000000"/>
                </a:solidFill>
                <a:prstDash val="solid"/>
                <a:round/>
                <a:headEnd/>
                <a:tailEnd/>
              </a:ln>
            </p:spPr>
            <p:txBody>
              <a:bodyPr/>
              <a:lstStyle/>
              <a:p>
                <a:endParaRPr lang="en-US"/>
              </a:p>
            </p:txBody>
          </p:sp>
          <p:sp>
            <p:nvSpPr>
              <p:cNvPr id="379" name="Oval 768"/>
              <p:cNvSpPr>
                <a:spLocks noChangeArrowheads="1"/>
              </p:cNvSpPr>
              <p:nvPr/>
            </p:nvSpPr>
            <p:spPr bwMode="auto">
              <a:xfrm>
                <a:off x="5890" y="3504"/>
                <a:ext cx="24" cy="27"/>
              </a:xfrm>
              <a:prstGeom prst="ellipse">
                <a:avLst/>
              </a:prstGeom>
              <a:solidFill>
                <a:srgbClr val="990000"/>
              </a:solidFill>
              <a:ln w="0">
                <a:solidFill>
                  <a:srgbClr val="000000"/>
                </a:solidFill>
                <a:round/>
                <a:headEnd/>
                <a:tailEnd/>
              </a:ln>
            </p:spPr>
            <p:txBody>
              <a:bodyPr/>
              <a:lstStyle/>
              <a:p>
                <a:endParaRPr lang="es-ES"/>
              </a:p>
            </p:txBody>
          </p:sp>
          <p:sp>
            <p:nvSpPr>
              <p:cNvPr id="380" name="Freeform 769"/>
              <p:cNvSpPr>
                <a:spLocks/>
              </p:cNvSpPr>
              <p:nvPr/>
            </p:nvSpPr>
            <p:spPr bwMode="auto">
              <a:xfrm>
                <a:off x="5326" y="3229"/>
                <a:ext cx="17" cy="9"/>
              </a:xfrm>
              <a:custGeom>
                <a:avLst/>
                <a:gdLst>
                  <a:gd name="T0" fmla="*/ 0 w 29"/>
                  <a:gd name="T1" fmla="*/ 0 h 14"/>
                  <a:gd name="T2" fmla="*/ 0 w 29"/>
                  <a:gd name="T3" fmla="*/ 6 h 14"/>
                  <a:gd name="T4" fmla="*/ 10 w 29"/>
                  <a:gd name="T5" fmla="*/ 3 h 14"/>
                  <a:gd name="T6" fmla="*/ 0 w 29"/>
                  <a:gd name="T7" fmla="*/ 0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0" y="0"/>
                    </a:moveTo>
                    <a:lnTo>
                      <a:pt x="0" y="14"/>
                    </a:lnTo>
                    <a:lnTo>
                      <a:pt x="29" y="8"/>
                    </a:lnTo>
                    <a:lnTo>
                      <a:pt x="0" y="0"/>
                    </a:lnTo>
                    <a:close/>
                  </a:path>
                </a:pathLst>
              </a:custGeom>
              <a:solidFill>
                <a:schemeClr val="bg1"/>
              </a:solidFill>
              <a:ln w="0" cap="flat" cmpd="sng">
                <a:solidFill>
                  <a:srgbClr val="000000"/>
                </a:solidFill>
                <a:prstDash val="solid"/>
                <a:round/>
                <a:headEnd/>
                <a:tailEnd/>
              </a:ln>
            </p:spPr>
            <p:txBody>
              <a:bodyPr/>
              <a:lstStyle/>
              <a:p>
                <a:endParaRPr lang="en-US"/>
              </a:p>
            </p:txBody>
          </p:sp>
          <p:sp>
            <p:nvSpPr>
              <p:cNvPr id="381" name="Freeform 770"/>
              <p:cNvSpPr>
                <a:spLocks/>
              </p:cNvSpPr>
              <p:nvPr/>
            </p:nvSpPr>
            <p:spPr bwMode="auto">
              <a:xfrm>
                <a:off x="5882" y="3504"/>
                <a:ext cx="39" cy="36"/>
              </a:xfrm>
              <a:custGeom>
                <a:avLst/>
                <a:gdLst>
                  <a:gd name="T0" fmla="*/ 0 w 65"/>
                  <a:gd name="T1" fmla="*/ 0 h 68"/>
                  <a:gd name="T2" fmla="*/ 16 w 65"/>
                  <a:gd name="T3" fmla="*/ 19 h 68"/>
                  <a:gd name="T4" fmla="*/ 23 w 65"/>
                  <a:gd name="T5" fmla="*/ 13 h 68"/>
                  <a:gd name="T6" fmla="*/ 0 w 65"/>
                  <a:gd name="T7" fmla="*/ 0 h 68"/>
                  <a:gd name="T8" fmla="*/ 0 60000 65536"/>
                  <a:gd name="T9" fmla="*/ 0 60000 65536"/>
                  <a:gd name="T10" fmla="*/ 0 60000 65536"/>
                  <a:gd name="T11" fmla="*/ 0 60000 65536"/>
                  <a:gd name="T12" fmla="*/ 0 w 65"/>
                  <a:gd name="T13" fmla="*/ 0 h 68"/>
                  <a:gd name="T14" fmla="*/ 65 w 65"/>
                  <a:gd name="T15" fmla="*/ 68 h 68"/>
                </a:gdLst>
                <a:ahLst/>
                <a:cxnLst>
                  <a:cxn ang="T8">
                    <a:pos x="T0" y="T1"/>
                  </a:cxn>
                  <a:cxn ang="T9">
                    <a:pos x="T2" y="T3"/>
                  </a:cxn>
                  <a:cxn ang="T10">
                    <a:pos x="T4" y="T5"/>
                  </a:cxn>
                  <a:cxn ang="T11">
                    <a:pos x="T6" y="T7"/>
                  </a:cxn>
                </a:cxnLst>
                <a:rect l="T12" t="T13" r="T14" b="T15"/>
                <a:pathLst>
                  <a:path w="65" h="68">
                    <a:moveTo>
                      <a:pt x="0" y="0"/>
                    </a:moveTo>
                    <a:lnTo>
                      <a:pt x="43" y="68"/>
                    </a:lnTo>
                    <a:lnTo>
                      <a:pt x="65" y="47"/>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2" name="Freeform 771"/>
              <p:cNvSpPr>
                <a:spLocks/>
              </p:cNvSpPr>
              <p:nvPr/>
            </p:nvSpPr>
            <p:spPr bwMode="auto">
              <a:xfrm>
                <a:off x="5878" y="3202"/>
                <a:ext cx="8" cy="8"/>
              </a:xfrm>
              <a:custGeom>
                <a:avLst/>
                <a:gdLst>
                  <a:gd name="T0" fmla="*/ 0 w 15"/>
                  <a:gd name="T1" fmla="*/ 0 h 14"/>
                  <a:gd name="T2" fmla="*/ 4 w 15"/>
                  <a:gd name="T3" fmla="*/ 5 h 14"/>
                  <a:gd name="T4" fmla="*/ 4 w 15"/>
                  <a:gd name="T5" fmla="*/ 0 h 14"/>
                  <a:gd name="T6" fmla="*/ 0 w 15"/>
                  <a:gd name="T7" fmla="*/ 0 h 14"/>
                  <a:gd name="T8" fmla="*/ 0 60000 65536"/>
                  <a:gd name="T9" fmla="*/ 0 60000 65536"/>
                  <a:gd name="T10" fmla="*/ 0 60000 65536"/>
                  <a:gd name="T11" fmla="*/ 0 60000 65536"/>
                  <a:gd name="T12" fmla="*/ 0 w 15"/>
                  <a:gd name="T13" fmla="*/ 0 h 14"/>
                  <a:gd name="T14" fmla="*/ 15 w 15"/>
                  <a:gd name="T15" fmla="*/ 14 h 14"/>
                </a:gdLst>
                <a:ahLst/>
                <a:cxnLst>
                  <a:cxn ang="T8">
                    <a:pos x="T0" y="T1"/>
                  </a:cxn>
                  <a:cxn ang="T9">
                    <a:pos x="T2" y="T3"/>
                  </a:cxn>
                  <a:cxn ang="T10">
                    <a:pos x="T4" y="T5"/>
                  </a:cxn>
                  <a:cxn ang="T11">
                    <a:pos x="T6" y="T7"/>
                  </a:cxn>
                </a:cxnLst>
                <a:rect l="T12" t="T13" r="T14" b="T15"/>
                <a:pathLst>
                  <a:path w="15" h="14">
                    <a:moveTo>
                      <a:pt x="0" y="0"/>
                    </a:moveTo>
                    <a:lnTo>
                      <a:pt x="15" y="14"/>
                    </a:lnTo>
                    <a:lnTo>
                      <a:pt x="15"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3" name="Freeform 772"/>
              <p:cNvSpPr>
                <a:spLocks/>
              </p:cNvSpPr>
              <p:nvPr/>
            </p:nvSpPr>
            <p:spPr bwMode="auto">
              <a:xfrm>
                <a:off x="5529" y="3066"/>
                <a:ext cx="157" cy="169"/>
              </a:xfrm>
              <a:custGeom>
                <a:avLst/>
                <a:gdLst>
                  <a:gd name="T0" fmla="*/ 0 w 264"/>
                  <a:gd name="T1" fmla="*/ 0 h 321"/>
                  <a:gd name="T2" fmla="*/ 0 w 264"/>
                  <a:gd name="T3" fmla="*/ 68 h 321"/>
                  <a:gd name="T4" fmla="*/ 18 w 264"/>
                  <a:gd name="T5" fmla="*/ 68 h 321"/>
                  <a:gd name="T6" fmla="*/ 10 w 264"/>
                  <a:gd name="T7" fmla="*/ 62 h 321"/>
                  <a:gd name="T8" fmla="*/ 27 w 264"/>
                  <a:gd name="T9" fmla="*/ 59 h 321"/>
                  <a:gd name="T10" fmla="*/ 47 w 264"/>
                  <a:gd name="T11" fmla="*/ 61 h 321"/>
                  <a:gd name="T12" fmla="*/ 59 w 264"/>
                  <a:gd name="T13" fmla="*/ 80 h 321"/>
                  <a:gd name="T14" fmla="*/ 80 w 264"/>
                  <a:gd name="T15" fmla="*/ 89 h 321"/>
                  <a:gd name="T16" fmla="*/ 93 w 264"/>
                  <a:gd name="T17" fmla="*/ 89 h 321"/>
                  <a:gd name="T18" fmla="*/ 73 w 264"/>
                  <a:gd name="T19" fmla="*/ 68 h 321"/>
                  <a:gd name="T20" fmla="*/ 64 w 264"/>
                  <a:gd name="T21" fmla="*/ 56 h 321"/>
                  <a:gd name="T22" fmla="*/ 54 w 264"/>
                  <a:gd name="T23" fmla="*/ 47 h 321"/>
                  <a:gd name="T24" fmla="*/ 65 w 264"/>
                  <a:gd name="T25" fmla="*/ 43 h 321"/>
                  <a:gd name="T26" fmla="*/ 60 w 264"/>
                  <a:gd name="T27" fmla="*/ 36 h 321"/>
                  <a:gd name="T28" fmla="*/ 47 w 264"/>
                  <a:gd name="T29" fmla="*/ 27 h 321"/>
                  <a:gd name="T30" fmla="*/ 0 w 264"/>
                  <a:gd name="T31" fmla="*/ 0 h 3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4"/>
                  <a:gd name="T49" fmla="*/ 0 h 321"/>
                  <a:gd name="T50" fmla="*/ 264 w 264"/>
                  <a:gd name="T51" fmla="*/ 321 h 3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4" h="321">
                    <a:moveTo>
                      <a:pt x="0" y="0"/>
                    </a:moveTo>
                    <a:lnTo>
                      <a:pt x="0" y="245"/>
                    </a:lnTo>
                    <a:lnTo>
                      <a:pt x="52" y="245"/>
                    </a:lnTo>
                    <a:lnTo>
                      <a:pt x="28" y="222"/>
                    </a:lnTo>
                    <a:lnTo>
                      <a:pt x="77" y="212"/>
                    </a:lnTo>
                    <a:lnTo>
                      <a:pt x="133" y="218"/>
                    </a:lnTo>
                    <a:lnTo>
                      <a:pt x="166" y="288"/>
                    </a:lnTo>
                    <a:lnTo>
                      <a:pt x="227" y="321"/>
                    </a:lnTo>
                    <a:lnTo>
                      <a:pt x="264" y="321"/>
                    </a:lnTo>
                    <a:lnTo>
                      <a:pt x="206" y="245"/>
                    </a:lnTo>
                    <a:lnTo>
                      <a:pt x="182" y="202"/>
                    </a:lnTo>
                    <a:lnTo>
                      <a:pt x="153" y="171"/>
                    </a:lnTo>
                    <a:lnTo>
                      <a:pt x="183" y="154"/>
                    </a:lnTo>
                    <a:lnTo>
                      <a:pt x="170" y="130"/>
                    </a:lnTo>
                    <a:lnTo>
                      <a:pt x="132" y="99"/>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4" name="Freeform 773"/>
              <p:cNvSpPr>
                <a:spLocks/>
              </p:cNvSpPr>
              <p:nvPr/>
            </p:nvSpPr>
            <p:spPr bwMode="auto">
              <a:xfrm>
                <a:off x="5660" y="3107"/>
                <a:ext cx="62" cy="35"/>
              </a:xfrm>
              <a:custGeom>
                <a:avLst/>
                <a:gdLst>
                  <a:gd name="T0" fmla="*/ 0 w 104"/>
                  <a:gd name="T1" fmla="*/ 11 h 70"/>
                  <a:gd name="T2" fmla="*/ 1 w 104"/>
                  <a:gd name="T3" fmla="*/ 18 h 70"/>
                  <a:gd name="T4" fmla="*/ 16 w 104"/>
                  <a:gd name="T5" fmla="*/ 18 h 70"/>
                  <a:gd name="T6" fmla="*/ 27 w 104"/>
                  <a:gd name="T7" fmla="*/ 12 h 70"/>
                  <a:gd name="T8" fmla="*/ 37 w 104"/>
                  <a:gd name="T9" fmla="*/ 5 h 70"/>
                  <a:gd name="T10" fmla="*/ 32 w 104"/>
                  <a:gd name="T11" fmla="*/ 0 h 70"/>
                  <a:gd name="T12" fmla="*/ 27 w 104"/>
                  <a:gd name="T13" fmla="*/ 5 h 70"/>
                  <a:gd name="T14" fmla="*/ 13 w 104"/>
                  <a:gd name="T15" fmla="*/ 9 h 70"/>
                  <a:gd name="T16" fmla="*/ 0 w 104"/>
                  <a:gd name="T17" fmla="*/ 1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70"/>
                  <a:gd name="T29" fmla="*/ 104 w 10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70">
                    <a:moveTo>
                      <a:pt x="0" y="47"/>
                    </a:moveTo>
                    <a:lnTo>
                      <a:pt x="4" y="70"/>
                    </a:lnTo>
                    <a:lnTo>
                      <a:pt x="43" y="70"/>
                    </a:lnTo>
                    <a:lnTo>
                      <a:pt x="77" y="51"/>
                    </a:lnTo>
                    <a:lnTo>
                      <a:pt x="104" y="20"/>
                    </a:lnTo>
                    <a:lnTo>
                      <a:pt x="90" y="0"/>
                    </a:lnTo>
                    <a:lnTo>
                      <a:pt x="77" y="21"/>
                    </a:lnTo>
                    <a:lnTo>
                      <a:pt x="36" y="38"/>
                    </a:lnTo>
                    <a:lnTo>
                      <a:pt x="0" y="47"/>
                    </a:lnTo>
                    <a:close/>
                  </a:path>
                </a:pathLst>
              </a:custGeom>
              <a:solidFill>
                <a:srgbClr val="990000"/>
              </a:solidFill>
              <a:ln w="0">
                <a:solidFill>
                  <a:srgbClr val="000000"/>
                </a:solidFill>
                <a:prstDash val="solid"/>
                <a:round/>
                <a:headEnd/>
                <a:tailEnd/>
              </a:ln>
            </p:spPr>
            <p:txBody>
              <a:bodyPr/>
              <a:lstStyle/>
              <a:p>
                <a:endParaRPr lang="en-US"/>
              </a:p>
            </p:txBody>
          </p:sp>
          <p:sp>
            <p:nvSpPr>
              <p:cNvPr id="385" name="Freeform 774"/>
              <p:cNvSpPr>
                <a:spLocks/>
              </p:cNvSpPr>
              <p:nvPr/>
            </p:nvSpPr>
            <p:spPr bwMode="auto">
              <a:xfrm>
                <a:off x="5706" y="3068"/>
                <a:ext cx="43" cy="49"/>
              </a:xfrm>
              <a:custGeom>
                <a:avLst/>
                <a:gdLst>
                  <a:gd name="T0" fmla="*/ 0 w 74"/>
                  <a:gd name="T1" fmla="*/ 0 h 90"/>
                  <a:gd name="T2" fmla="*/ 1 w 74"/>
                  <a:gd name="T3" fmla="*/ 9 h 90"/>
                  <a:gd name="T4" fmla="*/ 12 w 74"/>
                  <a:gd name="T5" fmla="*/ 11 h 90"/>
                  <a:gd name="T6" fmla="*/ 15 w 74"/>
                  <a:gd name="T7" fmla="*/ 19 h 90"/>
                  <a:gd name="T8" fmla="*/ 21 w 74"/>
                  <a:gd name="T9" fmla="*/ 27 h 90"/>
                  <a:gd name="T10" fmla="*/ 25 w 74"/>
                  <a:gd name="T11" fmla="*/ 18 h 90"/>
                  <a:gd name="T12" fmla="*/ 15 w 74"/>
                  <a:gd name="T13" fmla="*/ 11 h 90"/>
                  <a:gd name="T14" fmla="*/ 0 w 74"/>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90"/>
                  <a:gd name="T26" fmla="*/ 74 w 74"/>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90">
                    <a:moveTo>
                      <a:pt x="0" y="0"/>
                    </a:moveTo>
                    <a:lnTo>
                      <a:pt x="4" y="32"/>
                    </a:lnTo>
                    <a:lnTo>
                      <a:pt x="34" y="39"/>
                    </a:lnTo>
                    <a:lnTo>
                      <a:pt x="44" y="64"/>
                    </a:lnTo>
                    <a:lnTo>
                      <a:pt x="62" y="90"/>
                    </a:lnTo>
                    <a:lnTo>
                      <a:pt x="74" y="60"/>
                    </a:lnTo>
                    <a:lnTo>
                      <a:pt x="44" y="38"/>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6" name="Oval 775"/>
              <p:cNvSpPr>
                <a:spLocks noChangeArrowheads="1"/>
              </p:cNvSpPr>
              <p:nvPr/>
            </p:nvSpPr>
            <p:spPr bwMode="auto">
              <a:xfrm>
                <a:off x="5837" y="3156"/>
                <a:ext cx="25" cy="26"/>
              </a:xfrm>
              <a:prstGeom prst="ellipse">
                <a:avLst/>
              </a:prstGeom>
              <a:solidFill>
                <a:srgbClr val="990000"/>
              </a:solidFill>
              <a:ln w="0">
                <a:solidFill>
                  <a:srgbClr val="000000"/>
                </a:solidFill>
                <a:round/>
                <a:headEnd/>
                <a:tailEnd/>
              </a:ln>
            </p:spPr>
            <p:txBody>
              <a:bodyPr/>
              <a:lstStyle/>
              <a:p>
                <a:endParaRPr lang="es-ES"/>
              </a:p>
            </p:txBody>
          </p:sp>
          <p:sp>
            <p:nvSpPr>
              <p:cNvPr id="387" name="Freeform 776"/>
              <p:cNvSpPr>
                <a:spLocks/>
              </p:cNvSpPr>
              <p:nvPr/>
            </p:nvSpPr>
            <p:spPr bwMode="auto">
              <a:xfrm>
                <a:off x="5810" y="3134"/>
                <a:ext cx="16" cy="18"/>
              </a:xfrm>
              <a:custGeom>
                <a:avLst/>
                <a:gdLst>
                  <a:gd name="T0" fmla="*/ 0 w 28"/>
                  <a:gd name="T1" fmla="*/ 0 h 34"/>
                  <a:gd name="T2" fmla="*/ 7 w 28"/>
                  <a:gd name="T3" fmla="*/ 10 h 34"/>
                  <a:gd name="T4" fmla="*/ 9 w 28"/>
                  <a:gd name="T5" fmla="*/ 2 h 34"/>
                  <a:gd name="T6" fmla="*/ 0 w 28"/>
                  <a:gd name="T7" fmla="*/ 0 h 34"/>
                  <a:gd name="T8" fmla="*/ 0 60000 65536"/>
                  <a:gd name="T9" fmla="*/ 0 60000 65536"/>
                  <a:gd name="T10" fmla="*/ 0 60000 65536"/>
                  <a:gd name="T11" fmla="*/ 0 60000 65536"/>
                  <a:gd name="T12" fmla="*/ 0 w 28"/>
                  <a:gd name="T13" fmla="*/ 0 h 34"/>
                  <a:gd name="T14" fmla="*/ 28 w 28"/>
                  <a:gd name="T15" fmla="*/ 34 h 34"/>
                </a:gdLst>
                <a:ahLst/>
                <a:cxnLst>
                  <a:cxn ang="T8">
                    <a:pos x="T0" y="T1"/>
                  </a:cxn>
                  <a:cxn ang="T9">
                    <a:pos x="T2" y="T3"/>
                  </a:cxn>
                  <a:cxn ang="T10">
                    <a:pos x="T4" y="T5"/>
                  </a:cxn>
                  <a:cxn ang="T11">
                    <a:pos x="T6" y="T7"/>
                  </a:cxn>
                </a:cxnLst>
                <a:rect l="T12" t="T13" r="T14" b="T15"/>
                <a:pathLst>
                  <a:path w="28" h="34">
                    <a:moveTo>
                      <a:pt x="0" y="0"/>
                    </a:moveTo>
                    <a:lnTo>
                      <a:pt x="21" y="34"/>
                    </a:lnTo>
                    <a:lnTo>
                      <a:pt x="28" y="6"/>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8" name="Freeform 777"/>
              <p:cNvSpPr>
                <a:spLocks/>
              </p:cNvSpPr>
              <p:nvPr/>
            </p:nvSpPr>
            <p:spPr bwMode="auto">
              <a:xfrm>
                <a:off x="5821" y="3167"/>
                <a:ext cx="18" cy="20"/>
              </a:xfrm>
              <a:custGeom>
                <a:avLst/>
                <a:gdLst>
                  <a:gd name="T0" fmla="*/ 0 w 30"/>
                  <a:gd name="T1" fmla="*/ 0 h 41"/>
                  <a:gd name="T2" fmla="*/ 11 w 30"/>
                  <a:gd name="T3" fmla="*/ 10 h 41"/>
                  <a:gd name="T4" fmla="*/ 11 w 30"/>
                  <a:gd name="T5" fmla="*/ 0 h 41"/>
                  <a:gd name="T6" fmla="*/ 0 w 30"/>
                  <a:gd name="T7" fmla="*/ 0 h 41"/>
                  <a:gd name="T8" fmla="*/ 0 60000 65536"/>
                  <a:gd name="T9" fmla="*/ 0 60000 65536"/>
                  <a:gd name="T10" fmla="*/ 0 60000 65536"/>
                  <a:gd name="T11" fmla="*/ 0 60000 65536"/>
                  <a:gd name="T12" fmla="*/ 0 w 30"/>
                  <a:gd name="T13" fmla="*/ 0 h 41"/>
                  <a:gd name="T14" fmla="*/ 30 w 30"/>
                  <a:gd name="T15" fmla="*/ 41 h 41"/>
                </a:gdLst>
                <a:ahLst/>
                <a:cxnLst>
                  <a:cxn ang="T8">
                    <a:pos x="T0" y="T1"/>
                  </a:cxn>
                  <a:cxn ang="T9">
                    <a:pos x="T2" y="T3"/>
                  </a:cxn>
                  <a:cxn ang="T10">
                    <a:pos x="T4" y="T5"/>
                  </a:cxn>
                  <a:cxn ang="T11">
                    <a:pos x="T6" y="T7"/>
                  </a:cxn>
                </a:cxnLst>
                <a:rect l="T12" t="T13" r="T14" b="T15"/>
                <a:pathLst>
                  <a:path w="30" h="41">
                    <a:moveTo>
                      <a:pt x="0" y="0"/>
                    </a:moveTo>
                    <a:lnTo>
                      <a:pt x="30" y="41"/>
                    </a:lnTo>
                    <a:lnTo>
                      <a:pt x="30" y="0"/>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89" name="Freeform 778"/>
              <p:cNvSpPr>
                <a:spLocks/>
              </p:cNvSpPr>
              <p:nvPr/>
            </p:nvSpPr>
            <p:spPr bwMode="auto">
              <a:xfrm>
                <a:off x="5861" y="3167"/>
                <a:ext cx="13" cy="13"/>
              </a:xfrm>
              <a:custGeom>
                <a:avLst/>
                <a:gdLst>
                  <a:gd name="T0" fmla="*/ 0 w 22"/>
                  <a:gd name="T1" fmla="*/ 0 h 28"/>
                  <a:gd name="T2" fmla="*/ 3 w 22"/>
                  <a:gd name="T3" fmla="*/ 6 h 28"/>
                  <a:gd name="T4" fmla="*/ 8 w 22"/>
                  <a:gd name="T5" fmla="*/ 5 h 28"/>
                  <a:gd name="T6" fmla="*/ 0 w 22"/>
                  <a:gd name="T7" fmla="*/ 0 h 28"/>
                  <a:gd name="T8" fmla="*/ 0 60000 65536"/>
                  <a:gd name="T9" fmla="*/ 0 60000 65536"/>
                  <a:gd name="T10" fmla="*/ 0 60000 65536"/>
                  <a:gd name="T11" fmla="*/ 0 60000 65536"/>
                  <a:gd name="T12" fmla="*/ 0 w 22"/>
                  <a:gd name="T13" fmla="*/ 0 h 28"/>
                  <a:gd name="T14" fmla="*/ 22 w 22"/>
                  <a:gd name="T15" fmla="*/ 28 h 28"/>
                </a:gdLst>
                <a:ahLst/>
                <a:cxnLst>
                  <a:cxn ang="T8">
                    <a:pos x="T0" y="T1"/>
                  </a:cxn>
                  <a:cxn ang="T9">
                    <a:pos x="T2" y="T3"/>
                  </a:cxn>
                  <a:cxn ang="T10">
                    <a:pos x="T4" y="T5"/>
                  </a:cxn>
                  <a:cxn ang="T11">
                    <a:pos x="T6" y="T7"/>
                  </a:cxn>
                </a:cxnLst>
                <a:rect l="T12" t="T13" r="T14" b="T15"/>
                <a:pathLst>
                  <a:path w="22" h="28">
                    <a:moveTo>
                      <a:pt x="0" y="0"/>
                    </a:moveTo>
                    <a:lnTo>
                      <a:pt x="8" y="28"/>
                    </a:lnTo>
                    <a:lnTo>
                      <a:pt x="22" y="21"/>
                    </a:lnTo>
                    <a:lnTo>
                      <a:pt x="0" y="0"/>
                    </a:lnTo>
                    <a:close/>
                  </a:path>
                </a:pathLst>
              </a:custGeom>
              <a:solidFill>
                <a:srgbClr val="990000"/>
              </a:solidFill>
              <a:ln w="0">
                <a:solidFill>
                  <a:srgbClr val="000000"/>
                </a:solidFill>
                <a:prstDash val="solid"/>
                <a:round/>
                <a:headEnd/>
                <a:tailEnd/>
              </a:ln>
            </p:spPr>
            <p:txBody>
              <a:bodyPr/>
              <a:lstStyle/>
              <a:p>
                <a:endParaRPr lang="en-US"/>
              </a:p>
            </p:txBody>
          </p:sp>
          <p:sp>
            <p:nvSpPr>
              <p:cNvPr id="390" name="Freeform 779"/>
              <p:cNvSpPr>
                <a:spLocks/>
              </p:cNvSpPr>
              <p:nvPr/>
            </p:nvSpPr>
            <p:spPr bwMode="auto">
              <a:xfrm>
                <a:off x="5847" y="3187"/>
                <a:ext cx="19" cy="18"/>
              </a:xfrm>
              <a:custGeom>
                <a:avLst/>
                <a:gdLst>
                  <a:gd name="T0" fmla="*/ 0 w 29"/>
                  <a:gd name="T1" fmla="*/ 0 h 35"/>
                  <a:gd name="T2" fmla="*/ 6 w 29"/>
                  <a:gd name="T3" fmla="*/ 9 h 35"/>
                  <a:gd name="T4" fmla="*/ 12 w 29"/>
                  <a:gd name="T5" fmla="*/ 4 h 35"/>
                  <a:gd name="T6" fmla="*/ 0 w 29"/>
                  <a:gd name="T7" fmla="*/ 0 h 35"/>
                  <a:gd name="T8" fmla="*/ 0 60000 65536"/>
                  <a:gd name="T9" fmla="*/ 0 60000 65536"/>
                  <a:gd name="T10" fmla="*/ 0 60000 65536"/>
                  <a:gd name="T11" fmla="*/ 0 60000 65536"/>
                  <a:gd name="T12" fmla="*/ 0 w 29"/>
                  <a:gd name="T13" fmla="*/ 0 h 35"/>
                  <a:gd name="T14" fmla="*/ 29 w 29"/>
                  <a:gd name="T15" fmla="*/ 35 h 35"/>
                </a:gdLst>
                <a:ahLst/>
                <a:cxnLst>
                  <a:cxn ang="T8">
                    <a:pos x="T0" y="T1"/>
                  </a:cxn>
                  <a:cxn ang="T9">
                    <a:pos x="T2" y="T3"/>
                  </a:cxn>
                  <a:cxn ang="T10">
                    <a:pos x="T4" y="T5"/>
                  </a:cxn>
                  <a:cxn ang="T11">
                    <a:pos x="T6" y="T7"/>
                  </a:cxn>
                </a:cxnLst>
                <a:rect l="T12" t="T13" r="T14" b="T15"/>
                <a:pathLst>
                  <a:path w="29" h="35">
                    <a:moveTo>
                      <a:pt x="0" y="0"/>
                    </a:moveTo>
                    <a:lnTo>
                      <a:pt x="14" y="35"/>
                    </a:lnTo>
                    <a:lnTo>
                      <a:pt x="29" y="14"/>
                    </a:lnTo>
                    <a:lnTo>
                      <a:pt x="0" y="0"/>
                    </a:lnTo>
                    <a:close/>
                  </a:path>
                </a:pathLst>
              </a:custGeom>
              <a:solidFill>
                <a:srgbClr val="990000"/>
              </a:solidFill>
              <a:ln w="0">
                <a:solidFill>
                  <a:srgbClr val="000000"/>
                </a:solidFill>
                <a:prstDash val="solid"/>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ishgam\Desktop\218856_PfnnRr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17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ds227"/>
          <p:cNvPicPr>
            <a:picLocks noChangeAspect="1" noChangeArrowheads="1"/>
          </p:cNvPicPr>
          <p:nvPr/>
        </p:nvPicPr>
        <p:blipFill>
          <a:blip r:embed="rId3"/>
          <a:srcRect/>
          <a:stretch>
            <a:fillRect/>
          </a:stretch>
        </p:blipFill>
        <p:spPr bwMode="auto">
          <a:xfrm>
            <a:off x="609600" y="1295400"/>
            <a:ext cx="6419749" cy="5613491"/>
          </a:xfrm>
          <a:prstGeom prst="rect">
            <a:avLst/>
          </a:prstGeom>
          <a:noFill/>
          <a:ln w="9525" algn="ctr">
            <a:noFill/>
            <a:miter lim="800000"/>
            <a:headEnd/>
            <a:tailEnd/>
          </a:ln>
        </p:spPr>
      </p:pic>
      <p:sp>
        <p:nvSpPr>
          <p:cNvPr id="15363" name="Rectangle 5">
            <a:hlinkClick r:id="rId4"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5364" name="Rectangle 6">
            <a:hlinkClick r:id="rId5"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5365" name="Rectangle 7"/>
          <p:cNvSpPr>
            <a:spLocks noGrp="1" noChangeArrowheads="1"/>
          </p:cNvSpPr>
          <p:nvPr>
            <p:ph type="title"/>
          </p:nvPr>
        </p:nvSpPr>
        <p:spPr>
          <a:xfrm>
            <a:off x="0" y="0"/>
            <a:ext cx="8305800" cy="685800"/>
          </a:xfrm>
        </p:spPr>
        <p:txBody>
          <a:bodyPr/>
          <a:lstStyle/>
          <a:p>
            <a:pPr eaLnBrk="1" hangingPunct="1"/>
            <a:r>
              <a:rPr lang="en-GB" sz="3600" dirty="0" smtClean="0"/>
              <a:t>The Malaria Parasite Life Cycle</a:t>
            </a:r>
            <a:endParaRPr lang="en-US" sz="3600" dirty="0" smtClean="0"/>
          </a:p>
        </p:txBody>
      </p:sp>
      <p:sp>
        <p:nvSpPr>
          <p:cNvPr id="15367" name="Rectangle 10">
            <a:hlinkClick r:id="rId4"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5368"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5370" name="Text Box 13"/>
          <p:cNvSpPr txBox="1">
            <a:spLocks noChangeArrowheads="1"/>
          </p:cNvSpPr>
          <p:nvPr/>
        </p:nvSpPr>
        <p:spPr bwMode="auto">
          <a:xfrm>
            <a:off x="0" y="1219200"/>
            <a:ext cx="2057400" cy="2800767"/>
          </a:xfrm>
          <a:prstGeom prst="rect">
            <a:avLst/>
          </a:prstGeom>
          <a:solidFill>
            <a:srgbClr val="BBE0E3">
              <a:alpha val="50195"/>
            </a:srgbClr>
          </a:solidFill>
          <a:ln w="9525">
            <a:solidFill>
              <a:schemeClr val="tx1"/>
            </a:solidFill>
            <a:miter lim="800000"/>
            <a:headEnd/>
            <a:tailEnd/>
          </a:ln>
        </p:spPr>
        <p:txBody>
          <a:bodyPr wrap="square">
            <a:spAutoFit/>
          </a:bodyPr>
          <a:lstStyle/>
          <a:p>
            <a:r>
              <a:rPr lang="en-GB" sz="1600" b="1" dirty="0">
                <a:solidFill>
                  <a:schemeClr val="accent1">
                    <a:lumMod val="50000"/>
                  </a:schemeClr>
                </a:solidFill>
              </a:rPr>
              <a:t>1. Transmission</a:t>
            </a:r>
          </a:p>
          <a:p>
            <a:endParaRPr lang="en-GB" sz="1600" dirty="0">
              <a:solidFill>
                <a:schemeClr val="accent1">
                  <a:lumMod val="50000"/>
                </a:schemeClr>
              </a:solidFill>
            </a:endParaRPr>
          </a:p>
          <a:p>
            <a:r>
              <a:rPr lang="en-GB" sz="1600" b="1" dirty="0">
                <a:solidFill>
                  <a:schemeClr val="accent1">
                    <a:lumMod val="50000"/>
                  </a:schemeClr>
                </a:solidFill>
              </a:rPr>
              <a:t>Female anopheles mosquito bites and releases </a:t>
            </a:r>
            <a:r>
              <a:rPr lang="en-GB" sz="1600" b="1" dirty="0" err="1">
                <a:solidFill>
                  <a:srgbClr val="FF0000"/>
                </a:solidFill>
              </a:rPr>
              <a:t>sporozoites</a:t>
            </a:r>
            <a:r>
              <a:rPr lang="en-GB" sz="1600" b="1" dirty="0">
                <a:solidFill>
                  <a:srgbClr val="FF0000"/>
                </a:solidFill>
              </a:rPr>
              <a:t> </a:t>
            </a:r>
            <a:r>
              <a:rPr lang="en-GB" sz="1600" b="1" dirty="0">
                <a:solidFill>
                  <a:schemeClr val="accent1">
                    <a:lumMod val="50000"/>
                  </a:schemeClr>
                </a:solidFill>
              </a:rPr>
              <a:t>into the blood stream. These circulate for about 30 </a:t>
            </a:r>
            <a:r>
              <a:rPr lang="en-GB" sz="1600" b="1" dirty="0" err="1">
                <a:solidFill>
                  <a:schemeClr val="accent1">
                    <a:lumMod val="50000"/>
                  </a:schemeClr>
                </a:solidFill>
              </a:rPr>
              <a:t>mins</a:t>
            </a:r>
            <a:r>
              <a:rPr lang="en-GB" sz="1600" b="1" dirty="0">
                <a:solidFill>
                  <a:schemeClr val="accent1">
                    <a:lumMod val="50000"/>
                  </a:schemeClr>
                </a:solidFill>
              </a:rPr>
              <a:t> and then invade the liver.</a:t>
            </a:r>
            <a:endParaRPr lang="en-US" sz="1600" b="1" dirty="0">
              <a:solidFill>
                <a:schemeClr val="accent1">
                  <a:lumMod val="50000"/>
                </a:schemeClr>
              </a:solidFill>
            </a:endParaRPr>
          </a:p>
        </p:txBody>
      </p:sp>
      <p:sp>
        <p:nvSpPr>
          <p:cNvPr id="15371" name="Line 14"/>
          <p:cNvSpPr>
            <a:spLocks noChangeShapeType="1"/>
          </p:cNvSpPr>
          <p:nvPr/>
        </p:nvSpPr>
        <p:spPr bwMode="auto">
          <a:xfrm flipV="1">
            <a:off x="1828801" y="1981200"/>
            <a:ext cx="457200" cy="3810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a:hlinkClick r:id="rId3"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6388" name="Rectangle 6">
            <a:hlinkClick r:id="rId4"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6389" name="Rectangle 7"/>
          <p:cNvSpPr>
            <a:spLocks noGrp="1" noChangeArrowheads="1"/>
          </p:cNvSpPr>
          <p:nvPr>
            <p:ph type="title"/>
          </p:nvPr>
        </p:nvSpPr>
        <p:spPr>
          <a:xfrm>
            <a:off x="0" y="170297"/>
            <a:ext cx="8430382" cy="591703"/>
          </a:xfrm>
        </p:spPr>
        <p:txBody>
          <a:bodyPr/>
          <a:lstStyle/>
          <a:p>
            <a:pPr eaLnBrk="1" hangingPunct="1"/>
            <a:r>
              <a:rPr lang="en-GB" sz="3600" dirty="0" smtClean="0"/>
              <a:t>The Malaria Parasite Life Cycle</a:t>
            </a:r>
            <a:endParaRPr lang="en-US" sz="3600" dirty="0" smtClean="0"/>
          </a:p>
        </p:txBody>
      </p:sp>
      <p:sp>
        <p:nvSpPr>
          <p:cNvPr id="16390" name="Rectangle 9">
            <a:hlinkClick r:id="rId5"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6391" name="Rectangle 10">
            <a:hlinkClick r:id="rId3"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6392"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6393"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sp>
        <p:nvSpPr>
          <p:cNvPr id="16395" name="Text Box 14"/>
          <p:cNvSpPr txBox="1">
            <a:spLocks noChangeArrowheads="1"/>
          </p:cNvSpPr>
          <p:nvPr/>
        </p:nvSpPr>
        <p:spPr bwMode="auto">
          <a:xfrm>
            <a:off x="6704794" y="1104538"/>
            <a:ext cx="2439206" cy="3970318"/>
          </a:xfrm>
          <a:prstGeom prst="rect">
            <a:avLst/>
          </a:prstGeom>
          <a:solidFill>
            <a:srgbClr val="BBE0E3">
              <a:alpha val="50195"/>
            </a:srgbClr>
          </a:solidFill>
          <a:ln w="9525">
            <a:solidFill>
              <a:schemeClr val="tx1"/>
            </a:solidFill>
            <a:miter lim="800000"/>
            <a:headEnd/>
            <a:tailEnd/>
          </a:ln>
        </p:spPr>
        <p:txBody>
          <a:bodyPr>
            <a:spAutoFit/>
          </a:bodyPr>
          <a:lstStyle/>
          <a:p>
            <a:r>
              <a:rPr lang="en-GB" sz="1400" b="1" dirty="0">
                <a:solidFill>
                  <a:schemeClr val="accent1">
                    <a:lumMod val="50000"/>
                  </a:schemeClr>
                </a:solidFill>
              </a:rPr>
              <a:t>2. Pre-</a:t>
            </a:r>
            <a:r>
              <a:rPr lang="en-GB" sz="1400" b="1" dirty="0" err="1">
                <a:solidFill>
                  <a:schemeClr val="accent1">
                    <a:lumMod val="50000"/>
                  </a:schemeClr>
                </a:solidFill>
              </a:rPr>
              <a:t>erythrocytic</a:t>
            </a:r>
            <a:r>
              <a:rPr lang="en-GB" sz="1400" b="1" dirty="0">
                <a:solidFill>
                  <a:schemeClr val="accent1">
                    <a:lumMod val="50000"/>
                  </a:schemeClr>
                </a:solidFill>
              </a:rPr>
              <a:t> phase</a:t>
            </a:r>
          </a:p>
          <a:p>
            <a:endParaRPr lang="en-GB" sz="1200" b="1" dirty="0">
              <a:solidFill>
                <a:schemeClr val="accent1">
                  <a:lumMod val="50000"/>
                </a:schemeClr>
              </a:solidFill>
            </a:endParaRPr>
          </a:p>
          <a:p>
            <a:r>
              <a:rPr lang="en-GB" sz="1200" b="1" dirty="0">
                <a:solidFill>
                  <a:schemeClr val="accent1">
                    <a:lumMod val="50000"/>
                  </a:schemeClr>
                </a:solidFill>
              </a:rPr>
              <a:t>Also called the “tissue” or “hepatic” phase</a:t>
            </a:r>
          </a:p>
          <a:p>
            <a:endParaRPr lang="en-GB" sz="1200" b="1" u="sng" dirty="0">
              <a:solidFill>
                <a:schemeClr val="accent1">
                  <a:lumMod val="50000"/>
                </a:schemeClr>
              </a:solidFill>
            </a:endParaRPr>
          </a:p>
          <a:p>
            <a:r>
              <a:rPr lang="en-GB" sz="1200" b="1" dirty="0">
                <a:solidFill>
                  <a:schemeClr val="accent1">
                    <a:lumMod val="50000"/>
                  </a:schemeClr>
                </a:solidFill>
              </a:rPr>
              <a:t>Takes place in </a:t>
            </a:r>
            <a:r>
              <a:rPr lang="en-GB" sz="1200" b="1" dirty="0" err="1">
                <a:solidFill>
                  <a:schemeClr val="accent1">
                    <a:lumMod val="50000"/>
                  </a:schemeClr>
                </a:solidFill>
              </a:rPr>
              <a:t>hepatocytes</a:t>
            </a:r>
            <a:r>
              <a:rPr lang="en-GB" sz="1200" b="1" dirty="0">
                <a:solidFill>
                  <a:schemeClr val="accent1">
                    <a:lumMod val="50000"/>
                  </a:schemeClr>
                </a:solidFill>
              </a:rPr>
              <a:t>. The </a:t>
            </a:r>
            <a:r>
              <a:rPr lang="en-GB" sz="1200" b="1" dirty="0" err="1">
                <a:solidFill>
                  <a:schemeClr val="accent1">
                    <a:lumMod val="50000"/>
                  </a:schemeClr>
                </a:solidFill>
              </a:rPr>
              <a:t>sporozoites</a:t>
            </a:r>
            <a:r>
              <a:rPr lang="en-GB" sz="1200" b="1" dirty="0">
                <a:solidFill>
                  <a:schemeClr val="accent1">
                    <a:lumMod val="50000"/>
                  </a:schemeClr>
                </a:solidFill>
              </a:rPr>
              <a:t> mature into </a:t>
            </a:r>
            <a:r>
              <a:rPr lang="en-GB" sz="1200" b="1" dirty="0" err="1">
                <a:solidFill>
                  <a:srgbClr val="FF0000"/>
                </a:solidFill>
              </a:rPr>
              <a:t>schizonts</a:t>
            </a:r>
            <a:r>
              <a:rPr lang="en-GB" sz="1200" b="1" dirty="0">
                <a:solidFill>
                  <a:srgbClr val="FF0000"/>
                </a:solidFill>
              </a:rPr>
              <a:t> </a:t>
            </a:r>
            <a:r>
              <a:rPr lang="en-GB" sz="1200" b="1" dirty="0">
                <a:solidFill>
                  <a:schemeClr val="accent1">
                    <a:lumMod val="50000"/>
                  </a:schemeClr>
                </a:solidFill>
              </a:rPr>
              <a:t>which rupture to release </a:t>
            </a:r>
            <a:r>
              <a:rPr lang="en-GB" sz="1200" b="1" dirty="0" err="1">
                <a:solidFill>
                  <a:srgbClr val="FF0000"/>
                </a:solidFill>
              </a:rPr>
              <a:t>merozoites</a:t>
            </a:r>
            <a:r>
              <a:rPr lang="en-GB" sz="1200" b="1" dirty="0">
                <a:solidFill>
                  <a:schemeClr val="accent1">
                    <a:lumMod val="50000"/>
                  </a:schemeClr>
                </a:solidFill>
              </a:rPr>
              <a:t>. Duration of this phase depends on the species. </a:t>
            </a:r>
          </a:p>
          <a:p>
            <a:endParaRPr lang="en-GB" sz="1200" b="1" dirty="0">
              <a:solidFill>
                <a:schemeClr val="accent1">
                  <a:lumMod val="50000"/>
                </a:schemeClr>
              </a:solidFill>
            </a:endParaRPr>
          </a:p>
          <a:p>
            <a:r>
              <a:rPr lang="en-GB" sz="1200" b="1" dirty="0">
                <a:solidFill>
                  <a:schemeClr val="accent1">
                    <a:lumMod val="50000"/>
                  </a:schemeClr>
                </a:solidFill>
              </a:rPr>
              <a:t>In</a:t>
            </a:r>
            <a:r>
              <a:rPr lang="en-GB" sz="1200" b="1" dirty="0">
                <a:solidFill>
                  <a:srgbClr val="FF0000"/>
                </a:solidFill>
              </a:rPr>
              <a:t> </a:t>
            </a:r>
            <a:r>
              <a:rPr lang="en-GB" sz="1200" b="1" i="1" dirty="0">
                <a:solidFill>
                  <a:srgbClr val="FF0000"/>
                </a:solidFill>
              </a:rPr>
              <a:t>P. </a:t>
            </a:r>
            <a:r>
              <a:rPr lang="en-GB" sz="1200" b="1" i="1" dirty="0" err="1">
                <a:solidFill>
                  <a:srgbClr val="FF0000"/>
                </a:solidFill>
              </a:rPr>
              <a:t>vivax</a:t>
            </a:r>
            <a:r>
              <a:rPr lang="en-GB" sz="1200" b="1" dirty="0">
                <a:solidFill>
                  <a:srgbClr val="FF0000"/>
                </a:solidFill>
              </a:rPr>
              <a:t> </a:t>
            </a:r>
            <a:r>
              <a:rPr lang="en-GB" sz="1200" b="1" dirty="0">
                <a:solidFill>
                  <a:schemeClr val="accent1">
                    <a:lumMod val="50000"/>
                  </a:schemeClr>
                </a:solidFill>
              </a:rPr>
              <a:t>and </a:t>
            </a:r>
            <a:r>
              <a:rPr lang="en-GB" sz="1200" b="1" i="1" dirty="0">
                <a:solidFill>
                  <a:srgbClr val="FF0000"/>
                </a:solidFill>
              </a:rPr>
              <a:t>P. </a:t>
            </a:r>
            <a:r>
              <a:rPr lang="en-GB" sz="1200" b="1" i="1" dirty="0" err="1">
                <a:solidFill>
                  <a:srgbClr val="FF0000"/>
                </a:solidFill>
              </a:rPr>
              <a:t>ovale</a:t>
            </a:r>
            <a:r>
              <a:rPr lang="en-GB" sz="1200" b="1" dirty="0">
                <a:solidFill>
                  <a:srgbClr val="FF0000"/>
                </a:solidFill>
              </a:rPr>
              <a:t>, </a:t>
            </a:r>
            <a:r>
              <a:rPr lang="en-GB" sz="1200" b="1" dirty="0">
                <a:solidFill>
                  <a:schemeClr val="accent1">
                    <a:lumMod val="50000"/>
                  </a:schemeClr>
                </a:solidFill>
              </a:rPr>
              <a:t>the </a:t>
            </a:r>
            <a:r>
              <a:rPr lang="en-GB" sz="1200" b="1" dirty="0" err="1">
                <a:solidFill>
                  <a:schemeClr val="accent1">
                    <a:lumMod val="50000"/>
                  </a:schemeClr>
                </a:solidFill>
              </a:rPr>
              <a:t>schizont</a:t>
            </a:r>
            <a:r>
              <a:rPr lang="en-GB" sz="1200" b="1" dirty="0">
                <a:solidFill>
                  <a:schemeClr val="accent1">
                    <a:lumMod val="50000"/>
                  </a:schemeClr>
                </a:solidFill>
              </a:rPr>
              <a:t> may also differentiate into </a:t>
            </a:r>
            <a:r>
              <a:rPr lang="en-GB" sz="1200" b="1" dirty="0" err="1">
                <a:solidFill>
                  <a:srgbClr val="FF0000"/>
                </a:solidFill>
              </a:rPr>
              <a:t>hypnozoites</a:t>
            </a:r>
            <a:r>
              <a:rPr lang="en-GB" sz="1200" b="1" dirty="0">
                <a:solidFill>
                  <a:srgbClr val="FF0000"/>
                </a:solidFill>
              </a:rPr>
              <a:t>. </a:t>
            </a:r>
            <a:r>
              <a:rPr lang="en-GB" sz="1200" b="1" dirty="0">
                <a:solidFill>
                  <a:schemeClr val="accent1">
                    <a:lumMod val="50000"/>
                  </a:schemeClr>
                </a:solidFill>
              </a:rPr>
              <a:t>These are dormant forms of the parasite which may remain in the liver for several months or years and cause</a:t>
            </a:r>
            <a:r>
              <a:rPr lang="en-GB" sz="1200" b="1" dirty="0">
                <a:solidFill>
                  <a:srgbClr val="FF0000"/>
                </a:solidFill>
              </a:rPr>
              <a:t> relapse </a:t>
            </a:r>
            <a:r>
              <a:rPr lang="en-GB" sz="1200" b="1" dirty="0">
                <a:solidFill>
                  <a:schemeClr val="accent1">
                    <a:lumMod val="50000"/>
                  </a:schemeClr>
                </a:solidFill>
              </a:rPr>
              <a:t>in the human host.</a:t>
            </a:r>
          </a:p>
          <a:p>
            <a:endParaRPr lang="en-US" sz="1200" b="0" dirty="0"/>
          </a:p>
        </p:txBody>
      </p:sp>
      <p:pic>
        <p:nvPicPr>
          <p:cNvPr id="12" name="Picture 2" descr="mds227"/>
          <p:cNvPicPr>
            <a:picLocks noChangeAspect="1" noChangeArrowheads="1"/>
          </p:cNvPicPr>
          <p:nvPr/>
        </p:nvPicPr>
        <p:blipFill>
          <a:blip r:embed="rId8"/>
          <a:srcRect/>
          <a:stretch>
            <a:fillRect/>
          </a:stretch>
        </p:blipFill>
        <p:spPr bwMode="auto">
          <a:xfrm>
            <a:off x="609600" y="1245340"/>
            <a:ext cx="6476999" cy="5663551"/>
          </a:xfrm>
          <a:prstGeom prst="rect">
            <a:avLst/>
          </a:prstGeom>
          <a:noFill/>
          <a:ln w="9525" algn="ctr">
            <a:noFill/>
            <a:miter lim="800000"/>
            <a:headEnd/>
            <a:tailEnd/>
          </a:ln>
        </p:spPr>
      </p:pic>
      <p:sp>
        <p:nvSpPr>
          <p:cNvPr id="13" name="Line 13"/>
          <p:cNvSpPr>
            <a:spLocks noChangeShapeType="1"/>
          </p:cNvSpPr>
          <p:nvPr/>
        </p:nvSpPr>
        <p:spPr bwMode="auto">
          <a:xfrm flipH="1">
            <a:off x="5181599" y="1295400"/>
            <a:ext cx="1676400" cy="1607892"/>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6">
            <a:hlinkClick r:id="rId3"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7413" name="Rectangle 7"/>
          <p:cNvSpPr>
            <a:spLocks noGrp="1" noChangeArrowheads="1"/>
          </p:cNvSpPr>
          <p:nvPr>
            <p:ph type="title"/>
          </p:nvPr>
        </p:nvSpPr>
        <p:spPr>
          <a:xfrm>
            <a:off x="0" y="1"/>
            <a:ext cx="8430382" cy="762000"/>
          </a:xfrm>
        </p:spPr>
        <p:txBody>
          <a:bodyPr/>
          <a:lstStyle/>
          <a:p>
            <a:pPr eaLnBrk="1" hangingPunct="1"/>
            <a:r>
              <a:rPr lang="en-GB" sz="3600" dirty="0" smtClean="0"/>
              <a:t>The Malaria Parasite Life Cycle</a:t>
            </a:r>
            <a:endParaRPr lang="en-US" sz="3600" dirty="0" smtClean="0"/>
          </a:p>
        </p:txBody>
      </p:sp>
      <p:sp>
        <p:nvSpPr>
          <p:cNvPr id="17414" name="Rectangle 9">
            <a:hlinkClick r:id="rId4"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7415" name="Rectangle 10">
            <a:hlinkClick r:id="rId5"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7416"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7417"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pic>
        <p:nvPicPr>
          <p:cNvPr id="11" name="Picture 2" descr="mds227"/>
          <p:cNvPicPr>
            <a:picLocks noChangeAspect="1" noChangeArrowheads="1"/>
          </p:cNvPicPr>
          <p:nvPr/>
        </p:nvPicPr>
        <p:blipFill>
          <a:blip r:embed="rId8"/>
          <a:srcRect/>
          <a:stretch>
            <a:fillRect/>
          </a:stretch>
        </p:blipFill>
        <p:spPr bwMode="auto">
          <a:xfrm>
            <a:off x="609600" y="1295400"/>
            <a:ext cx="6419749" cy="5613491"/>
          </a:xfrm>
          <a:prstGeom prst="rect">
            <a:avLst/>
          </a:prstGeom>
          <a:noFill/>
          <a:ln w="9525" algn="ctr">
            <a:noFill/>
            <a:miter lim="800000"/>
            <a:headEnd/>
            <a:tailEnd/>
          </a:ln>
        </p:spPr>
      </p:pic>
      <p:sp>
        <p:nvSpPr>
          <p:cNvPr id="12" name="Text Box 14"/>
          <p:cNvSpPr txBox="1">
            <a:spLocks noChangeArrowheads="1"/>
          </p:cNvSpPr>
          <p:nvPr/>
        </p:nvSpPr>
        <p:spPr bwMode="auto">
          <a:xfrm>
            <a:off x="6371503" y="3553937"/>
            <a:ext cx="2772497" cy="2677656"/>
          </a:xfrm>
          <a:prstGeom prst="rect">
            <a:avLst/>
          </a:prstGeom>
          <a:solidFill>
            <a:srgbClr val="BBE0E3">
              <a:alpha val="50195"/>
            </a:srgbClr>
          </a:solidFill>
          <a:ln w="9525">
            <a:solidFill>
              <a:schemeClr val="tx1"/>
            </a:solidFill>
            <a:miter lim="800000"/>
            <a:headEnd/>
            <a:tailEnd/>
          </a:ln>
        </p:spPr>
        <p:txBody>
          <a:bodyPr>
            <a:spAutoFit/>
          </a:bodyPr>
          <a:lstStyle/>
          <a:p>
            <a:r>
              <a:rPr lang="en-GB" sz="1200" b="1" dirty="0">
                <a:solidFill>
                  <a:schemeClr val="accent1">
                    <a:lumMod val="50000"/>
                  </a:schemeClr>
                </a:solidFill>
              </a:rPr>
              <a:t>3a. Asexual phase (</a:t>
            </a:r>
            <a:r>
              <a:rPr lang="en-GB" sz="1200" b="1" dirty="0" err="1">
                <a:solidFill>
                  <a:schemeClr val="accent1">
                    <a:lumMod val="50000"/>
                  </a:schemeClr>
                </a:solidFill>
              </a:rPr>
              <a:t>Erythrocytic</a:t>
            </a:r>
            <a:r>
              <a:rPr lang="en-GB" sz="1200" b="1" dirty="0">
                <a:solidFill>
                  <a:schemeClr val="accent1">
                    <a:lumMod val="50000"/>
                  </a:schemeClr>
                </a:solidFill>
              </a:rPr>
              <a:t> </a:t>
            </a:r>
            <a:r>
              <a:rPr lang="en-GB" sz="1200" b="1" dirty="0" err="1">
                <a:solidFill>
                  <a:schemeClr val="accent1">
                    <a:lumMod val="50000"/>
                  </a:schemeClr>
                </a:solidFill>
              </a:rPr>
              <a:t>schizogony</a:t>
            </a:r>
            <a:r>
              <a:rPr lang="en-GB" sz="1200" b="1" dirty="0">
                <a:solidFill>
                  <a:schemeClr val="accent1">
                    <a:lumMod val="50000"/>
                  </a:schemeClr>
                </a:solidFill>
              </a:rPr>
              <a:t>)</a:t>
            </a:r>
          </a:p>
          <a:p>
            <a:endParaRPr lang="en-GB" sz="1200" b="1" dirty="0">
              <a:solidFill>
                <a:schemeClr val="accent1">
                  <a:lumMod val="50000"/>
                </a:schemeClr>
              </a:solidFill>
            </a:endParaRPr>
          </a:p>
          <a:p>
            <a:r>
              <a:rPr lang="en-GB" sz="1200" b="1" dirty="0" err="1">
                <a:solidFill>
                  <a:srgbClr val="FF0000"/>
                </a:solidFill>
              </a:rPr>
              <a:t>Merozoites</a:t>
            </a:r>
            <a:r>
              <a:rPr lang="en-GB" sz="1200" b="1" dirty="0">
                <a:solidFill>
                  <a:schemeClr val="accent1">
                    <a:lumMod val="50000"/>
                  </a:schemeClr>
                </a:solidFill>
              </a:rPr>
              <a:t> invade red blood cells. Here they grow and mature into </a:t>
            </a:r>
            <a:r>
              <a:rPr lang="en-GB" sz="1200" b="1" dirty="0" err="1">
                <a:solidFill>
                  <a:schemeClr val="accent1">
                    <a:lumMod val="50000"/>
                  </a:schemeClr>
                </a:solidFill>
              </a:rPr>
              <a:t>trophozoites</a:t>
            </a:r>
            <a:r>
              <a:rPr lang="en-GB" sz="1200" b="1" dirty="0">
                <a:solidFill>
                  <a:schemeClr val="accent1">
                    <a:lumMod val="50000"/>
                  </a:schemeClr>
                </a:solidFill>
              </a:rPr>
              <a:t> which appear as ring forms. The </a:t>
            </a:r>
            <a:r>
              <a:rPr lang="en-GB" sz="1200" b="1" dirty="0" err="1">
                <a:solidFill>
                  <a:schemeClr val="accent1">
                    <a:lumMod val="50000"/>
                  </a:schemeClr>
                </a:solidFill>
              </a:rPr>
              <a:t>trophozoites</a:t>
            </a:r>
            <a:r>
              <a:rPr lang="en-GB" sz="1200" b="1" dirty="0">
                <a:solidFill>
                  <a:schemeClr val="accent1">
                    <a:lumMod val="50000"/>
                  </a:schemeClr>
                </a:solidFill>
              </a:rPr>
              <a:t> develop into </a:t>
            </a:r>
            <a:r>
              <a:rPr lang="en-GB" sz="1200" b="1" dirty="0" err="1">
                <a:solidFill>
                  <a:schemeClr val="accent1">
                    <a:lumMod val="50000"/>
                  </a:schemeClr>
                </a:solidFill>
              </a:rPr>
              <a:t>schizonts</a:t>
            </a:r>
            <a:r>
              <a:rPr lang="en-GB" sz="1200" b="1" dirty="0">
                <a:solidFill>
                  <a:schemeClr val="accent1">
                    <a:lumMod val="50000"/>
                  </a:schemeClr>
                </a:solidFill>
              </a:rPr>
              <a:t>. The infected red blood cells then rupture to release numerous </a:t>
            </a:r>
            <a:r>
              <a:rPr lang="en-GB" sz="1200" b="1" dirty="0" err="1">
                <a:solidFill>
                  <a:schemeClr val="accent1">
                    <a:lumMod val="50000"/>
                  </a:schemeClr>
                </a:solidFill>
              </a:rPr>
              <a:t>merozoites</a:t>
            </a:r>
            <a:r>
              <a:rPr lang="en-GB" sz="1200" b="1" dirty="0">
                <a:solidFill>
                  <a:schemeClr val="accent1">
                    <a:lumMod val="50000"/>
                  </a:schemeClr>
                </a:solidFill>
              </a:rPr>
              <a:t> from the </a:t>
            </a:r>
            <a:r>
              <a:rPr lang="en-GB" sz="1200" b="1" dirty="0" err="1">
                <a:solidFill>
                  <a:schemeClr val="accent1">
                    <a:lumMod val="50000"/>
                  </a:schemeClr>
                </a:solidFill>
              </a:rPr>
              <a:t>schizont</a:t>
            </a:r>
            <a:r>
              <a:rPr lang="en-GB" sz="1200" b="1" dirty="0">
                <a:solidFill>
                  <a:schemeClr val="accent1">
                    <a:lumMod val="50000"/>
                  </a:schemeClr>
                </a:solidFill>
              </a:rPr>
              <a:t> to infect other red cells. </a:t>
            </a:r>
            <a:r>
              <a:rPr lang="en-GB" sz="1200" b="1" dirty="0" err="1">
                <a:solidFill>
                  <a:schemeClr val="accent1">
                    <a:lumMod val="50000"/>
                  </a:schemeClr>
                </a:solidFill>
              </a:rPr>
              <a:t>Merozoite</a:t>
            </a:r>
            <a:r>
              <a:rPr lang="en-GB" sz="1200" b="1" dirty="0">
                <a:solidFill>
                  <a:schemeClr val="accent1">
                    <a:lumMod val="50000"/>
                  </a:schemeClr>
                </a:solidFill>
              </a:rPr>
              <a:t> release results in fever, chills, rigours and other symptoms of malaria infection.    </a:t>
            </a:r>
            <a:endParaRPr lang="en-US" sz="1200" b="1" dirty="0">
              <a:solidFill>
                <a:schemeClr val="accent1">
                  <a:lumMod val="50000"/>
                </a:schemeClr>
              </a:solidFill>
            </a:endParaRPr>
          </a:p>
        </p:txBody>
      </p:sp>
      <p:sp>
        <p:nvSpPr>
          <p:cNvPr id="13" name="Line 13"/>
          <p:cNvSpPr>
            <a:spLocks noChangeShapeType="1"/>
          </p:cNvSpPr>
          <p:nvPr/>
        </p:nvSpPr>
        <p:spPr bwMode="auto">
          <a:xfrm flipH="1">
            <a:off x="5181599" y="4114800"/>
            <a:ext cx="1219199" cy="2286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a:hlinkClick r:id="rId3" action="ppaction://hlinksldjump" tooltip="Asexual phase"/>
          </p:cNvPr>
          <p:cNvSpPr>
            <a:spLocks noChangeArrowheads="1"/>
          </p:cNvSpPr>
          <p:nvPr/>
        </p:nvSpPr>
        <p:spPr bwMode="auto">
          <a:xfrm>
            <a:off x="5065218" y="3722642"/>
            <a:ext cx="1506529" cy="1349636"/>
          </a:xfrm>
          <a:prstGeom prst="rect">
            <a:avLst/>
          </a:prstGeom>
          <a:noFill/>
          <a:ln w="9525">
            <a:noFill/>
            <a:miter lim="800000"/>
            <a:headEnd/>
            <a:tailEnd/>
          </a:ln>
        </p:spPr>
        <p:txBody>
          <a:bodyPr wrap="none" anchor="ctr"/>
          <a:lstStyle/>
          <a:p>
            <a:pPr algn="ctr"/>
            <a:endParaRPr lang="en-US"/>
          </a:p>
        </p:txBody>
      </p:sp>
      <p:sp>
        <p:nvSpPr>
          <p:cNvPr id="18436" name="Rectangle 6">
            <a:hlinkClick r:id="rId4" action="ppaction://hlinksldjump" tooltip="Sexual phase"/>
          </p:cNvPr>
          <p:cNvSpPr>
            <a:spLocks noChangeArrowheads="1"/>
          </p:cNvSpPr>
          <p:nvPr/>
        </p:nvSpPr>
        <p:spPr bwMode="auto">
          <a:xfrm>
            <a:off x="4456423" y="4588446"/>
            <a:ext cx="2194614" cy="1443538"/>
          </a:xfrm>
          <a:prstGeom prst="rect">
            <a:avLst/>
          </a:prstGeom>
          <a:noFill/>
          <a:ln w="9525">
            <a:noFill/>
            <a:miter lim="800000"/>
            <a:headEnd/>
            <a:tailEnd/>
          </a:ln>
        </p:spPr>
        <p:txBody>
          <a:bodyPr wrap="none" anchor="ctr"/>
          <a:lstStyle/>
          <a:p>
            <a:pPr algn="ctr"/>
            <a:endParaRPr lang="en-US"/>
          </a:p>
        </p:txBody>
      </p:sp>
      <p:sp>
        <p:nvSpPr>
          <p:cNvPr id="18437" name="Rectangle 7"/>
          <p:cNvSpPr>
            <a:spLocks noGrp="1" noChangeArrowheads="1"/>
          </p:cNvSpPr>
          <p:nvPr>
            <p:ph type="title"/>
          </p:nvPr>
        </p:nvSpPr>
        <p:spPr>
          <a:xfrm>
            <a:off x="0" y="1"/>
            <a:ext cx="8430382" cy="838200"/>
          </a:xfrm>
        </p:spPr>
        <p:txBody>
          <a:bodyPr/>
          <a:lstStyle/>
          <a:p>
            <a:pPr eaLnBrk="1" hangingPunct="1"/>
            <a:r>
              <a:rPr lang="en-GB" sz="3600" dirty="0" smtClean="0"/>
              <a:t>The Malaria Parasite Life Cycle</a:t>
            </a:r>
            <a:endParaRPr lang="en-US" sz="3600" dirty="0" smtClean="0"/>
          </a:p>
        </p:txBody>
      </p:sp>
      <p:sp>
        <p:nvSpPr>
          <p:cNvPr id="18438" name="Rectangle 9">
            <a:hlinkClick r:id="rId5" action="ppaction://hlinksldjump" tooltip="Sexual phase"/>
          </p:cNvPr>
          <p:cNvSpPr>
            <a:spLocks noChangeArrowheads="1"/>
          </p:cNvSpPr>
          <p:nvPr/>
        </p:nvSpPr>
        <p:spPr bwMode="auto">
          <a:xfrm>
            <a:off x="2720085" y="4442023"/>
            <a:ext cx="3065471" cy="1157058"/>
          </a:xfrm>
          <a:prstGeom prst="rect">
            <a:avLst/>
          </a:prstGeom>
          <a:noFill/>
          <a:ln w="9525">
            <a:noFill/>
            <a:miter lim="800000"/>
            <a:headEnd/>
            <a:tailEnd/>
          </a:ln>
        </p:spPr>
        <p:txBody>
          <a:bodyPr wrap="none" anchor="ctr"/>
          <a:lstStyle/>
          <a:p>
            <a:pPr algn="ctr"/>
            <a:endParaRPr lang="en-US"/>
          </a:p>
        </p:txBody>
      </p:sp>
      <p:sp>
        <p:nvSpPr>
          <p:cNvPr id="18439" name="Rectangle 10">
            <a:hlinkClick r:id="rId3" action="ppaction://hlinksldjump" tooltip="Asexual phase"/>
          </p:cNvPr>
          <p:cNvSpPr>
            <a:spLocks noChangeArrowheads="1"/>
          </p:cNvSpPr>
          <p:nvPr/>
        </p:nvSpPr>
        <p:spPr bwMode="auto">
          <a:xfrm>
            <a:off x="5828562" y="3709909"/>
            <a:ext cx="1151735" cy="1063157"/>
          </a:xfrm>
          <a:prstGeom prst="rect">
            <a:avLst/>
          </a:prstGeom>
          <a:noFill/>
          <a:ln w="9525">
            <a:noFill/>
            <a:miter lim="800000"/>
            <a:headEnd/>
            <a:tailEnd/>
          </a:ln>
        </p:spPr>
        <p:txBody>
          <a:bodyPr wrap="none" anchor="ctr"/>
          <a:lstStyle/>
          <a:p>
            <a:pPr algn="ctr"/>
            <a:endParaRPr lang="en-US"/>
          </a:p>
        </p:txBody>
      </p:sp>
      <p:sp>
        <p:nvSpPr>
          <p:cNvPr id="18440" name="Rectangle 11">
            <a:hlinkClick r:id="rId6" action="ppaction://hlinksldjump" tooltip="pre-erythrocytic schizogony"/>
          </p:cNvPr>
          <p:cNvSpPr>
            <a:spLocks noChangeArrowheads="1"/>
          </p:cNvSpPr>
          <p:nvPr/>
        </p:nvSpPr>
        <p:spPr bwMode="auto">
          <a:xfrm>
            <a:off x="5045058" y="2675400"/>
            <a:ext cx="1816974" cy="978804"/>
          </a:xfrm>
          <a:prstGeom prst="rect">
            <a:avLst/>
          </a:prstGeom>
          <a:noFill/>
          <a:ln w="9525">
            <a:noFill/>
            <a:miter lim="800000"/>
            <a:headEnd/>
            <a:tailEnd/>
          </a:ln>
        </p:spPr>
        <p:txBody>
          <a:bodyPr wrap="none" anchor="ctr"/>
          <a:lstStyle/>
          <a:p>
            <a:pPr algn="ctr"/>
            <a:endParaRPr lang="en-US"/>
          </a:p>
        </p:txBody>
      </p:sp>
      <p:sp>
        <p:nvSpPr>
          <p:cNvPr id="18441" name="Rectangle 12">
            <a:hlinkClick r:id="rId7" action="ppaction://hlinksldjump" tooltip="transmission"/>
          </p:cNvPr>
          <p:cNvSpPr>
            <a:spLocks noChangeArrowheads="1"/>
          </p:cNvSpPr>
          <p:nvPr/>
        </p:nvSpPr>
        <p:spPr bwMode="auto">
          <a:xfrm>
            <a:off x="3529122" y="1223904"/>
            <a:ext cx="1333164" cy="1055199"/>
          </a:xfrm>
          <a:prstGeom prst="rect">
            <a:avLst/>
          </a:prstGeom>
          <a:noFill/>
          <a:ln w="9525">
            <a:noFill/>
            <a:miter lim="800000"/>
            <a:headEnd/>
            <a:tailEnd/>
          </a:ln>
        </p:spPr>
        <p:txBody>
          <a:bodyPr wrap="none" anchor="ctr"/>
          <a:lstStyle/>
          <a:p>
            <a:pPr algn="ctr"/>
            <a:endParaRPr lang="en-US"/>
          </a:p>
        </p:txBody>
      </p:sp>
      <p:sp>
        <p:nvSpPr>
          <p:cNvPr id="18442" name="Line 13"/>
          <p:cNvSpPr>
            <a:spLocks noChangeShapeType="1"/>
          </p:cNvSpPr>
          <p:nvPr/>
        </p:nvSpPr>
        <p:spPr bwMode="auto">
          <a:xfrm flipV="1">
            <a:off x="4125821" y="5194828"/>
            <a:ext cx="916550" cy="253057"/>
          </a:xfrm>
          <a:prstGeom prst="line">
            <a:avLst/>
          </a:prstGeom>
          <a:noFill/>
          <a:ln w="28575">
            <a:solidFill>
              <a:schemeClr val="tx1"/>
            </a:solidFill>
            <a:round/>
            <a:headEnd/>
            <a:tailEnd type="triangle" w="med" len="med"/>
          </a:ln>
        </p:spPr>
        <p:txBody>
          <a:bodyPr/>
          <a:lstStyle/>
          <a:p>
            <a:endParaRPr lang="en-US"/>
          </a:p>
        </p:txBody>
      </p:sp>
      <p:pic>
        <p:nvPicPr>
          <p:cNvPr id="12" name="Picture 2" descr="mds227"/>
          <p:cNvPicPr>
            <a:picLocks noChangeAspect="1" noChangeArrowheads="1"/>
          </p:cNvPicPr>
          <p:nvPr/>
        </p:nvPicPr>
        <p:blipFill>
          <a:blip r:embed="rId8"/>
          <a:srcRect/>
          <a:stretch>
            <a:fillRect/>
          </a:stretch>
        </p:blipFill>
        <p:spPr bwMode="auto">
          <a:xfrm>
            <a:off x="2286000" y="1244509"/>
            <a:ext cx="6419749" cy="5613491"/>
          </a:xfrm>
          <a:prstGeom prst="rect">
            <a:avLst/>
          </a:prstGeom>
          <a:noFill/>
          <a:ln w="9525" algn="ctr">
            <a:noFill/>
            <a:miter lim="800000"/>
            <a:headEnd/>
            <a:tailEnd/>
          </a:ln>
        </p:spPr>
      </p:pic>
      <p:sp>
        <p:nvSpPr>
          <p:cNvPr id="13" name="Text Box 14"/>
          <p:cNvSpPr txBox="1">
            <a:spLocks noChangeArrowheads="1"/>
          </p:cNvSpPr>
          <p:nvPr/>
        </p:nvSpPr>
        <p:spPr bwMode="auto">
          <a:xfrm>
            <a:off x="0" y="3811012"/>
            <a:ext cx="2577630" cy="3046988"/>
          </a:xfrm>
          <a:prstGeom prst="rect">
            <a:avLst/>
          </a:prstGeom>
          <a:solidFill>
            <a:srgbClr val="BBE0E3">
              <a:alpha val="50195"/>
            </a:srgbClr>
          </a:solidFill>
          <a:ln w="9525">
            <a:solidFill>
              <a:schemeClr val="tx1"/>
            </a:solidFill>
            <a:miter lim="800000"/>
            <a:headEnd/>
            <a:tailEnd/>
          </a:ln>
        </p:spPr>
        <p:txBody>
          <a:bodyPr wrap="square">
            <a:spAutoFit/>
          </a:bodyPr>
          <a:lstStyle/>
          <a:p>
            <a:r>
              <a:rPr lang="en-GB" sz="1200" dirty="0">
                <a:solidFill>
                  <a:schemeClr val="accent1">
                    <a:lumMod val="50000"/>
                  </a:schemeClr>
                </a:solidFill>
              </a:rPr>
              <a:t>3b. Sexual phase</a:t>
            </a:r>
          </a:p>
          <a:p>
            <a:endParaRPr lang="en-GB" sz="1200" dirty="0">
              <a:solidFill>
                <a:schemeClr val="accent1">
                  <a:lumMod val="50000"/>
                </a:schemeClr>
              </a:solidFill>
            </a:endParaRPr>
          </a:p>
          <a:p>
            <a:r>
              <a:rPr lang="en-GB" sz="1200" dirty="0">
                <a:solidFill>
                  <a:schemeClr val="accent1">
                    <a:lumMod val="50000"/>
                  </a:schemeClr>
                </a:solidFill>
              </a:rPr>
              <a:t>Some </a:t>
            </a:r>
            <a:r>
              <a:rPr lang="en-GB" sz="1200" dirty="0" err="1">
                <a:solidFill>
                  <a:schemeClr val="accent1">
                    <a:lumMod val="50000"/>
                  </a:schemeClr>
                </a:solidFill>
              </a:rPr>
              <a:t>merozoites</a:t>
            </a:r>
            <a:r>
              <a:rPr lang="en-GB" sz="1200" dirty="0">
                <a:solidFill>
                  <a:schemeClr val="accent1">
                    <a:lumMod val="50000"/>
                  </a:schemeClr>
                </a:solidFill>
              </a:rPr>
              <a:t> differentiate into male and female </a:t>
            </a:r>
            <a:r>
              <a:rPr lang="en-GB" sz="1200" b="1" dirty="0">
                <a:solidFill>
                  <a:srgbClr val="FF0000"/>
                </a:solidFill>
              </a:rPr>
              <a:t>gametocytes, </a:t>
            </a:r>
            <a:r>
              <a:rPr lang="en-GB" sz="1200" dirty="0">
                <a:solidFill>
                  <a:schemeClr val="accent1">
                    <a:lumMod val="50000"/>
                  </a:schemeClr>
                </a:solidFill>
              </a:rPr>
              <a:t>the forms of Plasmodia infective to mosquitoes. These are taken up by a mosquito during another blood meal. These fuse to form an </a:t>
            </a:r>
            <a:r>
              <a:rPr lang="en-GB" sz="1200" dirty="0" err="1">
                <a:solidFill>
                  <a:schemeClr val="accent1">
                    <a:lumMod val="50000"/>
                  </a:schemeClr>
                </a:solidFill>
              </a:rPr>
              <a:t>ookinette</a:t>
            </a:r>
            <a:r>
              <a:rPr lang="en-GB" sz="1200" dirty="0">
                <a:solidFill>
                  <a:schemeClr val="accent1">
                    <a:lumMod val="50000"/>
                  </a:schemeClr>
                </a:solidFill>
              </a:rPr>
              <a:t> in the gut lumen of the mosquito. The </a:t>
            </a:r>
            <a:r>
              <a:rPr lang="en-GB" sz="1200" dirty="0" err="1">
                <a:solidFill>
                  <a:schemeClr val="accent1">
                    <a:lumMod val="50000"/>
                  </a:schemeClr>
                </a:solidFill>
              </a:rPr>
              <a:t>ookinette</a:t>
            </a:r>
            <a:r>
              <a:rPr lang="en-GB" sz="1200" dirty="0">
                <a:solidFill>
                  <a:schemeClr val="accent1">
                    <a:lumMod val="50000"/>
                  </a:schemeClr>
                </a:solidFill>
              </a:rPr>
              <a:t> invades the stomach wall to form the </a:t>
            </a:r>
            <a:r>
              <a:rPr lang="en-GB" sz="1200" dirty="0" err="1">
                <a:solidFill>
                  <a:schemeClr val="accent1">
                    <a:lumMod val="50000"/>
                  </a:schemeClr>
                </a:solidFill>
              </a:rPr>
              <a:t>oocyst</a:t>
            </a:r>
            <a:r>
              <a:rPr lang="en-GB" sz="1200" dirty="0">
                <a:solidFill>
                  <a:schemeClr val="accent1">
                    <a:lumMod val="50000"/>
                  </a:schemeClr>
                </a:solidFill>
              </a:rPr>
              <a:t>. This  in turn develops and releases </a:t>
            </a:r>
            <a:r>
              <a:rPr lang="en-GB" sz="1200" dirty="0" err="1">
                <a:solidFill>
                  <a:schemeClr val="accent1">
                    <a:lumMod val="50000"/>
                  </a:schemeClr>
                </a:solidFill>
              </a:rPr>
              <a:t>sporozoites</a:t>
            </a:r>
            <a:r>
              <a:rPr lang="en-GB" sz="1200" dirty="0">
                <a:solidFill>
                  <a:schemeClr val="accent1">
                    <a:lumMod val="50000"/>
                  </a:schemeClr>
                </a:solidFill>
              </a:rPr>
              <a:t> which migrate to the salivary gland of the mosquito. This mosquito then goes on to infect another human host. </a:t>
            </a:r>
            <a:endParaRPr lang="en-US" sz="1200" dirty="0">
              <a:solidFill>
                <a:schemeClr val="accent1">
                  <a:lumMod val="50000"/>
                </a:schemeClr>
              </a:solidFill>
            </a:endParaRPr>
          </a:p>
        </p:txBody>
      </p:sp>
      <p:sp>
        <p:nvSpPr>
          <p:cNvPr id="14" name="Line 13"/>
          <p:cNvSpPr>
            <a:spLocks noChangeShapeType="1"/>
          </p:cNvSpPr>
          <p:nvPr/>
        </p:nvSpPr>
        <p:spPr bwMode="auto">
          <a:xfrm>
            <a:off x="2590800" y="4191000"/>
            <a:ext cx="838200" cy="609600"/>
          </a:xfrm>
          <a:prstGeom prst="line">
            <a:avLst/>
          </a:prstGeom>
          <a:noFill/>
          <a:ln w="63500">
            <a:solidFill>
              <a:schemeClr val="tx1"/>
            </a:solidFill>
            <a:round/>
            <a:headEnd/>
            <a:tailEnd type="triangle" w="med" len="med"/>
          </a:ln>
        </p:spPr>
        <p:txBody>
          <a:bodyPr/>
          <a:lstStyle/>
          <a:p>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764704"/>
            <a:ext cx="6324600" cy="2664296"/>
          </a:xfrm>
          <a:extLst/>
        </p:spPr>
        <p:txBody>
          <a:bodyPr>
            <a:normAutofit fontScale="90000"/>
          </a:bodyPr>
          <a:lstStyle/>
          <a:p>
            <a:pPr algn="ctr" rtl="1" eaLnBrk="1" fontAlgn="auto" hangingPunct="1">
              <a:spcAft>
                <a:spcPts val="0"/>
              </a:spcAft>
              <a:defRPr/>
            </a:pPr>
            <a:r>
              <a:rPr lang="fa-IR" sz="6000" kern="0" dirty="0" smtClean="0">
                <a:solidFill>
                  <a:schemeClr val="accent6"/>
                </a:solidFill>
                <a:effectLst/>
                <a:cs typeface="B Homa" pitchFamily="2" charset="-78"/>
              </a:rPr>
              <a:t>مروری بر وضعیت </a:t>
            </a:r>
            <a:r>
              <a:rPr lang="fa-IR" sz="6600" kern="0" dirty="0" smtClean="0">
                <a:solidFill>
                  <a:schemeClr val="accent6"/>
                </a:solidFill>
                <a:effectLst/>
                <a:cs typeface="B Homa" pitchFamily="2" charset="-78"/>
              </a:rPr>
              <a:t>مالاریا</a:t>
            </a:r>
            <a:r>
              <a:rPr lang="fa-IR" sz="6000" kern="0" dirty="0" smtClean="0">
                <a:solidFill>
                  <a:schemeClr val="accent6"/>
                </a:solidFill>
                <a:effectLst/>
                <a:cs typeface="B Homa" pitchFamily="2" charset="-78"/>
              </a:rPr>
              <a:t> ،  کنترل آن در ایران و چالش های پیش روی آن</a:t>
            </a:r>
            <a:endParaRPr lang="fa-IR" sz="6000" dirty="0"/>
          </a:p>
        </p:txBody>
      </p:sp>
      <p:sp>
        <p:nvSpPr>
          <p:cNvPr id="11267" name="Subtitle 8"/>
          <p:cNvSpPr>
            <a:spLocks noGrp="1"/>
          </p:cNvSpPr>
          <p:nvPr>
            <p:ph type="subTitle" idx="1"/>
          </p:nvPr>
        </p:nvSpPr>
        <p:spPr>
          <a:xfrm>
            <a:off x="457201" y="3716338"/>
            <a:ext cx="6019800" cy="2520950"/>
          </a:xfrm>
        </p:spPr>
        <p:txBody>
          <a:bodyPr/>
          <a:lstStyle/>
          <a:p>
            <a:pPr marR="0" algn="ctr" eaLnBrk="1" hangingPunct="1">
              <a:lnSpc>
                <a:spcPct val="90000"/>
              </a:lnSpc>
            </a:pPr>
            <a:r>
              <a:rPr lang="fa-IR" sz="2800" b="1" dirty="0" smtClean="0">
                <a:solidFill>
                  <a:srgbClr val="083763"/>
                </a:solidFill>
                <a:cs typeface="B Homa" pitchFamily="2" charset="-78"/>
              </a:rPr>
              <a:t>دکتر احمد رئیسی </a:t>
            </a:r>
          </a:p>
          <a:p>
            <a:pPr marR="0" algn="ctr" eaLnBrk="1" hangingPunct="1">
              <a:lnSpc>
                <a:spcPct val="90000"/>
              </a:lnSpc>
            </a:pPr>
            <a:r>
              <a:rPr lang="fa-IR" sz="2800" b="1" dirty="0" smtClean="0">
                <a:solidFill>
                  <a:srgbClr val="083763"/>
                </a:solidFill>
                <a:cs typeface="B Homa" pitchFamily="2" charset="-78"/>
              </a:rPr>
              <a:t>عضو هیات علمی دانشگاه علوم پزشکی تهران </a:t>
            </a:r>
          </a:p>
          <a:p>
            <a:pPr marR="0" algn="ctr" eaLnBrk="1" hangingPunct="1">
              <a:lnSpc>
                <a:spcPct val="90000"/>
              </a:lnSpc>
            </a:pPr>
            <a:r>
              <a:rPr lang="fa-IR" sz="2800" b="1" dirty="0" smtClean="0">
                <a:solidFill>
                  <a:srgbClr val="083763"/>
                </a:solidFill>
                <a:cs typeface="B Homa" pitchFamily="2" charset="-78"/>
              </a:rPr>
              <a:t>و مدیر برنامه کشوری کنترل مالاریا</a:t>
            </a:r>
          </a:p>
          <a:p>
            <a:pPr marR="0" algn="ctr" eaLnBrk="1" hangingPunct="1">
              <a:lnSpc>
                <a:spcPct val="90000"/>
              </a:lnSpc>
            </a:pPr>
            <a:r>
              <a:rPr lang="fa-IR" sz="2800" b="1" dirty="0" smtClean="0">
                <a:solidFill>
                  <a:srgbClr val="083763"/>
                </a:solidFill>
                <a:cs typeface="B Homa" pitchFamily="2" charset="-78"/>
              </a:rPr>
              <a:t>وزارت بهداشت، درمان و آموزش پزشکی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152400"/>
            <a:ext cx="6096000" cy="646331"/>
          </a:xfrm>
        </p:spPr>
        <p:txBody>
          <a:bodyPr/>
          <a:lstStyle/>
          <a:p>
            <a:pPr marL="484188" algn="ctr" rtl="1" eaLnBrk="1" hangingPunct="1"/>
            <a:r>
              <a:rPr lang="fa-IR" sz="3600" b="1" dirty="0" smtClean="0">
                <a:solidFill>
                  <a:schemeClr val="accent1">
                    <a:lumMod val="50000"/>
                  </a:schemeClr>
                </a:solidFill>
                <a:cs typeface="B Homa" pitchFamily="2" charset="-78"/>
              </a:rPr>
              <a:t>وضعیت جهانی بیماری</a:t>
            </a:r>
            <a:endParaRPr lang="en-US" sz="3600" b="1" dirty="0" smtClean="0">
              <a:solidFill>
                <a:schemeClr val="accent1">
                  <a:lumMod val="50000"/>
                </a:schemeClr>
              </a:solidFill>
              <a:cs typeface="B Homa" pitchFamily="2" charset="-78"/>
            </a:endParaRPr>
          </a:p>
        </p:txBody>
      </p:sp>
      <p:sp>
        <p:nvSpPr>
          <p:cNvPr id="4099" name="Content Placeholder 2"/>
          <p:cNvSpPr>
            <a:spLocks noGrp="1"/>
          </p:cNvSpPr>
          <p:nvPr>
            <p:ph idx="1"/>
          </p:nvPr>
        </p:nvSpPr>
        <p:spPr>
          <a:xfrm>
            <a:off x="0" y="1447800"/>
            <a:ext cx="7848600" cy="5105400"/>
          </a:xfrm>
        </p:spPr>
        <p:txBody>
          <a:bodyPr>
            <a:normAutofit lnSpcReduction="10000"/>
          </a:bodyPr>
          <a:lstStyle/>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انتقال مالاریا کماکان در 99 کشور دنیا گزارش می شود و در بسیاری ازکشورهای آفریقا بیماری نظام ارایه بهداشتی را زمینگیر کرده است.</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بر اساس آخرین تخمین منتشر شده توسط سازمان جهانی بهداشت در سال 2011 ابتلای سالیانه مالاریا 189 تا 327 </a:t>
            </a:r>
            <a:r>
              <a:rPr lang="ar-SA" sz="3200" b="1" dirty="0" smtClean="0">
                <a:solidFill>
                  <a:schemeClr val="accent1">
                    <a:lumMod val="50000"/>
                  </a:schemeClr>
                </a:solidFill>
                <a:latin typeface="+mj-lt"/>
                <a:ea typeface="+mj-ea"/>
                <a:cs typeface="B Ferdosi" pitchFamily="2" charset="-78"/>
              </a:rPr>
              <a:t>ميليون نفر</a:t>
            </a:r>
            <a:r>
              <a:rPr lang="fa-IR" sz="3200" b="1" dirty="0" smtClean="0">
                <a:solidFill>
                  <a:schemeClr val="accent1">
                    <a:lumMod val="50000"/>
                  </a:schemeClr>
                </a:solidFill>
                <a:latin typeface="+mj-lt"/>
                <a:ea typeface="+mj-ea"/>
                <a:cs typeface="B Ferdosi" pitchFamily="2" charset="-78"/>
              </a:rPr>
              <a:t>میباشد.</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بر اساس همین تخمین مالاریا در سال 2010 سبب مرگ 655000 نفر گردیده است که 560000 نفر آنها را بچه های زیر پنج سال تشکیل میدهد.</a:t>
            </a:r>
          </a:p>
          <a:p>
            <a:pPr marL="448056" indent="-384048" algn="r" rtl="1" eaLnBrk="1" fontAlgn="auto" hangingPunct="1">
              <a:spcAft>
                <a:spcPts val="0"/>
              </a:spcAft>
              <a:buFont typeface="Wingdings 2"/>
              <a:buChar char=""/>
              <a:defRPr/>
            </a:pPr>
            <a:r>
              <a:rPr lang="fa-IR" sz="3200" b="1" dirty="0" smtClean="0">
                <a:solidFill>
                  <a:schemeClr val="accent1">
                    <a:lumMod val="50000"/>
                  </a:schemeClr>
                </a:solidFill>
                <a:latin typeface="+mj-lt"/>
                <a:ea typeface="+mj-ea"/>
                <a:cs typeface="B Ferdosi" pitchFamily="2" charset="-78"/>
              </a:rPr>
              <a:t>...هر یکدقیقه یک کودک جان خود را از مالاریا از دست میدهد</a:t>
            </a:r>
            <a:r>
              <a:rPr lang="fa-IR" sz="3200" b="1" dirty="0" smtClean="0">
                <a:solidFill>
                  <a:schemeClr val="tx2"/>
                </a:solidFill>
                <a:latin typeface="+mj-lt"/>
                <a:ea typeface="+mj-ea"/>
                <a:cs typeface="B Ferdosi" pitchFamily="2" charset="-78"/>
              </a:rPr>
              <a:t>!</a:t>
            </a:r>
          </a:p>
          <a:p>
            <a:pPr marL="448056" indent="-384048" eaLnBrk="1" fontAlgn="auto" hangingPunct="1">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0063" y="428625"/>
            <a:ext cx="7577137" cy="954107"/>
          </a:xfrm>
        </p:spPr>
        <p:txBody>
          <a:bodyPr/>
          <a:lstStyle/>
          <a:p>
            <a:pPr algn="ctr"/>
            <a:r>
              <a:rPr lang="fa-IR" sz="2800" b="1" dirty="0" smtClean="0">
                <a:solidFill>
                  <a:schemeClr val="accent1">
                    <a:lumMod val="50000"/>
                  </a:schemeClr>
                </a:solidFill>
                <a:cs typeface="B Homa" pitchFamily="2" charset="-78"/>
              </a:rPr>
              <a:t>سنگاپور در سالهای دهه 1800 از آلوده ترین مناطق جهان بوده و با موارد زیاد ابتلا و مرگ ومیر مالاریا مواجه بوده است</a:t>
            </a:r>
            <a:endParaRPr lang="en-US" sz="2800" b="1" dirty="0" smtClean="0">
              <a:solidFill>
                <a:schemeClr val="accent1">
                  <a:lumMod val="50000"/>
                </a:schemeClr>
              </a:solidFill>
              <a:cs typeface="B Homa" pitchFamily="2" charset="-78"/>
            </a:endParaRPr>
          </a:p>
        </p:txBody>
      </p:sp>
      <p:pic>
        <p:nvPicPr>
          <p:cNvPr id="14339" name="Content Placeholder 3" descr="labourers-hard-at-work-singapore-singapore+.jpg"/>
          <p:cNvPicPr>
            <a:picLocks noGrp="1" noChangeAspect="1"/>
          </p:cNvPicPr>
          <p:nvPr>
            <p:ph idx="1"/>
          </p:nvPr>
        </p:nvPicPr>
        <p:blipFill>
          <a:blip r:embed="rId2"/>
          <a:srcRect/>
          <a:stretch>
            <a:fillRect/>
          </a:stretch>
        </p:blipFill>
        <p:spPr>
          <a:xfrm>
            <a:off x="304800" y="1447800"/>
            <a:ext cx="4267200" cy="3344863"/>
          </a:xfrm>
        </p:spPr>
      </p:pic>
      <p:pic>
        <p:nvPicPr>
          <p:cNvPr id="14340" name="Content Placeholder 3" descr="the-boats-of-the-malay-fishermen-singapore-singapore.jpg"/>
          <p:cNvPicPr>
            <a:picLocks noChangeAspect="1"/>
          </p:cNvPicPr>
          <p:nvPr/>
        </p:nvPicPr>
        <p:blipFill>
          <a:blip r:embed="rId3"/>
          <a:srcRect/>
          <a:stretch>
            <a:fillRect/>
          </a:stretch>
        </p:blipFill>
        <p:spPr bwMode="auto">
          <a:xfrm>
            <a:off x="5257800" y="1443038"/>
            <a:ext cx="3124200" cy="2065337"/>
          </a:xfrm>
          <a:prstGeom prst="rect">
            <a:avLst/>
          </a:prstGeom>
          <a:noFill/>
          <a:ln w="9525">
            <a:noFill/>
            <a:miter lim="800000"/>
            <a:headEnd/>
            <a:tailEnd/>
          </a:ln>
        </p:spPr>
      </p:pic>
      <p:pic>
        <p:nvPicPr>
          <p:cNvPr id="14341" name="Content Placeholder 4" descr="a-fishing-village-singapore-singapore.jpg"/>
          <p:cNvPicPr>
            <a:picLocks noChangeAspect="1"/>
          </p:cNvPicPr>
          <p:nvPr/>
        </p:nvPicPr>
        <p:blipFill>
          <a:blip r:embed="rId4"/>
          <a:srcRect/>
          <a:stretch>
            <a:fillRect/>
          </a:stretch>
        </p:blipFill>
        <p:spPr bwMode="auto">
          <a:xfrm>
            <a:off x="3962400" y="3505200"/>
            <a:ext cx="51816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04800"/>
            <a:ext cx="8229600" cy="2062103"/>
          </a:xfrm>
        </p:spPr>
        <p:txBody>
          <a:bodyPr/>
          <a:lstStyle/>
          <a:p>
            <a:pPr algn="ctr" rtl="1"/>
            <a:r>
              <a:rPr lang="fa-IR" sz="3200" b="1" dirty="0" smtClean="0">
                <a:solidFill>
                  <a:schemeClr val="accent1">
                    <a:lumMod val="50000"/>
                  </a:schemeClr>
                </a:solidFill>
                <a:cs typeface="B Homa" pitchFamily="2" charset="-78"/>
              </a:rPr>
              <a:t>سنگاپور در سال 1982 و بدنبال توسعه قابل توجه   اقتصادی – اجتماعی عاری از موارد بومی مالاریا شد و گواهی حذف مالاریا را از سازمان جهانی بهداشت دریافت کرد</a:t>
            </a:r>
            <a:r>
              <a:rPr lang="en-US" sz="3200" b="1" dirty="0" smtClean="0">
                <a:solidFill>
                  <a:schemeClr val="accent1">
                    <a:lumMod val="50000"/>
                  </a:schemeClr>
                </a:solidFill>
                <a:cs typeface="B Homa" pitchFamily="2" charset="-78"/>
              </a:rPr>
              <a:t>.</a:t>
            </a:r>
            <a:endParaRPr lang="en-US" sz="3200" b="1" dirty="0" smtClean="0">
              <a:solidFill>
                <a:schemeClr val="accent1">
                  <a:lumMod val="50000"/>
                </a:schemeClr>
              </a:solidFill>
            </a:endParaRPr>
          </a:p>
        </p:txBody>
      </p:sp>
      <p:pic>
        <p:nvPicPr>
          <p:cNvPr id="15363" name="Content Placeholder 3" descr="singapore_city_view.jpg"/>
          <p:cNvPicPr>
            <a:picLocks noGrp="1" noChangeAspect="1"/>
          </p:cNvPicPr>
          <p:nvPr>
            <p:ph idx="1"/>
          </p:nvPr>
        </p:nvPicPr>
        <p:blipFill>
          <a:blip r:embed="rId2"/>
          <a:srcRect/>
          <a:stretch>
            <a:fillRect/>
          </a:stretch>
        </p:blipFill>
        <p:spPr>
          <a:xfrm>
            <a:off x="1928813" y="2286000"/>
            <a:ext cx="5200650" cy="390048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428625"/>
            <a:ext cx="8229600" cy="1143000"/>
          </a:xfrm>
        </p:spPr>
        <p:txBody>
          <a:bodyPr/>
          <a:lstStyle/>
          <a:p>
            <a:pPr algn="ctr" eaLnBrk="1" hangingPunct="1"/>
            <a:r>
              <a:rPr lang="en-US" sz="2800" b="1" smtClean="0">
                <a:solidFill>
                  <a:srgbClr val="FF0000"/>
                </a:solidFill>
                <a:cs typeface="B Homa" pitchFamily="2" charset="-78"/>
              </a:rPr>
              <a:t> </a:t>
            </a:r>
            <a:r>
              <a:rPr lang="fa-IR" sz="2800" b="1" smtClean="0">
                <a:solidFill>
                  <a:srgbClr val="FF0000"/>
                </a:solidFill>
                <a:cs typeface="B Homa" pitchFamily="2" charset="-78"/>
              </a:rPr>
              <a:t>تاریخچه مالاریا در ایران</a:t>
            </a:r>
            <a:br>
              <a:rPr lang="fa-IR" sz="2800" b="1" smtClean="0">
                <a:solidFill>
                  <a:srgbClr val="FF0000"/>
                </a:solidFill>
                <a:cs typeface="B Homa" pitchFamily="2" charset="-78"/>
              </a:rPr>
            </a:br>
            <a:endParaRPr lang="en-US" sz="2800" b="1" smtClean="0">
              <a:solidFill>
                <a:srgbClr val="FF0000"/>
              </a:solidFill>
              <a:cs typeface="B Homa" pitchFamily="2" charset="-78"/>
            </a:endParaRPr>
          </a:p>
        </p:txBody>
      </p:sp>
      <p:sp>
        <p:nvSpPr>
          <p:cNvPr id="5" name="Content Placeholder 4"/>
          <p:cNvSpPr>
            <a:spLocks noGrp="1"/>
          </p:cNvSpPr>
          <p:nvPr>
            <p:ph idx="1"/>
          </p:nvPr>
        </p:nvSpPr>
        <p:spPr>
          <a:xfrm>
            <a:off x="228601" y="1428750"/>
            <a:ext cx="7772400" cy="4591050"/>
          </a:xfrm>
        </p:spPr>
        <p:txBody>
          <a:bodyPr>
            <a:normAutofit/>
          </a:bodyPr>
          <a:lstStyle/>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قبل از شروع برنامه ریشه کنی مالاریا ، 30 % از کل جمعیت ایران به مالاریا مبتلا می شدند که سالانه منجر به 200 هزار مرگ</a:t>
            </a:r>
            <a:r>
              <a:rPr lang="en-US" sz="2800" b="1" dirty="0" smtClean="0">
                <a:solidFill>
                  <a:schemeClr val="accent1">
                    <a:lumMod val="50000"/>
                  </a:schemeClr>
                </a:solidFill>
                <a:cs typeface="B Ferdosi" pitchFamily="2" charset="-78"/>
              </a:rPr>
              <a:t> </a:t>
            </a:r>
            <a:r>
              <a:rPr lang="fa-IR" sz="2800" b="1" dirty="0" smtClean="0">
                <a:solidFill>
                  <a:schemeClr val="accent1">
                    <a:lumMod val="50000"/>
                  </a:schemeClr>
                </a:solidFill>
                <a:cs typeface="B Ferdosi" pitchFamily="2" charset="-78"/>
              </a:rPr>
              <a:t>می شد(1329) </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بیشترین سهم از بودجه وزارت بهداری در آن سالها به مالاریا تعلق داشت.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در سال 1367 برنامه ریشه کنی مالاریا به کنترل تغییر یافت.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 در سال 1370، 98000مورد مالاریا در کشور گزارش شده است.</a:t>
            </a:r>
          </a:p>
          <a:p>
            <a:pPr marL="274320" indent="-274320" algn="r" rtl="1" eaLnBrk="1" fontAlgn="auto" hangingPunct="1">
              <a:spcAft>
                <a:spcPts val="0"/>
              </a:spcAft>
              <a:buClr>
                <a:schemeClr val="accent3"/>
              </a:buClr>
              <a:buFont typeface="Wingdings 2"/>
              <a:buChar char=""/>
              <a:defRPr/>
            </a:pPr>
            <a:r>
              <a:rPr lang="fa-IR" sz="2800" b="1" dirty="0" smtClean="0">
                <a:solidFill>
                  <a:schemeClr val="accent1">
                    <a:lumMod val="50000"/>
                  </a:schemeClr>
                </a:solidFill>
                <a:cs typeface="B Ferdosi" pitchFamily="2" charset="-78"/>
              </a:rPr>
              <a:t>در سال 1388 برنامه کنترل با تصويب شوراي سیاستگذاری وزارت بهداشت و شورای عالي سلامت با برنامه حذف مالاریا جایگزین شد.</a:t>
            </a:r>
          </a:p>
          <a:p>
            <a:pPr marL="274320" indent="-274320" eaLnBrk="1" fontAlgn="auto" hangingPunct="1">
              <a:spcAft>
                <a:spcPts val="0"/>
              </a:spcAft>
              <a:buClr>
                <a:schemeClr val="accent3"/>
              </a:buClr>
              <a:buFont typeface="Wingdings 2"/>
              <a:buChar char=""/>
              <a:defRPr/>
            </a:pPr>
            <a:endParaRPr lang="fa-IR" sz="2800" dirty="0">
              <a:cs typeface="B Homa"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The%20Malaria%20Relationship"/>
          <p:cNvPicPr>
            <a:picLocks noChangeAspect="1" noChangeArrowheads="1"/>
          </p:cNvPicPr>
          <p:nvPr/>
        </p:nvPicPr>
        <p:blipFill>
          <a:blip r:embed="rId2"/>
          <a:srcRect/>
          <a:stretch>
            <a:fillRect/>
          </a:stretch>
        </p:blipFill>
        <p:spPr bwMode="auto">
          <a:xfrm>
            <a:off x="533400" y="1981200"/>
            <a:ext cx="7252543" cy="3949009"/>
          </a:xfrm>
          <a:prstGeom prst="rect">
            <a:avLst/>
          </a:prstGeom>
          <a:noFill/>
        </p:spPr>
      </p:pic>
      <p:sp>
        <p:nvSpPr>
          <p:cNvPr id="147459" name="Rectangle 3"/>
          <p:cNvSpPr>
            <a:spLocks noChangeArrowheads="1"/>
          </p:cNvSpPr>
          <p:nvPr/>
        </p:nvSpPr>
        <p:spPr bwMode="auto">
          <a:xfrm>
            <a:off x="457200" y="381000"/>
            <a:ext cx="6774171" cy="1079968"/>
          </a:xfrm>
          <a:prstGeom prst="rect">
            <a:avLst/>
          </a:prstGeom>
          <a:noFill/>
          <a:ln w="9525">
            <a:noFill/>
            <a:miter lim="800000"/>
            <a:headEnd/>
            <a:tailEnd/>
          </a:ln>
          <a:effectLst/>
        </p:spPr>
        <p:txBody>
          <a:bodyPr wrap="square">
            <a:spAutoFit/>
          </a:bodyPr>
          <a:lstStyle/>
          <a:p>
            <a:pPr algn="ctr"/>
            <a:r>
              <a:rPr lang="en-US" sz="3200" b="1" dirty="0">
                <a:solidFill>
                  <a:srgbClr val="FF0000"/>
                </a:solidFill>
                <a:latin typeface="Arial" charset="0"/>
                <a:cs typeface="Arial" charset="0"/>
              </a:rPr>
              <a:t>Factors That Determine The Occurrence of Malaria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icture2.jpg"/>
          <p:cNvPicPr>
            <a:picLocks noChangeAspect="1"/>
          </p:cNvPicPr>
          <p:nvPr/>
        </p:nvPicPr>
        <p:blipFill>
          <a:blip r:embed="rId3"/>
          <a:srcRect/>
          <a:stretch>
            <a:fillRect/>
          </a:stretch>
        </p:blipFill>
        <p:spPr bwMode="auto">
          <a:xfrm>
            <a:off x="4932363" y="3357563"/>
            <a:ext cx="3651250" cy="2668587"/>
          </a:xfrm>
          <a:prstGeom prst="rect">
            <a:avLst/>
          </a:prstGeom>
          <a:noFill/>
          <a:ln w="9525">
            <a:noFill/>
            <a:miter lim="800000"/>
            <a:headEnd/>
            <a:tailEnd/>
          </a:ln>
        </p:spPr>
      </p:pic>
      <p:pic>
        <p:nvPicPr>
          <p:cNvPr id="17411" name="Picture 5" descr="Picture7.jpg"/>
          <p:cNvPicPr>
            <a:picLocks noChangeAspect="1"/>
          </p:cNvPicPr>
          <p:nvPr/>
        </p:nvPicPr>
        <p:blipFill>
          <a:blip r:embed="rId4"/>
          <a:srcRect/>
          <a:stretch>
            <a:fillRect/>
          </a:stretch>
        </p:blipFill>
        <p:spPr bwMode="auto">
          <a:xfrm>
            <a:off x="4932363" y="333375"/>
            <a:ext cx="3719512" cy="2647950"/>
          </a:xfrm>
          <a:prstGeom prst="rect">
            <a:avLst/>
          </a:prstGeom>
          <a:noFill/>
          <a:ln w="9525">
            <a:noFill/>
            <a:miter lim="800000"/>
            <a:headEnd/>
            <a:tailEnd/>
          </a:ln>
        </p:spPr>
      </p:pic>
      <p:pic>
        <p:nvPicPr>
          <p:cNvPr id="17412" name="Content Placeholder 7" descr="scan0058.jpg"/>
          <p:cNvPicPr>
            <a:picLocks noChangeAspect="1"/>
          </p:cNvPicPr>
          <p:nvPr/>
        </p:nvPicPr>
        <p:blipFill>
          <a:blip r:embed="rId5"/>
          <a:srcRect/>
          <a:stretch>
            <a:fillRect/>
          </a:stretch>
        </p:blipFill>
        <p:spPr bwMode="auto">
          <a:xfrm>
            <a:off x="755650" y="333375"/>
            <a:ext cx="3584575" cy="2619375"/>
          </a:xfrm>
          <a:prstGeom prst="rect">
            <a:avLst/>
          </a:prstGeom>
          <a:noFill/>
          <a:ln w="9525">
            <a:noFill/>
            <a:miter lim="800000"/>
            <a:headEnd/>
            <a:tailEnd/>
          </a:ln>
        </p:spPr>
      </p:pic>
      <p:pic>
        <p:nvPicPr>
          <p:cNvPr id="17413" name="Content Placeholder 7" descr="Picture3.jpg"/>
          <p:cNvPicPr>
            <a:picLocks noGrp="1" noChangeAspect="1"/>
          </p:cNvPicPr>
          <p:nvPr>
            <p:ph idx="1"/>
          </p:nvPr>
        </p:nvPicPr>
        <p:blipFill>
          <a:blip r:embed="rId6"/>
          <a:srcRect/>
          <a:stretch>
            <a:fillRect/>
          </a:stretch>
        </p:blipFill>
        <p:spPr>
          <a:xfrm>
            <a:off x="827088" y="3357563"/>
            <a:ext cx="3595687" cy="251936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norouzinejad\Desktop\Annex 6 Map odf target areas.JPG"/>
          <p:cNvPicPr>
            <a:picLocks noGrp="1" noChangeAspect="1" noChangeArrowheads="1"/>
          </p:cNvPicPr>
          <p:nvPr>
            <p:ph idx="1"/>
          </p:nvPr>
        </p:nvPicPr>
        <p:blipFill>
          <a:blip r:embed="rId2"/>
          <a:srcRect/>
          <a:stretch>
            <a:fillRect/>
          </a:stretch>
        </p:blipFill>
        <p:spPr>
          <a:xfrm>
            <a:off x="508000" y="228600"/>
            <a:ext cx="8128000" cy="5791200"/>
          </a:xfrm>
        </p:spPr>
      </p:pic>
      <p:sp>
        <p:nvSpPr>
          <p:cNvPr id="3" name="Rounded Rectangle 2"/>
          <p:cNvSpPr/>
          <p:nvPr/>
        </p:nvSpPr>
        <p:spPr>
          <a:xfrm>
            <a:off x="1258888" y="285750"/>
            <a:ext cx="6019800"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fa-IR" sz="2800" b="1" cap="all" dirty="0">
                <a:solidFill>
                  <a:srgbClr val="FFFF00"/>
                </a:solidFill>
                <a:latin typeface="+mj-lt"/>
                <a:ea typeface="+mj-ea"/>
                <a:cs typeface="+mj-cs"/>
              </a:rPr>
              <a:t>طبقه بندی جديد مناطق مختلف کشور با ديدگاه حذف</a:t>
            </a:r>
            <a:endParaRPr lang="en-US" sz="2800" b="1" cap="all"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320675"/>
            <a:ext cx="7467600" cy="669925"/>
          </a:xfrm>
        </p:spPr>
        <p:txBody>
          <a:bodyPr/>
          <a:lstStyle/>
          <a:p>
            <a:pPr algn="ctr" eaLnBrk="1" hangingPunct="1"/>
            <a:r>
              <a:rPr lang="fa-IR" sz="2800" b="1" dirty="0" smtClean="0">
                <a:solidFill>
                  <a:srgbClr val="FF0000"/>
                </a:solidFill>
                <a:cs typeface="B Homa" pitchFamily="2" charset="-78"/>
              </a:rPr>
              <a:t>وضعیت مالاریا در سال گذشته </a:t>
            </a:r>
            <a:endParaRPr lang="fa-IR" sz="2800" dirty="0" smtClean="0">
              <a:cs typeface="B Homa" pitchFamily="2" charset="-78"/>
            </a:endParaRPr>
          </a:p>
        </p:txBody>
      </p:sp>
      <p:sp>
        <p:nvSpPr>
          <p:cNvPr id="3" name="Content Placeholder 2"/>
          <p:cNvSpPr>
            <a:spLocks noGrp="1"/>
          </p:cNvSpPr>
          <p:nvPr>
            <p:ph idx="1"/>
          </p:nvPr>
        </p:nvSpPr>
        <p:spPr>
          <a:xfrm>
            <a:off x="228600" y="1447800"/>
            <a:ext cx="7543800" cy="4648200"/>
          </a:xfrm>
        </p:spPr>
        <p:txBody>
          <a:bodyPr>
            <a:normAutofit fontScale="85000" lnSpcReduction="10000"/>
          </a:bodyPr>
          <a:lstStyle/>
          <a:p>
            <a:pPr marL="274320" indent="-274320" algn="r" rtl="1" eaLnBrk="1" fontAlgn="auto" hangingPunct="1">
              <a:lnSpc>
                <a:spcPct val="150000"/>
              </a:lnSpc>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در سال 1390 مجموعا 1240 مورد بومی مالاريا در كشور گزارش شده است (تمامي موارد گزارش شده حداقل يك لام مثبت تائيد شده دارند.)</a:t>
            </a:r>
          </a:p>
          <a:p>
            <a:pPr marL="274320" indent="-274320" algn="r" rtl="1" eaLnBrk="1" fontAlgn="auto" hangingPunct="1">
              <a:lnSpc>
                <a:spcPct val="150000"/>
              </a:lnSpc>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تخمبن سازمان جهانی بهداشت حاکی از آن است که در سال 2010در کشور پاکستان با گزارش رسمی 124000 مورد مالاریا 1600000 اپیزود مالاریا به وقوع پیوسته است! </a:t>
            </a:r>
          </a:p>
          <a:p>
            <a:pPr marL="274320" indent="-274320" algn="r" rtl="1" eaLnBrk="1" fontAlgn="auto" hangingPunct="1">
              <a:spcAft>
                <a:spcPts val="0"/>
              </a:spcAft>
              <a:buClr>
                <a:schemeClr val="accent3"/>
              </a:buClr>
              <a:buFont typeface="Wingdings" pitchFamily="2" charset="2"/>
              <a:buChar char="Ø"/>
              <a:defRPr/>
            </a:pPr>
            <a:r>
              <a:rPr lang="fa-IR" sz="2800" b="1" dirty="0" smtClean="0">
                <a:solidFill>
                  <a:schemeClr val="accent1">
                    <a:lumMod val="50000"/>
                  </a:schemeClr>
                </a:solidFill>
                <a:cs typeface="B Ferdosi" pitchFamily="2" charset="-78"/>
              </a:rPr>
              <a:t>توزیع بیماری به تفکیک نوع انگل در سال 1390 :</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پلاسمودیوم فالسیپارم: (14%)</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موارد میکس: (2%) </a:t>
            </a:r>
          </a:p>
          <a:p>
            <a:pPr marL="640080" lvl="1" indent="-246888" algn="r" rtl="1" eaLnBrk="1" fontAlgn="auto" hangingPunct="1">
              <a:lnSpc>
                <a:spcPct val="160000"/>
              </a:lnSpc>
              <a:spcAft>
                <a:spcPts val="0"/>
              </a:spcAft>
              <a:buClr>
                <a:srgbClr val="FF0000"/>
              </a:buClr>
              <a:buFont typeface="Wingdings" pitchFamily="2" charset="2"/>
              <a:buChar char="Ø"/>
              <a:defRPr/>
            </a:pPr>
            <a:r>
              <a:rPr lang="fa-IR" sz="2800" b="1" dirty="0" smtClean="0">
                <a:solidFill>
                  <a:schemeClr val="accent1">
                    <a:lumMod val="50000"/>
                  </a:schemeClr>
                </a:solidFill>
                <a:cs typeface="B Ferdosi" pitchFamily="2" charset="-78"/>
              </a:rPr>
              <a:t>پلاسمودیوم ویواکس: (84%)</a:t>
            </a:r>
          </a:p>
          <a:p>
            <a:pPr marL="274320" indent="-274320" algn="r" rtl="1" eaLnBrk="1" fontAlgn="auto" hangingPunct="1">
              <a:spcAft>
                <a:spcPts val="0"/>
              </a:spcAft>
              <a:buClr>
                <a:schemeClr val="accent3"/>
              </a:buClr>
              <a:buFont typeface="Wingdings" pitchFamily="2" charset="2"/>
              <a:buChar char="Ø"/>
              <a:defRPr/>
            </a:pPr>
            <a:endParaRPr lang="fa-IR" sz="2800" b="1" dirty="0" smtClean="0">
              <a:solidFill>
                <a:schemeClr val="accent1">
                  <a:lumMod val="50000"/>
                </a:schemeClr>
              </a:solidFill>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solidFill>
                <a:srgbClr val="FF0000"/>
              </a:solidFill>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b="1" dirty="0" smtClean="0">
              <a:cs typeface="B Homa" pitchFamily="2" charset="-78"/>
            </a:endParaRPr>
          </a:p>
          <a:p>
            <a:pPr marL="274320" indent="-274320" eaLnBrk="1" fontAlgn="auto" hangingPunct="1">
              <a:spcAft>
                <a:spcPts val="0"/>
              </a:spcAft>
              <a:buClr>
                <a:schemeClr val="accent3"/>
              </a:buClr>
              <a:buFont typeface="Wingdings" pitchFamily="2" charset="2"/>
              <a:buChar char="Ø"/>
              <a:defRPr/>
            </a:pPr>
            <a:endParaRPr lang="fa-IR" sz="2800" dirty="0">
              <a:cs typeface="B Homa"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RBM All Emro_.jpg"/>
          <p:cNvPicPr>
            <a:picLocks noChangeAspect="1" noChangeArrowheads="1"/>
          </p:cNvPicPr>
          <p:nvPr/>
        </p:nvPicPr>
        <p:blipFill>
          <a:blip r:embed="rId2"/>
          <a:srcRect/>
          <a:stretch>
            <a:fillRect/>
          </a:stretch>
        </p:blipFill>
        <p:spPr bwMode="auto">
          <a:xfrm>
            <a:off x="838200" y="1524000"/>
            <a:ext cx="7573963" cy="3541713"/>
          </a:xfrm>
          <a:prstGeom prst="rect">
            <a:avLst/>
          </a:prstGeom>
          <a:noFill/>
          <a:ln w="9525">
            <a:noFill/>
            <a:miter lim="800000"/>
            <a:headEnd/>
            <a:tailEnd/>
          </a:ln>
        </p:spPr>
      </p:pic>
      <p:pic>
        <p:nvPicPr>
          <p:cNvPr id="19459" name="Picture 2"/>
          <p:cNvPicPr>
            <a:picLocks noChangeAspect="1" noChangeArrowheads="1"/>
          </p:cNvPicPr>
          <p:nvPr/>
        </p:nvPicPr>
        <p:blipFill>
          <a:blip r:embed="rId3"/>
          <a:srcRect/>
          <a:stretch>
            <a:fillRect/>
          </a:stretch>
        </p:blipFill>
        <p:spPr bwMode="auto">
          <a:xfrm>
            <a:off x="2051050" y="5143500"/>
            <a:ext cx="4681538" cy="731838"/>
          </a:xfrm>
          <a:prstGeom prst="rect">
            <a:avLst/>
          </a:prstGeom>
          <a:solidFill>
            <a:srgbClr val="000000"/>
          </a:solidFill>
          <a:ln w="19050" cap="sq">
            <a:solidFill>
              <a:srgbClr val="000000"/>
            </a:solidFill>
            <a:miter lim="800000"/>
            <a:headEnd/>
            <a:tailEnd/>
          </a:ln>
          <a:effectLst>
            <a:outerShdw dist="190500" dir="2700000" sy="89999" algn="bl" rotWithShape="0">
              <a:srgbClr val="000000">
                <a:alpha val="39998"/>
              </a:srgbClr>
            </a:outerShdw>
          </a:effectLst>
        </p:spPr>
      </p:pic>
      <p:sp>
        <p:nvSpPr>
          <p:cNvPr id="23556" name="Text Box 8"/>
          <p:cNvSpPr txBox="1">
            <a:spLocks noChangeArrowheads="1"/>
          </p:cNvSpPr>
          <p:nvPr/>
        </p:nvSpPr>
        <p:spPr bwMode="auto">
          <a:xfrm>
            <a:off x="284163" y="584200"/>
            <a:ext cx="8534400" cy="646113"/>
          </a:xfrm>
          <a:prstGeom prst="rect">
            <a:avLst/>
          </a:prstGeom>
          <a:noFill/>
          <a:ln w="9525">
            <a:noFill/>
            <a:miter lim="800000"/>
            <a:headEnd/>
            <a:tailEnd/>
          </a:ln>
        </p:spPr>
        <p:txBody>
          <a:bodyPr>
            <a:spAutoFit/>
          </a:bodyPr>
          <a:lstStyle/>
          <a:p>
            <a:pPr algn="ctr">
              <a:spcBef>
                <a:spcPct val="50000"/>
              </a:spcBef>
              <a:defRPr/>
            </a:pPr>
            <a:r>
              <a:rPr lang="fa-IR" sz="3600" b="1" cap="all" dirty="0">
                <a:solidFill>
                  <a:srgbClr val="002060"/>
                </a:solidFill>
                <a:latin typeface="+mj-lt"/>
                <a:ea typeface="+mj-ea"/>
                <a:cs typeface="+mj-cs"/>
              </a:rPr>
              <a:t>وضعيت مالاريا در منطقه مديترانه شرقی</a:t>
            </a:r>
            <a:endParaRPr lang="en-US" sz="3600" b="1" cap="all" dirty="0">
              <a:solidFill>
                <a:srgbClr val="002060"/>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85813" y="214313"/>
            <a:ext cx="7313612" cy="928687"/>
          </a:xfrm>
        </p:spPr>
        <p:txBody>
          <a:bodyPr/>
          <a:lstStyle/>
          <a:p>
            <a:pPr algn="ctr"/>
            <a:r>
              <a:rPr lang="fa-IR" sz="3600" b="1" smtClean="0">
                <a:solidFill>
                  <a:srgbClr val="C00000"/>
                </a:solidFill>
              </a:rPr>
              <a:t>تاثیر مالاريای کشورهای همسايه بر وضعيت کشور</a:t>
            </a:r>
            <a:endParaRPr lang="en-US" sz="3600" b="1" smtClean="0">
              <a:solidFill>
                <a:srgbClr val="C00000"/>
              </a:solidFill>
            </a:endParaRPr>
          </a:p>
        </p:txBody>
      </p:sp>
      <p:pic>
        <p:nvPicPr>
          <p:cNvPr id="23555" name="Picture 3" descr="iran_"/>
          <p:cNvPicPr>
            <a:picLocks noGrp="1" noChangeAspect="1" noChangeArrowheads="1"/>
          </p:cNvPicPr>
          <p:nvPr>
            <p:ph idx="1"/>
          </p:nvPr>
        </p:nvPicPr>
        <p:blipFill>
          <a:blip r:embed="rId2"/>
          <a:srcRect/>
          <a:stretch>
            <a:fillRect/>
          </a:stretch>
        </p:blipFill>
        <p:spPr>
          <a:xfrm>
            <a:off x="1071563" y="1071563"/>
            <a:ext cx="7072312" cy="5054600"/>
          </a:xfrm>
        </p:spPr>
      </p:pic>
      <p:sp>
        <p:nvSpPr>
          <p:cNvPr id="33796" name="AutoShape 4"/>
          <p:cNvSpPr>
            <a:spLocks noChangeArrowheads="1"/>
          </p:cNvSpPr>
          <p:nvPr/>
        </p:nvSpPr>
        <p:spPr bwMode="auto">
          <a:xfrm rot="-1754138">
            <a:off x="4451350" y="3797300"/>
            <a:ext cx="2736850" cy="217488"/>
          </a:xfrm>
          <a:prstGeom prst="leftArrow">
            <a:avLst>
              <a:gd name="adj1" fmla="val 50000"/>
              <a:gd name="adj2" fmla="val 314598"/>
            </a:avLst>
          </a:prstGeom>
          <a:solidFill>
            <a:srgbClr val="FF3300"/>
          </a:solidFill>
          <a:ln w="9525">
            <a:solidFill>
              <a:schemeClr val="tx1"/>
            </a:solidFill>
            <a:miter lim="800000"/>
            <a:headEnd/>
            <a:tailEnd/>
          </a:ln>
        </p:spPr>
        <p:txBody>
          <a:bodyPr wrap="none" anchor="ctr"/>
          <a:lstStyle/>
          <a:p>
            <a:endParaRPr lang="fa-IR"/>
          </a:p>
        </p:txBody>
      </p:sp>
      <p:sp>
        <p:nvSpPr>
          <p:cNvPr id="33797" name="AutoShape 5"/>
          <p:cNvSpPr>
            <a:spLocks noChangeArrowheads="1"/>
          </p:cNvSpPr>
          <p:nvPr/>
        </p:nvSpPr>
        <p:spPr bwMode="auto">
          <a:xfrm rot="-880449">
            <a:off x="4057650" y="3363913"/>
            <a:ext cx="3457575" cy="206375"/>
          </a:xfrm>
          <a:prstGeom prst="leftArrow">
            <a:avLst>
              <a:gd name="adj1" fmla="val 50000"/>
              <a:gd name="adj2" fmla="val 418846"/>
            </a:avLst>
          </a:prstGeom>
          <a:solidFill>
            <a:srgbClr val="FF3300"/>
          </a:solidFill>
          <a:ln w="9525">
            <a:solidFill>
              <a:schemeClr val="tx1"/>
            </a:solidFill>
            <a:miter lim="800000"/>
            <a:headEnd/>
            <a:tailEnd/>
          </a:ln>
        </p:spPr>
        <p:txBody>
          <a:bodyPr wrap="none" anchor="ctr"/>
          <a:lstStyle/>
          <a:p>
            <a:endParaRPr lang="fa-IR"/>
          </a:p>
        </p:txBody>
      </p:sp>
      <p:sp>
        <p:nvSpPr>
          <p:cNvPr id="33798" name="AutoShape 6"/>
          <p:cNvSpPr>
            <a:spLocks noChangeArrowheads="1"/>
          </p:cNvSpPr>
          <p:nvPr/>
        </p:nvSpPr>
        <p:spPr bwMode="auto">
          <a:xfrm rot="-170468">
            <a:off x="4140200" y="2997200"/>
            <a:ext cx="2808288" cy="203200"/>
          </a:xfrm>
          <a:prstGeom prst="leftArrow">
            <a:avLst>
              <a:gd name="adj1" fmla="val 50000"/>
              <a:gd name="adj2" fmla="val 345508"/>
            </a:avLst>
          </a:prstGeom>
          <a:solidFill>
            <a:srgbClr val="FF3300"/>
          </a:solidFill>
          <a:ln w="9525">
            <a:solidFill>
              <a:schemeClr val="tx1"/>
            </a:solidFill>
            <a:miter lim="800000"/>
            <a:headEnd/>
            <a:tailEnd/>
          </a:ln>
        </p:spPr>
        <p:txBody>
          <a:bodyPr wrap="none" anchor="ctr"/>
          <a:lstStyle/>
          <a:p>
            <a:endParaRPr lang="fa-IR"/>
          </a:p>
        </p:txBody>
      </p:sp>
      <p:sp>
        <p:nvSpPr>
          <p:cNvPr id="33799" name="AutoShape 7"/>
          <p:cNvSpPr>
            <a:spLocks noChangeArrowheads="1"/>
          </p:cNvSpPr>
          <p:nvPr/>
        </p:nvSpPr>
        <p:spPr bwMode="auto">
          <a:xfrm rot="-170468">
            <a:off x="6438900" y="2779713"/>
            <a:ext cx="1081088" cy="230187"/>
          </a:xfrm>
          <a:prstGeom prst="leftArrow">
            <a:avLst>
              <a:gd name="adj1" fmla="val 50000"/>
              <a:gd name="adj2" fmla="val 117414"/>
            </a:avLst>
          </a:prstGeom>
          <a:solidFill>
            <a:srgbClr val="FF3300"/>
          </a:solidFill>
          <a:ln w="9525">
            <a:solidFill>
              <a:schemeClr val="tx1"/>
            </a:solidFill>
            <a:miter lim="800000"/>
            <a:headEnd/>
            <a:tailEnd/>
          </a:ln>
        </p:spPr>
        <p:txBody>
          <a:bodyPr wrap="none" anchor="ctr"/>
          <a:lstStyle/>
          <a:p>
            <a:endParaRPr lang="fa-IR"/>
          </a:p>
        </p:txBody>
      </p:sp>
      <p:sp>
        <p:nvSpPr>
          <p:cNvPr id="33800" name="AutoShape 8"/>
          <p:cNvSpPr>
            <a:spLocks noChangeArrowheads="1"/>
          </p:cNvSpPr>
          <p:nvPr/>
        </p:nvSpPr>
        <p:spPr bwMode="auto">
          <a:xfrm rot="-170468">
            <a:off x="6508750" y="4891088"/>
            <a:ext cx="1362075" cy="376237"/>
          </a:xfrm>
          <a:prstGeom prst="leftArrow">
            <a:avLst>
              <a:gd name="adj1" fmla="val 50000"/>
              <a:gd name="adj2" fmla="val 90506"/>
            </a:avLst>
          </a:prstGeom>
          <a:solidFill>
            <a:schemeClr val="accent1"/>
          </a:solidFill>
          <a:ln w="9525">
            <a:solidFill>
              <a:schemeClr val="tx1"/>
            </a:solidFill>
            <a:miter lim="800000"/>
            <a:headEnd/>
            <a:tailEnd/>
          </a:ln>
        </p:spPr>
        <p:txBody>
          <a:bodyPr wrap="none" anchor="ctr"/>
          <a:lstStyle/>
          <a:p>
            <a:endParaRPr lang="fa-IR"/>
          </a:p>
        </p:txBody>
      </p:sp>
      <p:sp>
        <p:nvSpPr>
          <p:cNvPr id="33801" name="AutoShape 9"/>
          <p:cNvSpPr>
            <a:spLocks noChangeArrowheads="1"/>
          </p:cNvSpPr>
          <p:nvPr/>
        </p:nvSpPr>
        <p:spPr bwMode="auto">
          <a:xfrm rot="-5400000">
            <a:off x="2184401" y="1458912"/>
            <a:ext cx="576262" cy="87313"/>
          </a:xfrm>
          <a:prstGeom prst="leftArrow">
            <a:avLst>
              <a:gd name="adj1" fmla="val 50000"/>
              <a:gd name="adj2" fmla="val 164999"/>
            </a:avLst>
          </a:prstGeom>
          <a:solidFill>
            <a:srgbClr val="FFFF00"/>
          </a:solidFill>
          <a:ln w="9525">
            <a:solidFill>
              <a:schemeClr val="tx1"/>
            </a:solidFill>
            <a:miter lim="800000"/>
            <a:headEnd/>
            <a:tailEnd/>
          </a:ln>
        </p:spPr>
        <p:txBody>
          <a:bodyPr wrap="none" anchor="ctr"/>
          <a:lstStyle/>
          <a:p>
            <a:endParaRPr lang="fa-IR"/>
          </a:p>
        </p:txBody>
      </p:sp>
      <p:sp>
        <p:nvSpPr>
          <p:cNvPr id="33802" name="AutoShape 10"/>
          <p:cNvSpPr>
            <a:spLocks noChangeArrowheads="1"/>
          </p:cNvSpPr>
          <p:nvPr/>
        </p:nvSpPr>
        <p:spPr bwMode="auto">
          <a:xfrm rot="-5400000">
            <a:off x="2398712" y="1387476"/>
            <a:ext cx="576263" cy="87312"/>
          </a:xfrm>
          <a:prstGeom prst="leftArrow">
            <a:avLst>
              <a:gd name="adj1" fmla="val 50000"/>
              <a:gd name="adj2" fmla="val 165001"/>
            </a:avLst>
          </a:prstGeom>
          <a:solidFill>
            <a:srgbClr val="FFFF00"/>
          </a:solidFill>
          <a:ln w="9525">
            <a:solidFill>
              <a:schemeClr val="tx1"/>
            </a:solidFill>
            <a:miter lim="800000"/>
            <a:headEnd/>
            <a:tailEnd/>
          </a:ln>
        </p:spPr>
        <p:txBody>
          <a:bodyPr wrap="none" anchor="ctr"/>
          <a:lstStyle/>
          <a:p>
            <a:endParaRPr lang="fa-IR"/>
          </a:p>
        </p:txBody>
      </p:sp>
      <p:sp>
        <p:nvSpPr>
          <p:cNvPr id="33804" name="AutoShape 12" descr="90%"/>
          <p:cNvSpPr>
            <a:spLocks noChangeArrowheads="1"/>
          </p:cNvSpPr>
          <p:nvPr/>
        </p:nvSpPr>
        <p:spPr bwMode="auto">
          <a:xfrm rot="-4909291">
            <a:off x="6885781" y="3864769"/>
            <a:ext cx="1368425" cy="230188"/>
          </a:xfrm>
          <a:prstGeom prst="leftArrow">
            <a:avLst>
              <a:gd name="adj1" fmla="val 50000"/>
              <a:gd name="adj2" fmla="val 148620"/>
            </a:avLst>
          </a:prstGeom>
          <a:pattFill prst="pct90">
            <a:fgClr>
              <a:srgbClr val="FF3300"/>
            </a:fgClr>
            <a:bgClr>
              <a:srgbClr val="FFFFFF"/>
            </a:bgClr>
          </a:pattFill>
          <a:ln w="9525">
            <a:solidFill>
              <a:schemeClr val="tx1"/>
            </a:solidFill>
            <a:miter lim="800000"/>
            <a:headEnd/>
            <a:tailEnd/>
          </a:ln>
        </p:spPr>
        <p:txBody>
          <a:bodyPr wrap="none" anchor="ctr"/>
          <a:lstStyle/>
          <a:p>
            <a:endParaRPr lang="fa-IR"/>
          </a:p>
        </p:txBody>
      </p:sp>
      <p:sp>
        <p:nvSpPr>
          <p:cNvPr id="33805" name="AutoShape 13" descr="80%"/>
          <p:cNvSpPr>
            <a:spLocks noChangeArrowheads="1"/>
          </p:cNvSpPr>
          <p:nvPr/>
        </p:nvSpPr>
        <p:spPr bwMode="auto">
          <a:xfrm rot="-560159">
            <a:off x="6296025" y="4670425"/>
            <a:ext cx="1223963" cy="217488"/>
          </a:xfrm>
          <a:prstGeom prst="leftArrow">
            <a:avLst>
              <a:gd name="adj1" fmla="val 50000"/>
              <a:gd name="adj2" fmla="val 140693"/>
            </a:avLst>
          </a:prstGeom>
          <a:pattFill prst="pct80">
            <a:fgClr>
              <a:srgbClr val="FF3300"/>
            </a:fgClr>
            <a:bgClr>
              <a:srgbClr val="FFFFFF"/>
            </a:bgClr>
          </a:pattFill>
          <a:ln w="9525">
            <a:solidFill>
              <a:schemeClr val="tx1"/>
            </a:solidFill>
            <a:miter lim="800000"/>
            <a:headEnd/>
            <a:tailEnd/>
          </a:ln>
        </p:spPr>
        <p:txBody>
          <a:bodyPr wrap="none" anchor="ctr"/>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wipe(right)">
                                      <p:cBhvr>
                                        <p:cTn id="7" dur="500"/>
                                        <p:tgtEl>
                                          <p:spTgt spid="3379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wipe(right)">
                                      <p:cBhvr>
                                        <p:cTn id="10" dur="500"/>
                                        <p:tgtEl>
                                          <p:spTgt spid="3379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right)">
                                      <p:cBhvr>
                                        <p:cTn id="13" dur="500"/>
                                        <p:tgtEl>
                                          <p:spTgt spid="3379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3799"/>
                                        </p:tgtEl>
                                        <p:attrNameLst>
                                          <p:attrName>style.visibility</p:attrName>
                                        </p:attrNameLst>
                                      </p:cBhvr>
                                      <p:to>
                                        <p:strVal val="visible"/>
                                      </p:to>
                                    </p:set>
                                    <p:animEffect transition="in" filter="wipe(right)">
                                      <p:cBhvr>
                                        <p:cTn id="16" dur="500"/>
                                        <p:tgtEl>
                                          <p:spTgt spid="337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3804"/>
                                        </p:tgtEl>
                                        <p:attrNameLst>
                                          <p:attrName>style.visibility</p:attrName>
                                        </p:attrNameLst>
                                      </p:cBhvr>
                                      <p:to>
                                        <p:strVal val="visible"/>
                                      </p:to>
                                    </p:set>
                                    <p:animEffect transition="in" filter="wipe(right)">
                                      <p:cBhvr>
                                        <p:cTn id="21" dur="500"/>
                                        <p:tgtEl>
                                          <p:spTgt spid="3380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3805"/>
                                        </p:tgtEl>
                                        <p:attrNameLst>
                                          <p:attrName>style.visibility</p:attrName>
                                        </p:attrNameLst>
                                      </p:cBhvr>
                                      <p:to>
                                        <p:strVal val="visible"/>
                                      </p:to>
                                    </p:set>
                                    <p:animEffect transition="in" filter="wipe(right)">
                                      <p:cBhvr>
                                        <p:cTn id="24" dur="500"/>
                                        <p:tgtEl>
                                          <p:spTgt spid="338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3800"/>
                                        </p:tgtEl>
                                        <p:attrNameLst>
                                          <p:attrName>style.visibility</p:attrName>
                                        </p:attrNameLst>
                                      </p:cBhvr>
                                      <p:to>
                                        <p:strVal val="visible"/>
                                      </p:to>
                                    </p:set>
                                    <p:animEffect transition="in" filter="wipe(right)">
                                      <p:cBhvr>
                                        <p:cTn id="29" dur="500"/>
                                        <p:tgtEl>
                                          <p:spTgt spid="3380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3801"/>
                                        </p:tgtEl>
                                        <p:attrNameLst>
                                          <p:attrName>style.visibility</p:attrName>
                                        </p:attrNameLst>
                                      </p:cBhvr>
                                      <p:to>
                                        <p:strVal val="visible"/>
                                      </p:to>
                                    </p:set>
                                    <p:animEffect transition="in" filter="wipe(right)">
                                      <p:cBhvr>
                                        <p:cTn id="34" dur="500"/>
                                        <p:tgtEl>
                                          <p:spTgt spid="33801"/>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33802"/>
                                        </p:tgtEl>
                                        <p:attrNameLst>
                                          <p:attrName>style.visibility</p:attrName>
                                        </p:attrNameLst>
                                      </p:cBhvr>
                                      <p:to>
                                        <p:strVal val="visible"/>
                                      </p:to>
                                    </p:set>
                                    <p:animEffect transition="in" filter="wipe(right)">
                                      <p:cBhvr>
                                        <p:cTn id="37"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P spid="33798" grpId="0" animBg="1"/>
      <p:bldP spid="33799" grpId="0" animBg="1"/>
      <p:bldP spid="33800" grpId="0" animBg="1"/>
      <p:bldP spid="33801" grpId="0" animBg="1"/>
      <p:bldP spid="33802" grpId="0" animBg="1"/>
      <p:bldP spid="33804" grpId="0" animBg="1"/>
      <p:bldP spid="338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istan map"/>
          <p:cNvPicPr>
            <a:picLocks noChangeAspect="1" noChangeArrowheads="1"/>
          </p:cNvPicPr>
          <p:nvPr/>
        </p:nvPicPr>
        <p:blipFill>
          <a:blip r:embed="rId2"/>
          <a:srcRect/>
          <a:stretch>
            <a:fillRect/>
          </a:stretch>
        </p:blipFill>
        <p:spPr bwMode="auto">
          <a:xfrm>
            <a:off x="1928813" y="25400"/>
            <a:ext cx="5022850" cy="6832600"/>
          </a:xfrm>
          <a:prstGeom prst="rect">
            <a:avLst/>
          </a:prstGeom>
          <a:noFill/>
          <a:ln w="9525">
            <a:noFill/>
            <a:miter lim="800000"/>
            <a:headEnd/>
            <a:tailEnd/>
          </a:ln>
        </p:spPr>
      </p:pic>
      <p:sp>
        <p:nvSpPr>
          <p:cNvPr id="63491" name="Freeform 3"/>
          <p:cNvSpPr>
            <a:spLocks/>
          </p:cNvSpPr>
          <p:nvPr/>
        </p:nvSpPr>
        <p:spPr bwMode="auto">
          <a:xfrm>
            <a:off x="2339975" y="5661025"/>
            <a:ext cx="2952750" cy="1081088"/>
          </a:xfrm>
          <a:custGeom>
            <a:avLst/>
            <a:gdLst>
              <a:gd name="T0" fmla="*/ 2147483647 w 1860"/>
              <a:gd name="T1" fmla="*/ 2147483647 h 681"/>
              <a:gd name="T2" fmla="*/ 2147483647 w 1860"/>
              <a:gd name="T3" fmla="*/ 2147483647 h 681"/>
              <a:gd name="T4" fmla="*/ 2147483647 w 1860"/>
              <a:gd name="T5" fmla="*/ 2147483647 h 681"/>
              <a:gd name="T6" fmla="*/ 2147483647 w 1860"/>
              <a:gd name="T7" fmla="*/ 2147483647 h 681"/>
              <a:gd name="T8" fmla="*/ 2147483647 w 1860"/>
              <a:gd name="T9" fmla="*/ 2147483647 h 681"/>
              <a:gd name="T10" fmla="*/ 2147483647 w 1860"/>
              <a:gd name="T11" fmla="*/ 2147483647 h 681"/>
              <a:gd name="T12" fmla="*/ 2147483647 w 1860"/>
              <a:gd name="T13" fmla="*/ 2147483647 h 681"/>
              <a:gd name="T14" fmla="*/ 2147483647 w 1860"/>
              <a:gd name="T15" fmla="*/ 2147483647 h 681"/>
              <a:gd name="T16" fmla="*/ 2147483647 w 1860"/>
              <a:gd name="T17" fmla="*/ 2147483647 h 681"/>
              <a:gd name="T18" fmla="*/ 2147483647 w 1860"/>
              <a:gd name="T19" fmla="*/ 2147483647 h 681"/>
              <a:gd name="T20" fmla="*/ 2147483647 w 1860"/>
              <a:gd name="T21" fmla="*/ 2147483647 h 681"/>
              <a:gd name="T22" fmla="*/ 2147483647 w 1860"/>
              <a:gd name="T23" fmla="*/ 2147483647 h 681"/>
              <a:gd name="T24" fmla="*/ 2147483647 w 1860"/>
              <a:gd name="T25" fmla="*/ 2147483647 h 681"/>
              <a:gd name="T26" fmla="*/ 2147483647 w 1860"/>
              <a:gd name="T27" fmla="*/ 2147483647 h 681"/>
              <a:gd name="T28" fmla="*/ 2147483647 w 1860"/>
              <a:gd name="T29" fmla="*/ 2147483647 h 681"/>
              <a:gd name="T30" fmla="*/ 2147483647 w 1860"/>
              <a:gd name="T31" fmla="*/ 2147483647 h 681"/>
              <a:gd name="T32" fmla="*/ 2147483647 w 1860"/>
              <a:gd name="T33" fmla="*/ 2147483647 h 681"/>
              <a:gd name="T34" fmla="*/ 2147483647 w 1860"/>
              <a:gd name="T35" fmla="*/ 2147483647 h 681"/>
              <a:gd name="T36" fmla="*/ 2147483647 w 1860"/>
              <a:gd name="T37" fmla="*/ 2147483647 h 681"/>
              <a:gd name="T38" fmla="*/ 2147483647 w 1860"/>
              <a:gd name="T39" fmla="*/ 2147483647 h 681"/>
              <a:gd name="T40" fmla="*/ 2147483647 w 1860"/>
              <a:gd name="T41" fmla="*/ 2147483647 h 681"/>
              <a:gd name="T42" fmla="*/ 2147483647 w 1860"/>
              <a:gd name="T43" fmla="*/ 2147483647 h 681"/>
              <a:gd name="T44" fmla="*/ 2147483647 w 1860"/>
              <a:gd name="T45" fmla="*/ 2147483647 h 681"/>
              <a:gd name="T46" fmla="*/ 0 w 1860"/>
              <a:gd name="T47" fmla="*/ 2147483647 h 681"/>
              <a:gd name="T48" fmla="*/ 2147483647 w 1860"/>
              <a:gd name="T49" fmla="*/ 2147483647 h 681"/>
              <a:gd name="T50" fmla="*/ 2147483647 w 1860"/>
              <a:gd name="T51" fmla="*/ 2147483647 h 681"/>
              <a:gd name="T52" fmla="*/ 2147483647 w 1860"/>
              <a:gd name="T53" fmla="*/ 2147483647 h 681"/>
              <a:gd name="T54" fmla="*/ 2147483647 w 1860"/>
              <a:gd name="T55" fmla="*/ 2147483647 h 681"/>
              <a:gd name="T56" fmla="*/ 2147483647 w 1860"/>
              <a:gd name="T57" fmla="*/ 2147483647 h 681"/>
              <a:gd name="T58" fmla="*/ 2147483647 w 1860"/>
              <a:gd name="T59" fmla="*/ 2147483647 h 681"/>
              <a:gd name="T60" fmla="*/ 2147483647 w 1860"/>
              <a:gd name="T61" fmla="*/ 2147483647 h 681"/>
              <a:gd name="T62" fmla="*/ 2147483647 w 1860"/>
              <a:gd name="T63" fmla="*/ 2147483647 h 681"/>
              <a:gd name="T64" fmla="*/ 2147483647 w 1860"/>
              <a:gd name="T65" fmla="*/ 2147483647 h 681"/>
              <a:gd name="T66" fmla="*/ 2147483647 w 1860"/>
              <a:gd name="T67" fmla="*/ 2147483647 h 681"/>
              <a:gd name="T68" fmla="*/ 2147483647 w 1860"/>
              <a:gd name="T69" fmla="*/ 2147483647 h 681"/>
              <a:gd name="T70" fmla="*/ 2147483647 w 1860"/>
              <a:gd name="T71" fmla="*/ 2147483647 h 6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60"/>
              <a:gd name="T109" fmla="*/ 0 h 681"/>
              <a:gd name="T110" fmla="*/ 1860 w 1860"/>
              <a:gd name="T111" fmla="*/ 681 h 6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60" h="681">
                <a:moveTo>
                  <a:pt x="1814" y="136"/>
                </a:moveTo>
                <a:lnTo>
                  <a:pt x="1860" y="182"/>
                </a:lnTo>
                <a:lnTo>
                  <a:pt x="1814" y="227"/>
                </a:lnTo>
                <a:lnTo>
                  <a:pt x="1814" y="272"/>
                </a:lnTo>
                <a:lnTo>
                  <a:pt x="1814" y="318"/>
                </a:lnTo>
                <a:lnTo>
                  <a:pt x="1860" y="408"/>
                </a:lnTo>
                <a:lnTo>
                  <a:pt x="1814" y="454"/>
                </a:lnTo>
                <a:lnTo>
                  <a:pt x="1814" y="499"/>
                </a:lnTo>
                <a:lnTo>
                  <a:pt x="1769" y="544"/>
                </a:lnTo>
                <a:lnTo>
                  <a:pt x="1769" y="590"/>
                </a:lnTo>
                <a:lnTo>
                  <a:pt x="1724" y="590"/>
                </a:lnTo>
                <a:lnTo>
                  <a:pt x="1678" y="590"/>
                </a:lnTo>
                <a:lnTo>
                  <a:pt x="1542" y="590"/>
                </a:lnTo>
                <a:lnTo>
                  <a:pt x="1451" y="590"/>
                </a:lnTo>
                <a:lnTo>
                  <a:pt x="1361" y="544"/>
                </a:lnTo>
                <a:lnTo>
                  <a:pt x="1361" y="590"/>
                </a:lnTo>
                <a:lnTo>
                  <a:pt x="1270" y="544"/>
                </a:lnTo>
                <a:lnTo>
                  <a:pt x="1225" y="590"/>
                </a:lnTo>
                <a:lnTo>
                  <a:pt x="1225" y="544"/>
                </a:lnTo>
                <a:lnTo>
                  <a:pt x="1179" y="499"/>
                </a:lnTo>
                <a:lnTo>
                  <a:pt x="1134" y="499"/>
                </a:lnTo>
                <a:lnTo>
                  <a:pt x="1088" y="544"/>
                </a:lnTo>
                <a:lnTo>
                  <a:pt x="1134" y="590"/>
                </a:lnTo>
                <a:lnTo>
                  <a:pt x="1043" y="590"/>
                </a:lnTo>
                <a:lnTo>
                  <a:pt x="952" y="590"/>
                </a:lnTo>
                <a:lnTo>
                  <a:pt x="907" y="590"/>
                </a:lnTo>
                <a:lnTo>
                  <a:pt x="816" y="590"/>
                </a:lnTo>
                <a:lnTo>
                  <a:pt x="771" y="590"/>
                </a:lnTo>
                <a:lnTo>
                  <a:pt x="680" y="590"/>
                </a:lnTo>
                <a:lnTo>
                  <a:pt x="635" y="590"/>
                </a:lnTo>
                <a:lnTo>
                  <a:pt x="590" y="590"/>
                </a:lnTo>
                <a:lnTo>
                  <a:pt x="499" y="590"/>
                </a:lnTo>
                <a:lnTo>
                  <a:pt x="408" y="635"/>
                </a:lnTo>
                <a:lnTo>
                  <a:pt x="317" y="635"/>
                </a:lnTo>
                <a:lnTo>
                  <a:pt x="363" y="635"/>
                </a:lnTo>
                <a:lnTo>
                  <a:pt x="272" y="681"/>
                </a:lnTo>
                <a:lnTo>
                  <a:pt x="272" y="635"/>
                </a:lnTo>
                <a:lnTo>
                  <a:pt x="272" y="544"/>
                </a:lnTo>
                <a:lnTo>
                  <a:pt x="272" y="454"/>
                </a:lnTo>
                <a:lnTo>
                  <a:pt x="227" y="408"/>
                </a:lnTo>
                <a:lnTo>
                  <a:pt x="181" y="363"/>
                </a:lnTo>
                <a:lnTo>
                  <a:pt x="136" y="318"/>
                </a:lnTo>
                <a:lnTo>
                  <a:pt x="181" y="272"/>
                </a:lnTo>
                <a:lnTo>
                  <a:pt x="181" y="182"/>
                </a:lnTo>
                <a:lnTo>
                  <a:pt x="136" y="182"/>
                </a:lnTo>
                <a:lnTo>
                  <a:pt x="45" y="136"/>
                </a:lnTo>
                <a:lnTo>
                  <a:pt x="0" y="91"/>
                </a:lnTo>
                <a:lnTo>
                  <a:pt x="0" y="46"/>
                </a:lnTo>
                <a:lnTo>
                  <a:pt x="45" y="46"/>
                </a:lnTo>
                <a:lnTo>
                  <a:pt x="91" y="46"/>
                </a:lnTo>
                <a:lnTo>
                  <a:pt x="136" y="0"/>
                </a:lnTo>
                <a:lnTo>
                  <a:pt x="181" y="46"/>
                </a:lnTo>
                <a:lnTo>
                  <a:pt x="272" y="46"/>
                </a:lnTo>
                <a:lnTo>
                  <a:pt x="363" y="46"/>
                </a:lnTo>
                <a:lnTo>
                  <a:pt x="408" y="91"/>
                </a:lnTo>
                <a:lnTo>
                  <a:pt x="453" y="182"/>
                </a:lnTo>
                <a:lnTo>
                  <a:pt x="453" y="272"/>
                </a:lnTo>
                <a:lnTo>
                  <a:pt x="590" y="318"/>
                </a:lnTo>
                <a:lnTo>
                  <a:pt x="816" y="318"/>
                </a:lnTo>
                <a:lnTo>
                  <a:pt x="952" y="272"/>
                </a:lnTo>
                <a:lnTo>
                  <a:pt x="1043" y="318"/>
                </a:lnTo>
                <a:lnTo>
                  <a:pt x="1270" y="272"/>
                </a:lnTo>
                <a:lnTo>
                  <a:pt x="1361" y="272"/>
                </a:lnTo>
                <a:lnTo>
                  <a:pt x="1406" y="136"/>
                </a:lnTo>
                <a:lnTo>
                  <a:pt x="1406" y="91"/>
                </a:lnTo>
                <a:lnTo>
                  <a:pt x="1451" y="46"/>
                </a:lnTo>
                <a:lnTo>
                  <a:pt x="1542" y="46"/>
                </a:lnTo>
                <a:lnTo>
                  <a:pt x="1633" y="46"/>
                </a:lnTo>
                <a:lnTo>
                  <a:pt x="1678" y="91"/>
                </a:lnTo>
                <a:lnTo>
                  <a:pt x="1769" y="91"/>
                </a:lnTo>
                <a:lnTo>
                  <a:pt x="1860" y="136"/>
                </a:lnTo>
                <a:lnTo>
                  <a:pt x="1814" y="136"/>
                </a:lnTo>
                <a:close/>
              </a:path>
            </a:pathLst>
          </a:custGeom>
          <a:solidFill>
            <a:schemeClr val="accent1"/>
          </a:solidFill>
          <a:ln w="9525">
            <a:solidFill>
              <a:schemeClr val="tx1"/>
            </a:solidFill>
            <a:round/>
            <a:headEnd/>
            <a:tailEnd/>
          </a:ln>
        </p:spPr>
        <p:txBody>
          <a:bodyPr/>
          <a:lstStyle/>
          <a:p>
            <a:endParaRPr lang="en-US"/>
          </a:p>
        </p:txBody>
      </p:sp>
      <p:sp>
        <p:nvSpPr>
          <p:cNvPr id="63492" name="Freeform 4"/>
          <p:cNvSpPr>
            <a:spLocks/>
          </p:cNvSpPr>
          <p:nvPr/>
        </p:nvSpPr>
        <p:spPr bwMode="auto">
          <a:xfrm>
            <a:off x="4284663" y="4581525"/>
            <a:ext cx="1366837" cy="1295400"/>
          </a:xfrm>
          <a:custGeom>
            <a:avLst/>
            <a:gdLst>
              <a:gd name="T0" fmla="*/ 2147483647 w 861"/>
              <a:gd name="T1" fmla="*/ 2147483647 h 816"/>
              <a:gd name="T2" fmla="*/ 2147483647 w 861"/>
              <a:gd name="T3" fmla="*/ 2147483647 h 816"/>
              <a:gd name="T4" fmla="*/ 2147483647 w 861"/>
              <a:gd name="T5" fmla="*/ 2147483647 h 816"/>
              <a:gd name="T6" fmla="*/ 0 w 861"/>
              <a:gd name="T7" fmla="*/ 2147483647 h 816"/>
              <a:gd name="T8" fmla="*/ 2147483647 w 861"/>
              <a:gd name="T9" fmla="*/ 2147483647 h 816"/>
              <a:gd name="T10" fmla="*/ 2147483647 w 861"/>
              <a:gd name="T11" fmla="*/ 2147483647 h 816"/>
              <a:gd name="T12" fmla="*/ 2147483647 w 861"/>
              <a:gd name="T13" fmla="*/ 2147483647 h 816"/>
              <a:gd name="T14" fmla="*/ 2147483647 w 861"/>
              <a:gd name="T15" fmla="*/ 0 h 816"/>
              <a:gd name="T16" fmla="*/ 2147483647 w 861"/>
              <a:gd name="T17" fmla="*/ 2147483647 h 816"/>
              <a:gd name="T18" fmla="*/ 2147483647 w 861"/>
              <a:gd name="T19" fmla="*/ 2147483647 h 816"/>
              <a:gd name="T20" fmla="*/ 2147483647 w 861"/>
              <a:gd name="T21" fmla="*/ 2147483647 h 816"/>
              <a:gd name="T22" fmla="*/ 2147483647 w 861"/>
              <a:gd name="T23" fmla="*/ 2147483647 h 816"/>
              <a:gd name="T24" fmla="*/ 2147483647 w 861"/>
              <a:gd name="T25" fmla="*/ 2147483647 h 816"/>
              <a:gd name="T26" fmla="*/ 2147483647 w 861"/>
              <a:gd name="T27" fmla="*/ 2147483647 h 816"/>
              <a:gd name="T28" fmla="*/ 2147483647 w 861"/>
              <a:gd name="T29" fmla="*/ 2147483647 h 816"/>
              <a:gd name="T30" fmla="*/ 2147483647 w 861"/>
              <a:gd name="T31" fmla="*/ 2147483647 h 816"/>
              <a:gd name="T32" fmla="*/ 2147483647 w 861"/>
              <a:gd name="T33" fmla="*/ 2147483647 h 816"/>
              <a:gd name="T34" fmla="*/ 2147483647 w 861"/>
              <a:gd name="T35" fmla="*/ 2147483647 h 816"/>
              <a:gd name="T36" fmla="*/ 2147483647 w 861"/>
              <a:gd name="T37" fmla="*/ 2147483647 h 816"/>
              <a:gd name="T38" fmla="*/ 2147483647 w 861"/>
              <a:gd name="T39" fmla="*/ 2147483647 h 816"/>
              <a:gd name="T40" fmla="*/ 2147483647 w 861"/>
              <a:gd name="T41" fmla="*/ 2147483647 h 816"/>
              <a:gd name="T42" fmla="*/ 2147483647 w 861"/>
              <a:gd name="T43" fmla="*/ 2147483647 h 816"/>
              <a:gd name="T44" fmla="*/ 2147483647 w 861"/>
              <a:gd name="T45" fmla="*/ 2147483647 h 816"/>
              <a:gd name="T46" fmla="*/ 2147483647 w 861"/>
              <a:gd name="T47" fmla="*/ 2147483647 h 816"/>
              <a:gd name="T48" fmla="*/ 2147483647 w 861"/>
              <a:gd name="T49" fmla="*/ 2147483647 h 816"/>
              <a:gd name="T50" fmla="*/ 2147483647 w 861"/>
              <a:gd name="T51" fmla="*/ 2147483647 h 816"/>
              <a:gd name="T52" fmla="*/ 2147483647 w 861"/>
              <a:gd name="T53" fmla="*/ 2147483647 h 816"/>
              <a:gd name="T54" fmla="*/ 2147483647 w 861"/>
              <a:gd name="T55" fmla="*/ 2147483647 h 816"/>
              <a:gd name="T56" fmla="*/ 2147483647 w 861"/>
              <a:gd name="T57" fmla="*/ 2147483647 h 816"/>
              <a:gd name="T58" fmla="*/ 2147483647 w 861"/>
              <a:gd name="T59" fmla="*/ 2147483647 h 816"/>
              <a:gd name="T60" fmla="*/ 2147483647 w 861"/>
              <a:gd name="T61" fmla="*/ 2147483647 h 8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1"/>
              <a:gd name="T94" fmla="*/ 0 h 816"/>
              <a:gd name="T95" fmla="*/ 861 w 861"/>
              <a:gd name="T96" fmla="*/ 816 h 8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1" h="816">
                <a:moveTo>
                  <a:pt x="226" y="726"/>
                </a:moveTo>
                <a:lnTo>
                  <a:pt x="136" y="680"/>
                </a:lnTo>
                <a:lnTo>
                  <a:pt x="45" y="635"/>
                </a:lnTo>
                <a:lnTo>
                  <a:pt x="0" y="499"/>
                </a:lnTo>
                <a:lnTo>
                  <a:pt x="90" y="363"/>
                </a:lnTo>
                <a:lnTo>
                  <a:pt x="136" y="227"/>
                </a:lnTo>
                <a:lnTo>
                  <a:pt x="136" y="90"/>
                </a:lnTo>
                <a:lnTo>
                  <a:pt x="272" y="0"/>
                </a:lnTo>
                <a:lnTo>
                  <a:pt x="362" y="90"/>
                </a:lnTo>
                <a:lnTo>
                  <a:pt x="499" y="136"/>
                </a:lnTo>
                <a:lnTo>
                  <a:pt x="589" y="136"/>
                </a:lnTo>
                <a:lnTo>
                  <a:pt x="680" y="181"/>
                </a:lnTo>
                <a:lnTo>
                  <a:pt x="725" y="181"/>
                </a:lnTo>
                <a:lnTo>
                  <a:pt x="816" y="227"/>
                </a:lnTo>
                <a:lnTo>
                  <a:pt x="861" y="272"/>
                </a:lnTo>
                <a:lnTo>
                  <a:pt x="861" y="317"/>
                </a:lnTo>
                <a:lnTo>
                  <a:pt x="861" y="408"/>
                </a:lnTo>
                <a:lnTo>
                  <a:pt x="816" y="408"/>
                </a:lnTo>
                <a:lnTo>
                  <a:pt x="771" y="408"/>
                </a:lnTo>
                <a:lnTo>
                  <a:pt x="725" y="453"/>
                </a:lnTo>
                <a:lnTo>
                  <a:pt x="680" y="499"/>
                </a:lnTo>
                <a:lnTo>
                  <a:pt x="589" y="499"/>
                </a:lnTo>
                <a:lnTo>
                  <a:pt x="635" y="635"/>
                </a:lnTo>
                <a:lnTo>
                  <a:pt x="635" y="726"/>
                </a:lnTo>
                <a:lnTo>
                  <a:pt x="635" y="816"/>
                </a:lnTo>
                <a:lnTo>
                  <a:pt x="589" y="816"/>
                </a:lnTo>
                <a:lnTo>
                  <a:pt x="544" y="771"/>
                </a:lnTo>
                <a:lnTo>
                  <a:pt x="453" y="771"/>
                </a:lnTo>
                <a:lnTo>
                  <a:pt x="408" y="726"/>
                </a:lnTo>
                <a:lnTo>
                  <a:pt x="317" y="726"/>
                </a:lnTo>
                <a:lnTo>
                  <a:pt x="226" y="726"/>
                </a:lnTo>
                <a:close/>
              </a:path>
            </a:pathLst>
          </a:custGeom>
          <a:solidFill>
            <a:schemeClr val="accent1"/>
          </a:solidFill>
          <a:ln w="9525">
            <a:solidFill>
              <a:schemeClr val="tx1"/>
            </a:solidFill>
            <a:round/>
            <a:headEnd/>
            <a:tailEnd/>
          </a:ln>
        </p:spPr>
        <p:txBody>
          <a:bodyPr/>
          <a:lstStyle/>
          <a:p>
            <a:endParaRPr lang="en-US"/>
          </a:p>
        </p:txBody>
      </p:sp>
      <p:sp>
        <p:nvSpPr>
          <p:cNvPr id="63493" name="Freeform 5"/>
          <p:cNvSpPr>
            <a:spLocks/>
          </p:cNvSpPr>
          <p:nvPr/>
        </p:nvSpPr>
        <p:spPr bwMode="auto">
          <a:xfrm>
            <a:off x="4140200" y="3429000"/>
            <a:ext cx="2376488" cy="1584325"/>
          </a:xfrm>
          <a:custGeom>
            <a:avLst/>
            <a:gdLst>
              <a:gd name="T0" fmla="*/ 2147483647 w 1497"/>
              <a:gd name="T1" fmla="*/ 2147483647 h 998"/>
              <a:gd name="T2" fmla="*/ 2147483647 w 1497"/>
              <a:gd name="T3" fmla="*/ 2147483647 h 998"/>
              <a:gd name="T4" fmla="*/ 2147483647 w 1497"/>
              <a:gd name="T5" fmla="*/ 2147483647 h 998"/>
              <a:gd name="T6" fmla="*/ 2147483647 w 1497"/>
              <a:gd name="T7" fmla="*/ 2147483647 h 998"/>
              <a:gd name="T8" fmla="*/ 2147483647 w 1497"/>
              <a:gd name="T9" fmla="*/ 2147483647 h 998"/>
              <a:gd name="T10" fmla="*/ 2147483647 w 1497"/>
              <a:gd name="T11" fmla="*/ 2147483647 h 998"/>
              <a:gd name="T12" fmla="*/ 2147483647 w 1497"/>
              <a:gd name="T13" fmla="*/ 2147483647 h 998"/>
              <a:gd name="T14" fmla="*/ 2147483647 w 1497"/>
              <a:gd name="T15" fmla="*/ 2147483647 h 998"/>
              <a:gd name="T16" fmla="*/ 2147483647 w 1497"/>
              <a:gd name="T17" fmla="*/ 2147483647 h 998"/>
              <a:gd name="T18" fmla="*/ 2147483647 w 1497"/>
              <a:gd name="T19" fmla="*/ 2147483647 h 998"/>
              <a:gd name="T20" fmla="*/ 2147483647 w 1497"/>
              <a:gd name="T21" fmla="*/ 2147483647 h 998"/>
              <a:gd name="T22" fmla="*/ 2147483647 w 1497"/>
              <a:gd name="T23" fmla="*/ 2147483647 h 998"/>
              <a:gd name="T24" fmla="*/ 2147483647 w 1497"/>
              <a:gd name="T25" fmla="*/ 2147483647 h 998"/>
              <a:gd name="T26" fmla="*/ 2147483647 w 1497"/>
              <a:gd name="T27" fmla="*/ 2147483647 h 998"/>
              <a:gd name="T28" fmla="*/ 0 w 1497"/>
              <a:gd name="T29" fmla="*/ 2147483647 h 998"/>
              <a:gd name="T30" fmla="*/ 2147483647 w 1497"/>
              <a:gd name="T31" fmla="*/ 2147483647 h 998"/>
              <a:gd name="T32" fmla="*/ 2147483647 w 1497"/>
              <a:gd name="T33" fmla="*/ 2147483647 h 998"/>
              <a:gd name="T34" fmla="*/ 2147483647 w 1497"/>
              <a:gd name="T35" fmla="*/ 2147483647 h 998"/>
              <a:gd name="T36" fmla="*/ 2147483647 w 1497"/>
              <a:gd name="T37" fmla="*/ 2147483647 h 998"/>
              <a:gd name="T38" fmla="*/ 2147483647 w 1497"/>
              <a:gd name="T39" fmla="*/ 2147483647 h 998"/>
              <a:gd name="T40" fmla="*/ 2147483647 w 1497"/>
              <a:gd name="T41" fmla="*/ 2147483647 h 998"/>
              <a:gd name="T42" fmla="*/ 2147483647 w 1497"/>
              <a:gd name="T43" fmla="*/ 2147483647 h 998"/>
              <a:gd name="T44" fmla="*/ 2147483647 w 1497"/>
              <a:gd name="T45" fmla="*/ 2147483647 h 998"/>
              <a:gd name="T46" fmla="*/ 2147483647 w 1497"/>
              <a:gd name="T47" fmla="*/ 2147483647 h 998"/>
              <a:gd name="T48" fmla="*/ 2147483647 w 1497"/>
              <a:gd name="T49" fmla="*/ 2147483647 h 998"/>
              <a:gd name="T50" fmla="*/ 2147483647 w 1497"/>
              <a:gd name="T51" fmla="*/ 0 h 998"/>
              <a:gd name="T52" fmla="*/ 2147483647 w 1497"/>
              <a:gd name="T53" fmla="*/ 0 h 998"/>
              <a:gd name="T54" fmla="*/ 2147483647 w 1497"/>
              <a:gd name="T55" fmla="*/ 0 h 998"/>
              <a:gd name="T56" fmla="*/ 2147483647 w 1497"/>
              <a:gd name="T57" fmla="*/ 2147483647 h 998"/>
              <a:gd name="T58" fmla="*/ 2147483647 w 1497"/>
              <a:gd name="T59" fmla="*/ 2147483647 h 998"/>
              <a:gd name="T60" fmla="*/ 2147483647 w 1497"/>
              <a:gd name="T61" fmla="*/ 2147483647 h 998"/>
              <a:gd name="T62" fmla="*/ 2147483647 w 1497"/>
              <a:gd name="T63" fmla="*/ 2147483647 h 998"/>
              <a:gd name="T64" fmla="*/ 2147483647 w 1497"/>
              <a:gd name="T65" fmla="*/ 2147483647 h 998"/>
              <a:gd name="T66" fmla="*/ 2147483647 w 1497"/>
              <a:gd name="T67" fmla="*/ 2147483647 h 998"/>
              <a:gd name="T68" fmla="*/ 2147483647 w 1497"/>
              <a:gd name="T69" fmla="*/ 2147483647 h 998"/>
              <a:gd name="T70" fmla="*/ 2147483647 w 1497"/>
              <a:gd name="T71" fmla="*/ 2147483647 h 998"/>
              <a:gd name="T72" fmla="*/ 2147483647 w 1497"/>
              <a:gd name="T73" fmla="*/ 2147483647 h 998"/>
              <a:gd name="T74" fmla="*/ 2147483647 w 1497"/>
              <a:gd name="T75" fmla="*/ 2147483647 h 998"/>
              <a:gd name="T76" fmla="*/ 2147483647 w 1497"/>
              <a:gd name="T77" fmla="*/ 2147483647 h 998"/>
              <a:gd name="T78" fmla="*/ 2147483647 w 1497"/>
              <a:gd name="T79" fmla="*/ 2147483647 h 998"/>
              <a:gd name="T80" fmla="*/ 2147483647 w 1497"/>
              <a:gd name="T81" fmla="*/ 2147483647 h 998"/>
              <a:gd name="T82" fmla="*/ 2147483647 w 1497"/>
              <a:gd name="T83" fmla="*/ 2147483647 h 998"/>
              <a:gd name="T84" fmla="*/ 2147483647 w 1497"/>
              <a:gd name="T85" fmla="*/ 2147483647 h 998"/>
              <a:gd name="T86" fmla="*/ 2147483647 w 1497"/>
              <a:gd name="T87" fmla="*/ 2147483647 h 998"/>
              <a:gd name="T88" fmla="*/ 2147483647 w 1497"/>
              <a:gd name="T89" fmla="*/ 2147483647 h 998"/>
              <a:gd name="T90" fmla="*/ 2147483647 w 1497"/>
              <a:gd name="T91" fmla="*/ 2147483647 h 998"/>
              <a:gd name="T92" fmla="*/ 2147483647 w 1497"/>
              <a:gd name="T93" fmla="*/ 2147483647 h 998"/>
              <a:gd name="T94" fmla="*/ 2147483647 w 1497"/>
              <a:gd name="T95" fmla="*/ 2147483647 h 998"/>
              <a:gd name="T96" fmla="*/ 2147483647 w 1497"/>
              <a:gd name="T97" fmla="*/ 2147483647 h 998"/>
              <a:gd name="T98" fmla="*/ 2147483647 w 1497"/>
              <a:gd name="T99" fmla="*/ 2147483647 h 9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7"/>
              <a:gd name="T151" fmla="*/ 0 h 998"/>
              <a:gd name="T152" fmla="*/ 1497 w 1497"/>
              <a:gd name="T153" fmla="*/ 998 h 9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7" h="998">
                <a:moveTo>
                  <a:pt x="952" y="998"/>
                </a:moveTo>
                <a:lnTo>
                  <a:pt x="862" y="953"/>
                </a:lnTo>
                <a:lnTo>
                  <a:pt x="862" y="907"/>
                </a:lnTo>
                <a:lnTo>
                  <a:pt x="816" y="907"/>
                </a:lnTo>
                <a:lnTo>
                  <a:pt x="726" y="907"/>
                </a:lnTo>
                <a:lnTo>
                  <a:pt x="680" y="862"/>
                </a:lnTo>
                <a:lnTo>
                  <a:pt x="635" y="862"/>
                </a:lnTo>
                <a:lnTo>
                  <a:pt x="590" y="862"/>
                </a:lnTo>
                <a:lnTo>
                  <a:pt x="499" y="816"/>
                </a:lnTo>
                <a:lnTo>
                  <a:pt x="453" y="816"/>
                </a:lnTo>
                <a:lnTo>
                  <a:pt x="408" y="771"/>
                </a:lnTo>
                <a:lnTo>
                  <a:pt x="408" y="726"/>
                </a:lnTo>
                <a:lnTo>
                  <a:pt x="227" y="726"/>
                </a:lnTo>
                <a:lnTo>
                  <a:pt x="91" y="635"/>
                </a:lnTo>
                <a:lnTo>
                  <a:pt x="0" y="544"/>
                </a:lnTo>
                <a:lnTo>
                  <a:pt x="45" y="408"/>
                </a:lnTo>
                <a:lnTo>
                  <a:pt x="227" y="227"/>
                </a:lnTo>
                <a:lnTo>
                  <a:pt x="317" y="136"/>
                </a:lnTo>
                <a:lnTo>
                  <a:pt x="408" y="227"/>
                </a:lnTo>
                <a:lnTo>
                  <a:pt x="544" y="181"/>
                </a:lnTo>
                <a:lnTo>
                  <a:pt x="590" y="136"/>
                </a:lnTo>
                <a:lnTo>
                  <a:pt x="680" y="91"/>
                </a:lnTo>
                <a:lnTo>
                  <a:pt x="726" y="136"/>
                </a:lnTo>
                <a:lnTo>
                  <a:pt x="816" y="91"/>
                </a:lnTo>
                <a:lnTo>
                  <a:pt x="862" y="45"/>
                </a:lnTo>
                <a:lnTo>
                  <a:pt x="952" y="0"/>
                </a:lnTo>
                <a:lnTo>
                  <a:pt x="998" y="0"/>
                </a:lnTo>
                <a:lnTo>
                  <a:pt x="1043" y="0"/>
                </a:lnTo>
                <a:lnTo>
                  <a:pt x="1088" y="136"/>
                </a:lnTo>
                <a:lnTo>
                  <a:pt x="1088" y="181"/>
                </a:lnTo>
                <a:lnTo>
                  <a:pt x="1088" y="272"/>
                </a:lnTo>
                <a:lnTo>
                  <a:pt x="1134" y="363"/>
                </a:lnTo>
                <a:lnTo>
                  <a:pt x="1134" y="408"/>
                </a:lnTo>
                <a:lnTo>
                  <a:pt x="1134" y="454"/>
                </a:lnTo>
                <a:cubicBezTo>
                  <a:pt x="1171" y="491"/>
                  <a:pt x="1179" y="515"/>
                  <a:pt x="1227" y="515"/>
                </a:cubicBezTo>
                <a:lnTo>
                  <a:pt x="1270" y="499"/>
                </a:lnTo>
                <a:lnTo>
                  <a:pt x="1361" y="454"/>
                </a:lnTo>
                <a:lnTo>
                  <a:pt x="1406" y="454"/>
                </a:lnTo>
                <a:lnTo>
                  <a:pt x="1451" y="544"/>
                </a:lnTo>
                <a:lnTo>
                  <a:pt x="1497" y="590"/>
                </a:lnTo>
                <a:lnTo>
                  <a:pt x="1497" y="680"/>
                </a:lnTo>
                <a:lnTo>
                  <a:pt x="1497" y="726"/>
                </a:lnTo>
                <a:lnTo>
                  <a:pt x="1451" y="771"/>
                </a:lnTo>
                <a:cubicBezTo>
                  <a:pt x="1398" y="782"/>
                  <a:pt x="1388" y="770"/>
                  <a:pt x="1409" y="788"/>
                </a:cubicBezTo>
                <a:lnTo>
                  <a:pt x="1406" y="862"/>
                </a:lnTo>
                <a:lnTo>
                  <a:pt x="1315" y="862"/>
                </a:lnTo>
                <a:lnTo>
                  <a:pt x="1225" y="907"/>
                </a:lnTo>
                <a:lnTo>
                  <a:pt x="1179" y="953"/>
                </a:lnTo>
                <a:lnTo>
                  <a:pt x="1088" y="998"/>
                </a:lnTo>
                <a:lnTo>
                  <a:pt x="952" y="998"/>
                </a:lnTo>
                <a:close/>
              </a:path>
            </a:pathLst>
          </a:custGeom>
          <a:solidFill>
            <a:schemeClr val="accent1"/>
          </a:solidFill>
          <a:ln w="9525">
            <a:solidFill>
              <a:schemeClr val="tx1"/>
            </a:solidFill>
            <a:round/>
            <a:headEnd/>
            <a:tailEnd/>
          </a:ln>
        </p:spPr>
        <p:txBody>
          <a:bodyPr/>
          <a:lstStyle/>
          <a:p>
            <a:endParaRPr lang="en-US"/>
          </a:p>
        </p:txBody>
      </p:sp>
      <p:sp>
        <p:nvSpPr>
          <p:cNvPr id="63494" name="Text Box 6"/>
          <p:cNvSpPr txBox="1">
            <a:spLocks noChangeArrowheads="1"/>
          </p:cNvSpPr>
          <p:nvPr/>
        </p:nvSpPr>
        <p:spPr bwMode="auto">
          <a:xfrm>
            <a:off x="3203575" y="6165850"/>
            <a:ext cx="1146175" cy="366713"/>
          </a:xfrm>
          <a:prstGeom prst="rect">
            <a:avLst/>
          </a:prstGeom>
          <a:noFill/>
          <a:ln w="9525">
            <a:noFill/>
            <a:miter lim="800000"/>
            <a:headEnd/>
            <a:tailEnd/>
          </a:ln>
        </p:spPr>
        <p:txBody>
          <a:bodyPr wrap="none">
            <a:spAutoFit/>
          </a:bodyPr>
          <a:lstStyle/>
          <a:p>
            <a:r>
              <a:rPr lang="en-US"/>
              <a:t>Chabahar</a:t>
            </a:r>
          </a:p>
        </p:txBody>
      </p:sp>
      <p:sp>
        <p:nvSpPr>
          <p:cNvPr id="63495" name="Text Box 7"/>
          <p:cNvSpPr txBox="1">
            <a:spLocks noChangeArrowheads="1"/>
          </p:cNvSpPr>
          <p:nvPr/>
        </p:nvSpPr>
        <p:spPr bwMode="auto">
          <a:xfrm>
            <a:off x="4356100" y="5013325"/>
            <a:ext cx="863600" cy="366713"/>
          </a:xfrm>
          <a:prstGeom prst="rect">
            <a:avLst/>
          </a:prstGeom>
          <a:noFill/>
          <a:ln w="9525">
            <a:noFill/>
            <a:miter lim="800000"/>
            <a:headEnd/>
            <a:tailEnd/>
          </a:ln>
        </p:spPr>
        <p:txBody>
          <a:bodyPr wrap="none">
            <a:spAutoFit/>
          </a:bodyPr>
          <a:lstStyle/>
          <a:p>
            <a:r>
              <a:rPr lang="en-US"/>
              <a:t>Sarbaz</a:t>
            </a:r>
          </a:p>
        </p:txBody>
      </p:sp>
      <p:sp>
        <p:nvSpPr>
          <p:cNvPr id="63496" name="Text Box 8"/>
          <p:cNvSpPr txBox="1">
            <a:spLocks noChangeArrowheads="1"/>
          </p:cNvSpPr>
          <p:nvPr/>
        </p:nvSpPr>
        <p:spPr bwMode="auto">
          <a:xfrm>
            <a:off x="4787900" y="3933825"/>
            <a:ext cx="1035050" cy="366713"/>
          </a:xfrm>
          <a:prstGeom prst="rect">
            <a:avLst/>
          </a:prstGeom>
          <a:noFill/>
          <a:ln w="9525">
            <a:noFill/>
            <a:miter lim="800000"/>
            <a:headEnd/>
            <a:tailEnd/>
          </a:ln>
        </p:spPr>
        <p:txBody>
          <a:bodyPr wrap="none">
            <a:spAutoFit/>
          </a:bodyPr>
          <a:lstStyle/>
          <a:p>
            <a:r>
              <a:rPr lang="en-US"/>
              <a:t>Saravan</a:t>
            </a:r>
          </a:p>
        </p:txBody>
      </p:sp>
      <p:pic>
        <p:nvPicPr>
          <p:cNvPr id="2050" name="Picture 2"/>
          <p:cNvPicPr>
            <a:picLocks noChangeAspect="1" noChangeArrowheads="1"/>
          </p:cNvPicPr>
          <p:nvPr/>
        </p:nvPicPr>
        <p:blipFill>
          <a:blip r:embed="rId3"/>
          <a:srcRect/>
          <a:stretch>
            <a:fillRect/>
          </a:stretch>
        </p:blipFill>
        <p:spPr bwMode="auto">
          <a:xfrm>
            <a:off x="5791200" y="5105400"/>
            <a:ext cx="1285875"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strVal val="#ppt_h"/>
                                          </p:val>
                                        </p:tav>
                                        <p:tav tm="100000">
                                          <p:val>
                                            <p:strVal val="#ppt_h"/>
                                          </p:val>
                                        </p:tav>
                                      </p:tavLst>
                                    </p:anim>
                                  </p:childTnLst>
                                </p:cTn>
                              </p:par>
                              <p:par>
                                <p:cTn id="9" presetID="5" presetClass="entr" presetSubtype="1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heckerboard(across)">
                                      <p:cBhvr>
                                        <p:cTn id="11" dur="5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3493"/>
                                        </p:tgtEl>
                                        <p:attrNameLst>
                                          <p:attrName>style.visibility</p:attrName>
                                        </p:attrNameLst>
                                      </p:cBhvr>
                                      <p:to>
                                        <p:strVal val="visible"/>
                                      </p:to>
                                    </p:set>
                                    <p:animEffect transition="in" filter="checkerboard(across)">
                                      <p:cBhvr>
                                        <p:cTn id="16" dur="500"/>
                                        <p:tgtEl>
                                          <p:spTgt spid="6349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checkerboard(across)">
                                      <p:cBhvr>
                                        <p:cTn id="19" dur="500"/>
                                        <p:tgtEl>
                                          <p:spTgt spid="6349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3492"/>
                                        </p:tgtEl>
                                        <p:attrNameLst>
                                          <p:attrName>style.visibility</p:attrName>
                                        </p:attrNameLst>
                                      </p:cBhvr>
                                      <p:to>
                                        <p:strVal val="visible"/>
                                      </p:to>
                                    </p:set>
                                    <p:animEffect transition="in" filter="checkerboard(across)">
                                      <p:cBhvr>
                                        <p:cTn id="24" dur="500"/>
                                        <p:tgtEl>
                                          <p:spTgt spid="6349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63495"/>
                                        </p:tgtEl>
                                        <p:attrNameLst>
                                          <p:attrName>style.visibility</p:attrName>
                                        </p:attrNameLst>
                                      </p:cBhvr>
                                      <p:to>
                                        <p:strVal val="visible"/>
                                      </p:to>
                                    </p:set>
                                    <p:animEffect transition="in" filter="checkerboard(across)">
                                      <p:cBhvr>
                                        <p:cTn id="27" dur="500"/>
                                        <p:tgtEl>
                                          <p:spTgt spid="634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3491"/>
                                        </p:tgtEl>
                                        <p:attrNameLst>
                                          <p:attrName>style.visibility</p:attrName>
                                        </p:attrNameLst>
                                      </p:cBhvr>
                                      <p:to>
                                        <p:strVal val="visible"/>
                                      </p:to>
                                    </p:set>
                                    <p:animEffect transition="in" filter="checkerboard(across)">
                                      <p:cBhvr>
                                        <p:cTn id="32" dur="500"/>
                                        <p:tgtEl>
                                          <p:spTgt spid="6349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3494"/>
                                        </p:tgtEl>
                                        <p:attrNameLst>
                                          <p:attrName>style.visibility</p:attrName>
                                        </p:attrNameLst>
                                      </p:cBhvr>
                                      <p:to>
                                        <p:strVal val="visible"/>
                                      </p:to>
                                    </p:set>
                                    <p:animEffect transition="in" filter="checkerboard(across)">
                                      <p:cBhvr>
                                        <p:cTn id="35"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animBg="1"/>
      <p:bldP spid="63494" grpId="0"/>
      <p:bldP spid="63495" grpId="0"/>
      <p:bldP spid="634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28625" y="357188"/>
            <a:ext cx="8229600" cy="1143000"/>
          </a:xfrm>
        </p:spPr>
        <p:txBody>
          <a:bodyPr/>
          <a:lstStyle/>
          <a:p>
            <a:pPr algn="ctr" eaLnBrk="1" hangingPunct="1"/>
            <a:r>
              <a:rPr lang="fa-IR" altLang="ar-SA" sz="2800" b="1" smtClean="0">
                <a:solidFill>
                  <a:srgbClr val="C00000"/>
                </a:solidFill>
                <a:cs typeface="B Homa" pitchFamily="2" charset="-78"/>
              </a:rPr>
              <a:t>گزارش موارد مثبت مالاریا به تفکیک استان و انگل</a:t>
            </a:r>
            <a:endParaRPr lang="en-US" altLang="ar-SA" sz="2800" b="1" smtClean="0">
              <a:solidFill>
                <a:srgbClr val="C00000"/>
              </a:solidFill>
              <a:cs typeface="B Homa" pitchFamily="2" charset="-78"/>
            </a:endParaRPr>
          </a:p>
        </p:txBody>
      </p:sp>
      <p:graphicFrame>
        <p:nvGraphicFramePr>
          <p:cNvPr id="1026" name="Object 3"/>
          <p:cNvGraphicFramePr>
            <a:graphicFrameLocks noGrp="1" noChangeAspect="1"/>
          </p:cNvGraphicFramePr>
          <p:nvPr>
            <p:ph idx="1"/>
          </p:nvPr>
        </p:nvGraphicFramePr>
        <p:xfrm>
          <a:off x="642938" y="1851025"/>
          <a:ext cx="7858125" cy="4024313"/>
        </p:xfrm>
        <a:graphic>
          <a:graphicData uri="http://schemas.openxmlformats.org/presentationml/2006/ole">
            <mc:AlternateContent xmlns:mc="http://schemas.openxmlformats.org/markup-compatibility/2006">
              <mc:Choice xmlns:v="urn:schemas-microsoft-com:vml" Requires="v">
                <p:oleObj spid="_x0000_s3081" r:id="rId3" imgW="7864522" imgH="4023709" progId="Excel.Chart.8">
                  <p:embed/>
                </p:oleObj>
              </mc:Choice>
              <mc:Fallback>
                <p:oleObj r:id="rId3" imgW="7864522" imgH="4023709"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851025"/>
                        <a:ext cx="7858125" cy="402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85875" y="285750"/>
            <a:ext cx="7232650" cy="1143000"/>
          </a:xfrm>
        </p:spPr>
        <p:txBody>
          <a:bodyPr/>
          <a:lstStyle/>
          <a:p>
            <a:pPr algn="ctr" eaLnBrk="1" hangingPunct="1"/>
            <a:r>
              <a:rPr lang="fa-IR" sz="2800" b="1" smtClean="0">
                <a:solidFill>
                  <a:srgbClr val="FF0000"/>
                </a:solidFill>
                <a:cs typeface="B Homa" pitchFamily="2" charset="-78"/>
              </a:rPr>
              <a:t>چارچوب کلی برنامه حذف مالاریا در افق 1404</a:t>
            </a:r>
            <a:endParaRPr lang="en-US" sz="2800" b="1" smtClean="0">
              <a:solidFill>
                <a:srgbClr val="FF0000"/>
              </a:solidFill>
              <a:cs typeface="B Homa" pitchFamily="2" charset="-78"/>
            </a:endParaRPr>
          </a:p>
        </p:txBody>
      </p:sp>
      <p:sp>
        <p:nvSpPr>
          <p:cNvPr id="25603" name="Rectangle 3"/>
          <p:cNvSpPr>
            <a:spLocks noGrp="1" noChangeArrowheads="1"/>
          </p:cNvSpPr>
          <p:nvPr>
            <p:ph type="body" idx="4294967295"/>
          </p:nvPr>
        </p:nvSpPr>
        <p:spPr>
          <a:xfrm>
            <a:off x="642939" y="1571625"/>
            <a:ext cx="7053262" cy="3240088"/>
          </a:xfrm>
        </p:spPr>
        <p:txBody>
          <a:bodyPr/>
          <a:lstStyle/>
          <a:p>
            <a:pPr algn="ctr" rtl="1" eaLnBrk="1" hangingPunct="1">
              <a:lnSpc>
                <a:spcPct val="120000"/>
              </a:lnSpc>
              <a:buFont typeface="Wingdings 2" pitchFamily="18" charset="2"/>
              <a:buNone/>
            </a:pPr>
            <a:r>
              <a:rPr lang="fa-IR" sz="2800" b="1" dirty="0" smtClean="0">
                <a:solidFill>
                  <a:schemeClr val="accent1">
                    <a:lumMod val="50000"/>
                  </a:schemeClr>
                </a:solidFill>
                <a:cs typeface="B Homa" pitchFamily="2" charset="-78"/>
              </a:rPr>
              <a:t>برنامه کشوری حذف مالاریا در راستای اهداف توسعه هزاره و نیز برنامه توسعه کلان کشور میباشد (ایران در افق 1404)</a:t>
            </a:r>
          </a:p>
          <a:p>
            <a:pPr algn="ctr" eaLnBrk="1" hangingPunct="1">
              <a:lnSpc>
                <a:spcPct val="120000"/>
              </a:lnSpc>
              <a:buFont typeface="Wingdings 2" pitchFamily="18" charset="2"/>
              <a:buNone/>
            </a:pPr>
            <a:endParaRPr lang="fa-IR" sz="2800" b="1" dirty="0" smtClean="0">
              <a:cs typeface="B Homa"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85750"/>
            <a:ext cx="8229600" cy="1143000"/>
          </a:xfrm>
        </p:spPr>
        <p:txBody>
          <a:bodyPr/>
          <a:lstStyle/>
          <a:p>
            <a:pPr algn="ctr" eaLnBrk="1" hangingPunct="1"/>
            <a:r>
              <a:rPr lang="fa-IR" sz="2800" b="1" smtClean="0">
                <a:solidFill>
                  <a:srgbClr val="FF0000"/>
                </a:solidFill>
                <a:cs typeface="B Homa" pitchFamily="2" charset="-78"/>
              </a:rPr>
              <a:t>راهبردهای اصلي</a:t>
            </a:r>
            <a:endParaRPr lang="en-US" sz="2800" smtClean="0">
              <a:solidFill>
                <a:srgbClr val="FF0000"/>
              </a:solidFill>
              <a:cs typeface="B Homa" pitchFamily="2" charset="-78"/>
            </a:endParaRPr>
          </a:p>
        </p:txBody>
      </p:sp>
      <p:sp>
        <p:nvSpPr>
          <p:cNvPr id="14339" name="Rectangle 3"/>
          <p:cNvSpPr>
            <a:spLocks noGrp="1" noChangeArrowheads="1"/>
          </p:cNvSpPr>
          <p:nvPr>
            <p:ph idx="1"/>
          </p:nvPr>
        </p:nvSpPr>
        <p:spPr/>
        <p:txBody>
          <a:bodyPr>
            <a:normAutofit fontScale="92500"/>
          </a:bodyPr>
          <a:lstStyle/>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ارتقا دسترسی به خدمات تشخیص فوري و درمان موثر مالاریا </a:t>
            </a:r>
            <a:endParaRPr lang="en-US" sz="2800"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ارتقای دسترسی به خدمات پیشگیری از طریق تقویت مدیریت تلفیق یافته ناقلین (</a:t>
            </a:r>
            <a:r>
              <a:rPr lang="en-US" sz="2800" dirty="0" smtClean="0">
                <a:solidFill>
                  <a:schemeClr val="accent1">
                    <a:lumMod val="50000"/>
                  </a:schemeClr>
                </a:solidFill>
                <a:cs typeface="B Homa" pitchFamily="2" charset="-78"/>
              </a:rPr>
              <a:t>IVM</a:t>
            </a:r>
            <a:r>
              <a:rPr lang="fa-IR" sz="2800" dirty="0" smtClean="0">
                <a:solidFill>
                  <a:schemeClr val="accent1">
                    <a:lumMod val="50000"/>
                  </a:schemeClr>
                </a:solidFill>
                <a:cs typeface="B Homa" pitchFamily="2" charset="-78"/>
              </a:rPr>
              <a:t>)</a:t>
            </a:r>
            <a:endParaRPr lang="en-US" sz="2800"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rgbClr val="00B0F0"/>
              </a:buClr>
              <a:buFont typeface="Wingdings" pitchFamily="2" charset="2"/>
              <a:buChar char="v"/>
              <a:defRPr/>
            </a:pPr>
            <a:r>
              <a:rPr lang="fa-IR" sz="2800" dirty="0" smtClean="0">
                <a:solidFill>
                  <a:schemeClr val="accent1">
                    <a:lumMod val="50000"/>
                  </a:schemeClr>
                </a:solidFill>
                <a:cs typeface="B Homa" pitchFamily="2" charset="-78"/>
              </a:rPr>
              <a:t>تقویت نظام مراقبت مالاریا با تاكيد بر پاسخ مناسب و بموقع</a:t>
            </a:r>
            <a:endParaRPr lang="en-GB" sz="2800" b="1" dirty="0" smtClean="0">
              <a:solidFill>
                <a:schemeClr val="accent1">
                  <a:lumMod val="50000"/>
                </a:schemeClr>
              </a:solidFill>
              <a:cs typeface="B Homa" pitchFamily="2" charset="-78"/>
            </a:endParaRPr>
          </a:p>
          <a:p>
            <a:pPr marL="274320" indent="-274320" algn="r" rtl="1" eaLnBrk="1" fontAlgn="auto" hangingPunct="1">
              <a:lnSpc>
                <a:spcPct val="150000"/>
              </a:lnSpc>
              <a:spcBef>
                <a:spcPct val="0"/>
              </a:spcBef>
              <a:spcAft>
                <a:spcPts val="0"/>
              </a:spcAft>
              <a:buClr>
                <a:schemeClr val="accent3"/>
              </a:buClr>
              <a:buFont typeface="Wingdings" pitchFamily="2" charset="2"/>
              <a:buNone/>
              <a:defRPr/>
            </a:pPr>
            <a:endParaRPr lang="en-US" sz="2800" b="1" dirty="0" smtClean="0">
              <a:solidFill>
                <a:schemeClr val="accent1">
                  <a:lumMod val="50000"/>
                </a:schemeClr>
              </a:solidFill>
              <a:cs typeface="B Homa" pitchFamily="2" charset="-78"/>
            </a:endParaRPr>
          </a:p>
          <a:p>
            <a:pPr marL="274320" indent="-274320" algn="r" rtl="1" eaLnBrk="1" fontAlgn="auto" hangingPunct="1">
              <a:lnSpc>
                <a:spcPct val="150000"/>
              </a:lnSpc>
              <a:spcBef>
                <a:spcPct val="0"/>
              </a:spcBef>
              <a:spcAft>
                <a:spcPts val="0"/>
              </a:spcAft>
              <a:buClr>
                <a:schemeClr val="accent3"/>
              </a:buClr>
              <a:buFont typeface="Wingdings 2" pitchFamily="18" charset="2"/>
              <a:buNone/>
              <a:defRPr/>
            </a:pPr>
            <a:r>
              <a:rPr lang="en-GB" sz="2800" b="1" dirty="0" smtClean="0">
                <a:solidFill>
                  <a:schemeClr val="accent1">
                    <a:lumMod val="50000"/>
                  </a:schemeClr>
                </a:solidFill>
                <a:cs typeface="B Homa" pitchFamily="2" charset="-78"/>
              </a:rPr>
              <a:t>                                 </a:t>
            </a:r>
          </a:p>
          <a:p>
            <a:pPr marL="274320" indent="-274320" eaLnBrk="1" fontAlgn="auto" hangingPunct="1">
              <a:lnSpc>
                <a:spcPct val="150000"/>
              </a:lnSpc>
              <a:spcBef>
                <a:spcPct val="0"/>
              </a:spcBef>
              <a:spcAft>
                <a:spcPts val="0"/>
              </a:spcAft>
              <a:buClr>
                <a:schemeClr val="accent3"/>
              </a:buClr>
              <a:buFontTx/>
              <a:buBlip>
                <a:blip r:embed="rId3"/>
              </a:buBlip>
              <a:defRPr/>
            </a:pPr>
            <a:endParaRPr lang="en-GB" sz="2800" b="1" dirty="0" smtClean="0">
              <a:cs typeface="B Homa"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214438" y="71438"/>
            <a:ext cx="7232650" cy="1143000"/>
          </a:xfrm>
        </p:spPr>
        <p:txBody>
          <a:bodyPr/>
          <a:lstStyle/>
          <a:p>
            <a:pPr algn="ctr" eaLnBrk="1" hangingPunct="1"/>
            <a:r>
              <a:rPr lang="fa-IR" sz="2800" b="1" smtClean="0">
                <a:solidFill>
                  <a:srgbClr val="FF0000"/>
                </a:solidFill>
                <a:cs typeface="B Homa" pitchFamily="2" charset="-78"/>
              </a:rPr>
              <a:t>راهبردهاي پشتیبان</a:t>
            </a:r>
            <a:endParaRPr lang="en-US" sz="2800" b="1" smtClean="0">
              <a:solidFill>
                <a:srgbClr val="FF0000"/>
              </a:solidFill>
              <a:cs typeface="B Homa" pitchFamily="2" charset="-78"/>
            </a:endParaRPr>
          </a:p>
        </p:txBody>
      </p:sp>
      <p:sp>
        <p:nvSpPr>
          <p:cNvPr id="15363" name="Rectangle 3"/>
          <p:cNvSpPr>
            <a:spLocks noGrp="1" noChangeArrowheads="1"/>
          </p:cNvSpPr>
          <p:nvPr>
            <p:ph type="body" idx="4294967295"/>
          </p:nvPr>
        </p:nvSpPr>
        <p:spPr>
          <a:xfrm>
            <a:off x="714375" y="1500188"/>
            <a:ext cx="7210425" cy="4643437"/>
          </a:xfrm>
        </p:spPr>
        <p:txBody>
          <a:bodyPr>
            <a:normAutofit/>
          </a:bodyPr>
          <a:lstStyle/>
          <a:p>
            <a:pPr marL="274320" indent="-274320" algn="r" rtl="1" eaLnBrk="1" fontAlgn="auto" hangingPunct="1">
              <a:spcAft>
                <a:spcPts val="0"/>
              </a:spcAft>
              <a:buClr>
                <a:schemeClr val="accent3"/>
              </a:buClr>
              <a:buFont typeface="Wingdings" pitchFamily="2" charset="2"/>
              <a:buChar char="ü"/>
              <a:defRPr/>
            </a:pPr>
            <a:endParaRPr lang="fa-IR"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تقویت و توسعه نظام پایش و ارزشیابی مداخلات حذف مالاریا </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تحقیقات کاربردی</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استفاده از ظرفیت کلیه ذینفعان </a:t>
            </a:r>
            <a:r>
              <a:rPr lang="en-US" sz="2800" dirty="0" smtClean="0">
                <a:solidFill>
                  <a:schemeClr val="accent1">
                    <a:lumMod val="50000"/>
                  </a:schemeClr>
                </a:solidFill>
                <a:cs typeface="B Homa" pitchFamily="2" charset="-78"/>
              </a:rPr>
              <a:t>(STAKEHOLDER)</a:t>
            </a:r>
            <a:r>
              <a:rPr lang="fa-IR" sz="2800" dirty="0" smtClean="0">
                <a:solidFill>
                  <a:schemeClr val="accent1">
                    <a:lumMod val="50000"/>
                  </a:schemeClr>
                </a:solidFill>
                <a:cs typeface="B Homa" pitchFamily="2" charset="-78"/>
              </a:rPr>
              <a:t> برای حذف مالاریا</a:t>
            </a:r>
            <a:endParaRPr lang="en-US" sz="2800" dirty="0" smtClean="0">
              <a:solidFill>
                <a:schemeClr val="accent1">
                  <a:lumMod val="50000"/>
                </a:schemeClr>
              </a:solidFill>
              <a:cs typeface="B Homa" pitchFamily="2" charset="-78"/>
            </a:endParaRPr>
          </a:p>
          <a:p>
            <a:pPr marL="274320" indent="-274320" algn="r" rtl="1" eaLnBrk="1" fontAlgn="auto" hangingPunct="1">
              <a:spcAft>
                <a:spcPts val="0"/>
              </a:spcAft>
              <a:buClr>
                <a:schemeClr val="accent3"/>
              </a:buClr>
              <a:buFont typeface="Wingdings" pitchFamily="2" charset="2"/>
              <a:buChar char="ü"/>
              <a:defRPr/>
            </a:pPr>
            <a:r>
              <a:rPr lang="fa-IR" sz="2800" dirty="0" smtClean="0">
                <a:solidFill>
                  <a:schemeClr val="accent1">
                    <a:lumMod val="50000"/>
                  </a:schemeClr>
                </a:solidFill>
                <a:cs typeface="B Homa" pitchFamily="2" charset="-78"/>
              </a:rPr>
              <a:t>ظرفیت سازی سرمایه انسانی و بسیج منابع برای حذف مالاریا</a:t>
            </a:r>
            <a:endParaRPr lang="en-US" sz="2800" dirty="0">
              <a:solidFill>
                <a:schemeClr val="accent1">
                  <a:lumMod val="50000"/>
                </a:schemeClr>
              </a:solidFill>
              <a:cs typeface="B Homa"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228600"/>
            <a:ext cx="7605711" cy="6276056"/>
            <a:chOff x="1538289" y="228601"/>
            <a:chExt cx="7605711" cy="6276056"/>
          </a:xfrm>
        </p:grpSpPr>
        <p:sp>
          <p:nvSpPr>
            <p:cNvPr id="148482" name="Rectangle 2"/>
            <p:cNvSpPr>
              <a:spLocks noChangeArrowheads="1"/>
            </p:cNvSpPr>
            <p:nvPr/>
          </p:nvSpPr>
          <p:spPr bwMode="auto">
            <a:xfrm>
              <a:off x="1766889" y="228601"/>
              <a:ext cx="6919912" cy="1446550"/>
            </a:xfrm>
            <a:prstGeom prst="rect">
              <a:avLst/>
            </a:prstGeom>
            <a:noFill/>
            <a:ln w="9525">
              <a:noFill/>
              <a:miter lim="800000"/>
              <a:headEnd/>
              <a:tailEnd/>
            </a:ln>
            <a:effectLst/>
          </p:spPr>
          <p:txBody>
            <a:bodyPr wrap="square">
              <a:spAutoFit/>
            </a:bodyPr>
            <a:lstStyle/>
            <a:p>
              <a:pPr algn="l"/>
              <a:r>
                <a:rPr lang="en-US" sz="4400" dirty="0">
                  <a:solidFill>
                    <a:schemeClr val="hlink"/>
                  </a:solidFill>
                  <a:effectLst>
                    <a:outerShdw blurRad="38100" dist="38100" dir="2700000" algn="tl">
                      <a:srgbClr val="000000"/>
                    </a:outerShdw>
                  </a:effectLst>
                  <a:latin typeface="Arial Black" pitchFamily="34" charset="0"/>
                  <a:cs typeface="Arial" charset="0"/>
                </a:rPr>
                <a:t>Environmental factors</a:t>
              </a:r>
            </a:p>
          </p:txBody>
        </p:sp>
        <p:sp>
          <p:nvSpPr>
            <p:cNvPr id="148483" name="Line 3"/>
            <p:cNvSpPr>
              <a:spLocks noChangeShapeType="1"/>
            </p:cNvSpPr>
            <p:nvPr/>
          </p:nvSpPr>
          <p:spPr bwMode="auto">
            <a:xfrm flipH="1">
              <a:off x="5715001" y="2209800"/>
              <a:ext cx="685800" cy="685800"/>
            </a:xfrm>
            <a:prstGeom prst="line">
              <a:avLst/>
            </a:prstGeom>
            <a:noFill/>
            <a:ln w="38100">
              <a:solidFill>
                <a:schemeClr val="tx1"/>
              </a:solidFill>
              <a:round/>
              <a:headEnd/>
              <a:tailEnd type="triangle" w="med" len="med"/>
            </a:ln>
            <a:effectLst/>
          </p:spPr>
          <p:txBody>
            <a:bodyPr wrap="none"/>
            <a:lstStyle/>
            <a:p>
              <a:endParaRPr lang="en-US"/>
            </a:p>
          </p:txBody>
        </p:sp>
        <p:sp>
          <p:nvSpPr>
            <p:cNvPr id="148484" name="Rectangle 4"/>
            <p:cNvSpPr>
              <a:spLocks noChangeArrowheads="1"/>
            </p:cNvSpPr>
            <p:nvPr/>
          </p:nvSpPr>
          <p:spPr bwMode="auto">
            <a:xfrm>
              <a:off x="6130925" y="1791158"/>
              <a:ext cx="3013075" cy="1357674"/>
            </a:xfrm>
            <a:prstGeom prst="rect">
              <a:avLst/>
            </a:prstGeom>
            <a:noFill/>
            <a:ln w="9525">
              <a:noFill/>
              <a:miter lim="800000"/>
              <a:headEnd/>
              <a:tailEnd/>
            </a:ln>
            <a:effectLst/>
          </p:spPr>
          <p:txBody>
            <a:bodyPr wrap="squar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Temperature</a:t>
              </a:r>
            </a:p>
            <a:p>
              <a:pPr algn="ctr"/>
              <a:r>
                <a:rPr lang="en-US" sz="1800" dirty="0">
                  <a:solidFill>
                    <a:srgbClr val="FF0000"/>
                  </a:solidFill>
                  <a:effectLst>
                    <a:outerShdw blurRad="38100" dist="38100" dir="2700000" algn="tl">
                      <a:srgbClr val="C0C0C0"/>
                    </a:outerShdw>
                  </a:effectLst>
                  <a:latin typeface="Arial" charset="0"/>
                  <a:cs typeface="Arial" charset="0"/>
                </a:rPr>
                <a:t>For parasite in mosquito</a:t>
              </a:r>
            </a:p>
            <a:p>
              <a:pPr algn="ctr"/>
              <a:r>
                <a:rPr lang="en-US" sz="2000" dirty="0">
                  <a:solidFill>
                    <a:srgbClr val="FF0000"/>
                  </a:solidFill>
                  <a:effectLst>
                    <a:outerShdw blurRad="38100" dist="38100" dir="2700000" algn="tl">
                      <a:srgbClr val="C0C0C0"/>
                    </a:outerShdw>
                  </a:effectLst>
                  <a:latin typeface="Arial" charset="0"/>
                  <a:cs typeface="Arial" charset="0"/>
                </a:rPr>
                <a:t>20-30 deg </a:t>
              </a:r>
              <a:r>
                <a:rPr lang="en-US" sz="2000" dirty="0" smtClean="0">
                  <a:solidFill>
                    <a:srgbClr val="FF0000"/>
                  </a:solidFill>
                  <a:effectLst>
                    <a:outerShdw blurRad="38100" dist="38100" dir="2700000" algn="tl">
                      <a:srgbClr val="C0C0C0"/>
                    </a:outerShdw>
                  </a:effectLst>
                  <a:latin typeface="Arial" charset="0"/>
                  <a:cs typeface="Arial" charset="0"/>
                </a:rPr>
                <a:t>c</a:t>
              </a:r>
              <a:r>
                <a:rPr lang="en-US" sz="2000" dirty="0" smtClean="0"/>
                <a:t> (optimal between 27-30°C).</a:t>
              </a:r>
              <a:endParaRPr lang="en-US" sz="2000" dirty="0">
                <a:solidFill>
                  <a:srgbClr val="FF0000"/>
                </a:solidFill>
                <a:effectLst>
                  <a:outerShdw blurRad="38100" dist="38100" dir="2700000" algn="tl">
                    <a:srgbClr val="C0C0C0"/>
                  </a:outerShdw>
                </a:effectLst>
                <a:latin typeface="Arial" charset="0"/>
                <a:cs typeface="Arial" charset="0"/>
              </a:endParaRPr>
            </a:p>
          </p:txBody>
        </p:sp>
        <p:sp>
          <p:nvSpPr>
            <p:cNvPr id="148485" name="Line 5"/>
            <p:cNvSpPr>
              <a:spLocks noChangeShapeType="1"/>
            </p:cNvSpPr>
            <p:nvPr/>
          </p:nvSpPr>
          <p:spPr bwMode="auto">
            <a:xfrm>
              <a:off x="3276600" y="2590800"/>
              <a:ext cx="609600" cy="533400"/>
            </a:xfrm>
            <a:prstGeom prst="line">
              <a:avLst/>
            </a:prstGeom>
            <a:noFill/>
            <a:ln w="38100">
              <a:solidFill>
                <a:schemeClr val="tx1"/>
              </a:solidFill>
              <a:round/>
              <a:headEnd/>
              <a:tailEnd type="triangle" w="med" len="med"/>
            </a:ln>
            <a:effectLst/>
          </p:spPr>
          <p:txBody>
            <a:bodyPr wrap="none"/>
            <a:lstStyle/>
            <a:p>
              <a:endParaRPr lang="en-US"/>
            </a:p>
          </p:txBody>
        </p:sp>
        <p:sp>
          <p:nvSpPr>
            <p:cNvPr id="148486" name="Rectangle 6"/>
            <p:cNvSpPr>
              <a:spLocks noChangeArrowheads="1"/>
            </p:cNvSpPr>
            <p:nvPr/>
          </p:nvSpPr>
          <p:spPr bwMode="auto">
            <a:xfrm>
              <a:off x="2133600" y="2209801"/>
              <a:ext cx="1383713" cy="830997"/>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Humidity</a:t>
              </a:r>
            </a:p>
            <a:p>
              <a:pPr algn="ctr"/>
              <a:r>
                <a:rPr lang="en-US" sz="2400" dirty="0">
                  <a:solidFill>
                    <a:srgbClr val="FF0000"/>
                  </a:solidFill>
                  <a:effectLst>
                    <a:outerShdw blurRad="38100" dist="38100" dir="2700000" algn="tl">
                      <a:srgbClr val="C0C0C0"/>
                    </a:outerShdw>
                  </a:effectLst>
                  <a:latin typeface="Arial" charset="0"/>
                  <a:cs typeface="Arial" charset="0"/>
                </a:rPr>
                <a:t>60%</a:t>
              </a:r>
            </a:p>
          </p:txBody>
        </p:sp>
        <p:sp>
          <p:nvSpPr>
            <p:cNvPr id="148487" name="Rectangle 7"/>
            <p:cNvSpPr>
              <a:spLocks noChangeArrowheads="1"/>
            </p:cNvSpPr>
            <p:nvPr/>
          </p:nvSpPr>
          <p:spPr bwMode="auto">
            <a:xfrm>
              <a:off x="1538289" y="3581400"/>
              <a:ext cx="1646605" cy="738664"/>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effectLst>
                    <a:outerShdw blurRad="38100" dist="38100" dir="2700000" algn="tl">
                      <a:srgbClr val="C0C0C0"/>
                    </a:outerShdw>
                  </a:effectLst>
                  <a:latin typeface="Arial" charset="0"/>
                  <a:cs typeface="Arial" charset="0"/>
                </a:rPr>
                <a:t>Rainfall</a:t>
              </a:r>
            </a:p>
            <a:p>
              <a:pPr algn="ctr"/>
              <a:r>
                <a:rPr lang="en-US" sz="1800" dirty="0">
                  <a:solidFill>
                    <a:srgbClr val="FF0000"/>
                  </a:solidFill>
                  <a:effectLst>
                    <a:outerShdw blurRad="38100" dist="38100" dir="2700000" algn="tl">
                      <a:srgbClr val="C0C0C0"/>
                    </a:outerShdw>
                  </a:effectLst>
                  <a:latin typeface="Arial" charset="0"/>
                  <a:cs typeface="Arial" charset="0"/>
                </a:rPr>
                <a:t>Breeding sites</a:t>
              </a:r>
            </a:p>
          </p:txBody>
        </p:sp>
        <p:sp>
          <p:nvSpPr>
            <p:cNvPr id="148488" name="Text Box 8"/>
            <p:cNvSpPr txBox="1">
              <a:spLocks noChangeArrowheads="1"/>
            </p:cNvSpPr>
            <p:nvPr/>
          </p:nvSpPr>
          <p:spPr bwMode="auto">
            <a:xfrm>
              <a:off x="1600200" y="5029201"/>
              <a:ext cx="1564852" cy="830997"/>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latin typeface="Arial" charset="0"/>
                  <a:cs typeface="Arial" charset="0"/>
                </a:rPr>
                <a:t>Altitude</a:t>
              </a:r>
            </a:p>
            <a:p>
              <a:pPr algn="ctr"/>
              <a:r>
                <a:rPr lang="en-US" sz="1800" dirty="0">
                  <a:solidFill>
                    <a:srgbClr val="FF0000"/>
                  </a:solidFill>
                  <a:latin typeface="Arial" charset="0"/>
                  <a:cs typeface="Arial" charset="0"/>
                </a:rPr>
                <a:t>2000-2500m</a:t>
              </a:r>
              <a:r>
                <a:rPr lang="en-US" sz="2400" dirty="0">
                  <a:latin typeface="Arial" charset="0"/>
                  <a:cs typeface="Arial" charset="0"/>
                </a:rPr>
                <a:t> </a:t>
              </a:r>
            </a:p>
          </p:txBody>
        </p:sp>
        <p:sp>
          <p:nvSpPr>
            <p:cNvPr id="148489" name="Line 9"/>
            <p:cNvSpPr>
              <a:spLocks noChangeShapeType="1"/>
            </p:cNvSpPr>
            <p:nvPr/>
          </p:nvSpPr>
          <p:spPr bwMode="auto">
            <a:xfrm flipV="1">
              <a:off x="4572000" y="4876800"/>
              <a:ext cx="0" cy="762000"/>
            </a:xfrm>
            <a:prstGeom prst="line">
              <a:avLst/>
            </a:prstGeom>
            <a:noFill/>
            <a:ln w="38100">
              <a:solidFill>
                <a:schemeClr val="tx1"/>
              </a:solidFill>
              <a:round/>
              <a:headEnd/>
              <a:tailEnd type="triangle" w="med" len="med"/>
            </a:ln>
            <a:effectLst/>
          </p:spPr>
          <p:txBody>
            <a:bodyPr wrap="none"/>
            <a:lstStyle/>
            <a:p>
              <a:endParaRPr lang="en-US"/>
            </a:p>
          </p:txBody>
        </p:sp>
        <p:sp>
          <p:nvSpPr>
            <p:cNvPr id="148490" name="Text Box 10"/>
            <p:cNvSpPr txBox="1">
              <a:spLocks noChangeArrowheads="1"/>
            </p:cNvSpPr>
            <p:nvPr/>
          </p:nvSpPr>
          <p:spPr bwMode="auto">
            <a:xfrm>
              <a:off x="3441700" y="5486401"/>
              <a:ext cx="2260600" cy="1018256"/>
            </a:xfrm>
            <a:prstGeom prst="rect">
              <a:avLst/>
            </a:prstGeom>
            <a:noFill/>
            <a:ln w="9525">
              <a:noFill/>
              <a:miter lim="800000"/>
              <a:headEnd/>
              <a:tailEnd/>
            </a:ln>
            <a:effectLst/>
          </p:spPr>
          <p:txBody>
            <a:bodyPr>
              <a:spAutoFit/>
            </a:bodyPr>
            <a:lstStyle/>
            <a:p>
              <a:pPr algn="ctr"/>
              <a:r>
                <a:rPr lang="en-US" sz="2400" dirty="0">
                  <a:solidFill>
                    <a:schemeClr val="accent1">
                      <a:lumMod val="50000"/>
                    </a:schemeClr>
                  </a:solidFill>
                  <a:latin typeface="Arial" charset="0"/>
                  <a:cs typeface="Arial" charset="0"/>
                </a:rPr>
                <a:t>Man- made</a:t>
              </a:r>
            </a:p>
            <a:p>
              <a:pPr algn="ctr"/>
              <a:r>
                <a:rPr lang="en-US" sz="1800" dirty="0">
                  <a:solidFill>
                    <a:srgbClr val="FF0000"/>
                  </a:solidFill>
                  <a:latin typeface="Arial" charset="0"/>
                  <a:cs typeface="Arial" charset="0"/>
                </a:rPr>
                <a:t>garden pools, irrigation channels</a:t>
              </a:r>
            </a:p>
          </p:txBody>
        </p:sp>
        <p:pic>
          <p:nvPicPr>
            <p:cNvPr id="148491" name="Picture 11" descr="photo10">
              <a:hlinkClick r:id="rId3"/>
            </p:cNvPr>
            <p:cNvPicPr>
              <a:picLocks noChangeAspect="1" noChangeArrowheads="1"/>
            </p:cNvPicPr>
            <p:nvPr/>
          </p:nvPicPr>
          <p:blipFill>
            <a:blip r:embed="rId4"/>
            <a:srcRect/>
            <a:stretch>
              <a:fillRect/>
            </a:stretch>
          </p:blipFill>
          <p:spPr bwMode="auto">
            <a:xfrm>
              <a:off x="3962401" y="2971800"/>
              <a:ext cx="1738313" cy="1752600"/>
            </a:xfrm>
            <a:prstGeom prst="rect">
              <a:avLst/>
            </a:prstGeom>
            <a:noFill/>
          </p:spPr>
        </p:pic>
        <p:sp>
          <p:nvSpPr>
            <p:cNvPr id="148492" name="Text Box 12"/>
            <p:cNvSpPr txBox="1">
              <a:spLocks noChangeArrowheads="1"/>
            </p:cNvSpPr>
            <p:nvPr/>
          </p:nvSpPr>
          <p:spPr bwMode="auto">
            <a:xfrm>
              <a:off x="6477000" y="4953000"/>
              <a:ext cx="2390399" cy="1338828"/>
            </a:xfrm>
            <a:prstGeom prst="rect">
              <a:avLst/>
            </a:prstGeom>
            <a:noFill/>
            <a:ln w="9525">
              <a:noFill/>
              <a:miter lim="800000"/>
              <a:headEnd/>
              <a:tailEnd/>
            </a:ln>
            <a:effectLst/>
          </p:spPr>
          <p:txBody>
            <a:bodyPr wrap="none">
              <a:spAutoFit/>
            </a:bodyPr>
            <a:lstStyle/>
            <a:p>
              <a:pPr algn="ctr" rtl="0">
                <a:lnSpc>
                  <a:spcPct val="90000"/>
                </a:lnSpc>
                <a:spcBef>
                  <a:spcPct val="20000"/>
                </a:spcBef>
              </a:pPr>
              <a:r>
                <a:rPr lang="en-US" sz="2400" dirty="0">
                  <a:solidFill>
                    <a:schemeClr val="accent1">
                      <a:lumMod val="50000"/>
                    </a:schemeClr>
                  </a:solidFill>
                  <a:effectLst>
                    <a:outerShdw blurRad="38100" dist="38100" dir="2700000" algn="tl">
                      <a:srgbClr val="C0C0C0"/>
                    </a:outerShdw>
                  </a:effectLst>
                  <a:latin typeface="Arial" charset="0"/>
                  <a:cs typeface="Arial" charset="0"/>
                </a:rPr>
                <a:t>Global warming</a:t>
              </a:r>
              <a:r>
                <a:rPr lang="en-US" sz="1800" dirty="0">
                  <a:solidFill>
                    <a:schemeClr val="accent1">
                      <a:lumMod val="50000"/>
                    </a:schemeClr>
                  </a:solidFill>
                  <a:effectLst>
                    <a:outerShdw blurRad="38100" dist="38100" dir="2700000" algn="tl">
                      <a:srgbClr val="C0C0C0"/>
                    </a:outerShdw>
                  </a:effectLst>
                  <a:latin typeface="Arial" charset="0"/>
                  <a:cs typeface="Arial" charset="0"/>
                </a:rPr>
                <a:t>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may increase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the geographic </a:t>
              </a:r>
            </a:p>
            <a:p>
              <a:pPr algn="ctr" rtl="0">
                <a:lnSpc>
                  <a:spcPct val="90000"/>
                </a:lnSpc>
                <a:spcBef>
                  <a:spcPct val="20000"/>
                </a:spcBef>
              </a:pPr>
              <a:r>
                <a:rPr lang="en-US" sz="1800" dirty="0">
                  <a:solidFill>
                    <a:srgbClr val="FF0000"/>
                  </a:solidFill>
                  <a:effectLst>
                    <a:outerShdw blurRad="38100" dist="38100" dir="2700000" algn="tl">
                      <a:srgbClr val="C0C0C0"/>
                    </a:outerShdw>
                  </a:effectLst>
                  <a:latin typeface="Arial" charset="0"/>
                  <a:cs typeface="Arial" charset="0"/>
                </a:rPr>
                <a:t>range of malaria</a:t>
              </a:r>
              <a:endParaRPr lang="en-US" sz="1800" dirty="0">
                <a:solidFill>
                  <a:srgbClr val="FF0000"/>
                </a:solidFill>
                <a:latin typeface="Arial" charset="0"/>
                <a:cs typeface="Arial" charset="0"/>
              </a:endParaRPr>
            </a:p>
          </p:txBody>
        </p:sp>
        <p:sp>
          <p:nvSpPr>
            <p:cNvPr id="148493" name="Line 13"/>
            <p:cNvSpPr>
              <a:spLocks noChangeShapeType="1"/>
            </p:cNvSpPr>
            <p:nvPr/>
          </p:nvSpPr>
          <p:spPr bwMode="auto">
            <a:xfrm>
              <a:off x="2986089" y="3886201"/>
              <a:ext cx="990600" cy="0"/>
            </a:xfrm>
            <a:prstGeom prst="line">
              <a:avLst/>
            </a:prstGeom>
            <a:noFill/>
            <a:ln w="38100">
              <a:solidFill>
                <a:schemeClr val="tx1"/>
              </a:solidFill>
              <a:round/>
              <a:headEnd/>
              <a:tailEnd type="triangle" w="med" len="med"/>
            </a:ln>
            <a:effectLst/>
          </p:spPr>
          <p:txBody>
            <a:bodyPr wrap="none"/>
            <a:lstStyle/>
            <a:p>
              <a:endParaRPr lang="en-US"/>
            </a:p>
          </p:txBody>
        </p:sp>
        <p:sp>
          <p:nvSpPr>
            <p:cNvPr id="148494" name="Line 14"/>
            <p:cNvSpPr>
              <a:spLocks noChangeShapeType="1"/>
            </p:cNvSpPr>
            <p:nvPr/>
          </p:nvSpPr>
          <p:spPr bwMode="auto">
            <a:xfrm flipV="1">
              <a:off x="2971801" y="4724400"/>
              <a:ext cx="914400" cy="533400"/>
            </a:xfrm>
            <a:prstGeom prst="line">
              <a:avLst/>
            </a:prstGeom>
            <a:noFill/>
            <a:ln w="38100">
              <a:solidFill>
                <a:schemeClr val="tx1"/>
              </a:solidFill>
              <a:round/>
              <a:headEnd/>
              <a:tailEnd type="triangle" w="med" len="med"/>
            </a:ln>
            <a:effectLst/>
          </p:spPr>
          <p:txBody>
            <a:bodyPr wrap="none"/>
            <a:lstStyle/>
            <a:p>
              <a:endParaRPr lang="en-US"/>
            </a:p>
          </p:txBody>
        </p:sp>
        <p:sp>
          <p:nvSpPr>
            <p:cNvPr id="148495" name="Line 15"/>
            <p:cNvSpPr>
              <a:spLocks noChangeShapeType="1"/>
            </p:cNvSpPr>
            <p:nvPr/>
          </p:nvSpPr>
          <p:spPr bwMode="auto">
            <a:xfrm flipH="1" flipV="1">
              <a:off x="5715001" y="4648200"/>
              <a:ext cx="685800" cy="228600"/>
            </a:xfrm>
            <a:prstGeom prst="line">
              <a:avLst/>
            </a:prstGeom>
            <a:noFill/>
            <a:ln w="38100">
              <a:solidFill>
                <a:schemeClr val="tx1"/>
              </a:solidFill>
              <a:round/>
              <a:headEnd/>
              <a:tailEnd type="triangle" w="med" len="med"/>
            </a:ln>
            <a:effectLst/>
          </p:spPr>
          <p:txBody>
            <a:bodyPr wrap="none"/>
            <a:lstStyle/>
            <a:p>
              <a:endParaRPr lang="en-US"/>
            </a:p>
          </p:txBody>
        </p:sp>
        <p:sp>
          <p:nvSpPr>
            <p:cNvPr id="148496" name="Text Box 16"/>
            <p:cNvSpPr txBox="1">
              <a:spLocks noChangeArrowheads="1"/>
            </p:cNvSpPr>
            <p:nvPr/>
          </p:nvSpPr>
          <p:spPr bwMode="auto">
            <a:xfrm>
              <a:off x="6858001" y="3657600"/>
              <a:ext cx="1229824" cy="738664"/>
            </a:xfrm>
            <a:prstGeom prst="rect">
              <a:avLst/>
            </a:prstGeom>
            <a:noFill/>
            <a:ln w="9525">
              <a:noFill/>
              <a:miter lim="800000"/>
              <a:headEnd/>
              <a:tailEnd/>
            </a:ln>
            <a:effectLst/>
          </p:spPr>
          <p:txBody>
            <a:bodyPr wrap="none">
              <a:spAutoFit/>
            </a:bodyPr>
            <a:lstStyle/>
            <a:p>
              <a:pPr algn="ctr"/>
              <a:r>
                <a:rPr lang="en-US" sz="2400" dirty="0">
                  <a:solidFill>
                    <a:schemeClr val="accent1">
                      <a:lumMod val="50000"/>
                    </a:schemeClr>
                  </a:solidFill>
                  <a:latin typeface="Arial" charset="0"/>
                  <a:cs typeface="Arial" charset="0"/>
                </a:rPr>
                <a:t>Season</a:t>
              </a:r>
            </a:p>
            <a:p>
              <a:pPr algn="ctr"/>
              <a:r>
                <a:rPr lang="en-US" sz="1800" dirty="0">
                  <a:solidFill>
                    <a:srgbClr val="FF0000"/>
                  </a:solidFill>
                  <a:latin typeface="Arial" charset="0"/>
                  <a:cs typeface="Arial" charset="0"/>
                </a:rPr>
                <a:t>summer</a:t>
              </a:r>
            </a:p>
          </p:txBody>
        </p:sp>
        <p:sp>
          <p:nvSpPr>
            <p:cNvPr id="148497" name="Line 17"/>
            <p:cNvSpPr>
              <a:spLocks noChangeShapeType="1"/>
            </p:cNvSpPr>
            <p:nvPr/>
          </p:nvSpPr>
          <p:spPr bwMode="auto">
            <a:xfrm flipH="1">
              <a:off x="5715001" y="3962400"/>
              <a:ext cx="1143000" cy="0"/>
            </a:xfrm>
            <a:prstGeom prst="line">
              <a:avLst/>
            </a:prstGeom>
            <a:noFill/>
            <a:ln w="38100">
              <a:solidFill>
                <a:schemeClr val="tx1"/>
              </a:solidFill>
              <a:round/>
              <a:headEnd/>
              <a:tailEnd type="triangle" w="med" len="med"/>
            </a:ln>
            <a:effectLst/>
          </p:spPr>
          <p:txBody>
            <a:bodyPr wrap="none"/>
            <a:lstStyle/>
            <a:p>
              <a:endParaRPr lang="en-US"/>
            </a:p>
          </p:txBody>
        </p:sp>
        <p:sp>
          <p:nvSpPr>
            <p:cNvPr id="148498" name="Line 18"/>
            <p:cNvSpPr>
              <a:spLocks noChangeShapeType="1"/>
            </p:cNvSpPr>
            <p:nvPr/>
          </p:nvSpPr>
          <p:spPr bwMode="auto">
            <a:xfrm flipV="1">
              <a:off x="2286000" y="3048000"/>
              <a:ext cx="0" cy="533400"/>
            </a:xfrm>
            <a:prstGeom prst="line">
              <a:avLst/>
            </a:prstGeom>
            <a:noFill/>
            <a:ln w="9525">
              <a:solidFill>
                <a:schemeClr val="tx1"/>
              </a:solidFill>
              <a:round/>
              <a:headEnd/>
              <a:tailEnd type="triangle" w="med" len="med"/>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fontAlgn="auto" hangingPunct="1">
              <a:spcAft>
                <a:spcPts val="0"/>
              </a:spcAft>
              <a:defRPr/>
            </a:pPr>
            <a:r>
              <a:rPr lang="fa-IR" sz="7200" b="1" dirty="0" smtClean="0">
                <a:solidFill>
                  <a:schemeClr val="accent2">
                    <a:lumMod val="50000"/>
                  </a:schemeClr>
                </a:solidFill>
              </a:rPr>
              <a:t>دستاوردها</a:t>
            </a:r>
            <a:endParaRPr lang="en-US" sz="7200" b="1" dirty="0" smtClean="0">
              <a:solidFill>
                <a:schemeClr val="accent2">
                  <a:lumMod val="50000"/>
                </a:schemeClr>
              </a:solidFill>
            </a:endParaRPr>
          </a:p>
        </p:txBody>
      </p:sp>
      <p:pic>
        <p:nvPicPr>
          <p:cNvPr id="28675" name="Picture 2"/>
          <p:cNvPicPr>
            <a:picLocks noGrp="1" noChangeAspect="1" noChangeArrowheads="1"/>
          </p:cNvPicPr>
          <p:nvPr>
            <p:ph idx="1"/>
          </p:nvPr>
        </p:nvPicPr>
        <p:blipFill>
          <a:blip r:embed="rId2"/>
          <a:srcRect/>
          <a:stretch>
            <a:fillRect/>
          </a:stretch>
        </p:blipFill>
        <p:spPr>
          <a:xfrm>
            <a:off x="1600200" y="2286000"/>
            <a:ext cx="5486400" cy="3581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04813"/>
            <a:ext cx="7772400" cy="1143000"/>
          </a:xfrm>
        </p:spPr>
        <p:txBody>
          <a:bodyPr/>
          <a:lstStyle/>
          <a:p>
            <a:pPr>
              <a:defRPr/>
            </a:pPr>
            <a:r>
              <a:rPr lang="fa-IR" sz="3600" kern="1200" dirty="0" smtClean="0">
                <a:solidFill>
                  <a:schemeClr val="accent2">
                    <a:lumMod val="50000"/>
                  </a:schemeClr>
                </a:solidFill>
                <a:cs typeface="B Homa" pitchFamily="2" charset="-78"/>
              </a:rPr>
              <a:t>روند موارد گزارش شده مالاریا در کشور        1390- 1370</a:t>
            </a:r>
            <a:endParaRPr lang="en-US" sz="3600" kern="1200" dirty="0" smtClean="0">
              <a:solidFill>
                <a:schemeClr val="accent2">
                  <a:lumMod val="50000"/>
                </a:schemeClr>
              </a:solidFill>
              <a:cs typeface="B Homa" pitchFamily="2" charset="-78"/>
            </a:endParaRPr>
          </a:p>
        </p:txBody>
      </p:sp>
      <p:graphicFrame>
        <p:nvGraphicFramePr>
          <p:cNvPr id="4" name="Chart Placeholder 3"/>
          <p:cNvGraphicFramePr>
            <a:graphicFrameLocks noGrp="1"/>
          </p:cNvGraphicFramePr>
          <p:nvPr>
            <p:ph type="chart" idx="1"/>
          </p:nvPr>
        </p:nvGraphicFramePr>
        <p:xfrm>
          <a:off x="683568" y="1916832"/>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600" kern="1200" dirty="0" smtClean="0">
                <a:solidFill>
                  <a:schemeClr val="accent2">
                    <a:lumMod val="50000"/>
                  </a:schemeClr>
                </a:solidFill>
                <a:cs typeface="B Homa" pitchFamily="2" charset="-78"/>
              </a:rPr>
              <a:t>میزان بروز موارد گزارش شده مالاریا طی سالهای</a:t>
            </a:r>
            <a:r>
              <a:rPr lang="fa-IR" dirty="0" smtClean="0"/>
              <a:t> </a:t>
            </a:r>
            <a:r>
              <a:rPr lang="fa-IR" sz="3600" kern="1200" dirty="0" smtClean="0">
                <a:solidFill>
                  <a:schemeClr val="accent2">
                    <a:lumMod val="50000"/>
                  </a:schemeClr>
                </a:solidFill>
                <a:cs typeface="B Homa" pitchFamily="2" charset="-78"/>
              </a:rPr>
              <a:t>1390-1371</a:t>
            </a:r>
            <a:endParaRPr lang="en-US" sz="3600" kern="1200" dirty="0" smtClean="0">
              <a:solidFill>
                <a:schemeClr val="accent2">
                  <a:lumMod val="50000"/>
                </a:schemeClr>
              </a:solidFill>
              <a:cs typeface="B Homa" pitchFamily="2" charset="-78"/>
            </a:endParaRPr>
          </a:p>
        </p:txBody>
      </p:sp>
      <p:graphicFrame>
        <p:nvGraphicFramePr>
          <p:cNvPr id="4" name="Chart Placeholder 3"/>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1" y="428625"/>
            <a:ext cx="7124700" cy="1808163"/>
          </a:xfrm>
        </p:spPr>
        <p:txBody>
          <a:bodyPr>
            <a:noAutofit/>
          </a:bodyPr>
          <a:lstStyle/>
          <a:p>
            <a:pPr algn="ctr" rtl="1" eaLnBrk="1" fontAlgn="auto" hangingPunct="1">
              <a:spcAft>
                <a:spcPts val="0"/>
              </a:spcAft>
              <a:defRPr/>
            </a:pPr>
            <a:r>
              <a:rPr lang="fa-IR" sz="2800" dirty="0" smtClean="0">
                <a:solidFill>
                  <a:schemeClr val="accent1">
                    <a:lumMod val="50000"/>
                  </a:schemeClr>
                </a:solidFill>
                <a:cs typeface="B Homa" pitchFamily="2" charset="-78"/>
              </a:rPr>
              <a:t>حذف مالاریا یکی از اولویتهای درجه اول وزارت بهداشت، درمان و آموزش پزشکی است و مسولین  عالی رتبه کشور و وزارت متبوع از نزدیک پیشرفت برنامه حذف مالاریا را پیگیری می کنند.</a:t>
            </a:r>
            <a:endParaRPr lang="en-US" sz="2800" dirty="0" smtClean="0">
              <a:solidFill>
                <a:schemeClr val="accent1">
                  <a:lumMod val="50000"/>
                </a:schemeClr>
              </a:solidFill>
              <a:cs typeface="B Homa" pitchFamily="2" charset="-78"/>
            </a:endParaRPr>
          </a:p>
        </p:txBody>
      </p:sp>
      <p:pic>
        <p:nvPicPr>
          <p:cNvPr id="31747"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2519363"/>
            <a:ext cx="4337050" cy="4338637"/>
          </a:xfrm>
          <a:solidFill>
            <a:srgbClr val="0070C0"/>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
            <a:ext cx="8077200" cy="1904999"/>
          </a:xfrm>
        </p:spPr>
        <p:txBody>
          <a:bodyPr/>
          <a:lstStyle/>
          <a:p>
            <a:pPr algn="ctr" rtl="1"/>
            <a:r>
              <a:rPr lang="fa-IR" sz="4400" b="1" dirty="0" smtClean="0"/>
              <a:t/>
            </a:r>
            <a:br>
              <a:rPr lang="fa-IR" sz="4400" b="1" dirty="0" smtClean="0"/>
            </a:br>
            <a:r>
              <a:rPr lang="fa-IR" sz="4400" b="1" dirty="0" smtClean="0"/>
              <a:t/>
            </a:r>
            <a:br>
              <a:rPr lang="fa-IR" sz="4400" b="1" dirty="0" smtClean="0"/>
            </a:br>
            <a:r>
              <a:rPr lang="fa-IR" sz="4400" b="1" dirty="0" smtClean="0"/>
              <a:t/>
            </a:r>
            <a:br>
              <a:rPr lang="fa-IR" sz="4400" b="1" dirty="0" smtClean="0"/>
            </a:br>
            <a:r>
              <a:rPr lang="fa-IR" sz="4400" b="1" dirty="0" smtClean="0">
                <a:solidFill>
                  <a:schemeClr val="accent1">
                    <a:lumMod val="50000"/>
                  </a:schemeClr>
                </a:solidFill>
              </a:rPr>
              <a:t>ابلاغيه هيات محترم وزيران به استانداران سه استان جنوب و جنوب</a:t>
            </a:r>
            <a:r>
              <a:rPr lang="en-US" sz="4400" b="1" dirty="0" smtClean="0">
                <a:solidFill>
                  <a:schemeClr val="accent1">
                    <a:lumMod val="50000"/>
                  </a:schemeClr>
                </a:solidFill>
              </a:rPr>
              <a:t> </a:t>
            </a:r>
            <a:r>
              <a:rPr lang="fa-IR" sz="4400" b="1" dirty="0" smtClean="0">
                <a:solidFill>
                  <a:schemeClr val="accent1">
                    <a:lumMod val="50000"/>
                  </a:schemeClr>
                </a:solidFill>
              </a:rPr>
              <a:t>شرقی</a:t>
            </a:r>
            <a:endParaRPr lang="en-US" sz="4400" b="1" dirty="0" smtClean="0">
              <a:solidFill>
                <a:schemeClr val="accent1">
                  <a:lumMod val="50000"/>
                </a:schemeClr>
              </a:solidFill>
            </a:endParaRPr>
          </a:p>
        </p:txBody>
      </p:sp>
      <p:pic>
        <p:nvPicPr>
          <p:cNvPr id="32771" name="Content Placeholder 4" descr="Letter to Govorners.JPG"/>
          <p:cNvPicPr>
            <a:picLocks noGrp="1" noChangeAspect="1"/>
          </p:cNvPicPr>
          <p:nvPr>
            <p:ph sz="half" idx="2"/>
          </p:nvPr>
        </p:nvPicPr>
        <p:blipFill>
          <a:blip r:embed="rId2"/>
          <a:srcRect/>
          <a:stretch>
            <a:fillRect/>
          </a:stretch>
        </p:blipFill>
        <p:spPr>
          <a:xfrm>
            <a:off x="1285875" y="1936904"/>
            <a:ext cx="6105525" cy="4921096"/>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304800"/>
            <a:ext cx="7391400" cy="2289175"/>
          </a:xfrm>
        </p:spPr>
        <p:txBody>
          <a:bodyPr>
            <a:noAutofit/>
          </a:bodyPr>
          <a:lstStyle/>
          <a:p>
            <a:pPr marL="274320" indent="-274320" algn="ctr" rtl="1" eaLnBrk="1" fontAlgn="auto" hangingPunct="1">
              <a:spcAft>
                <a:spcPts val="0"/>
              </a:spcAft>
              <a:defRPr/>
            </a:pPr>
            <a:r>
              <a:rPr lang="fa-IR" sz="2800" dirty="0" smtClean="0">
                <a:solidFill>
                  <a:schemeClr val="accent1">
                    <a:lumMod val="50000"/>
                  </a:schemeClr>
                </a:solidFill>
                <a:cs typeface="B Homa" pitchFamily="2" charset="-78"/>
              </a:rPr>
              <a:t>در راستای اهداف هزاره و برنامه توسعه کلان کشور ، برنامه راهبردی حذف مالاریا در در روز چهارشنبه اول اردیبهشت سال 1388 در شورای عالی سلامت به ریاست معاون اول محترم رییس جمهور به تصویب رسید.</a:t>
            </a:r>
            <a:endParaRPr lang="en-US" sz="2800" b="1" dirty="0" smtClean="0">
              <a:solidFill>
                <a:schemeClr val="accent1">
                  <a:lumMod val="50000"/>
                </a:schemeClr>
              </a:solidFill>
              <a:cs typeface="B Homa" pitchFamily="2" charset="-78"/>
            </a:endParaRPr>
          </a:p>
        </p:txBody>
      </p:sp>
      <p:pic>
        <p:nvPicPr>
          <p:cNvPr id="33795"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786063" y="2947988"/>
            <a:ext cx="3908425" cy="3910012"/>
          </a:xfrm>
          <a:solidFill>
            <a:srgbClr val="0070C0"/>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marL="484632" algn="ctr" eaLnBrk="1" fontAlgn="auto" hangingPunct="1">
              <a:spcAft>
                <a:spcPts val="0"/>
              </a:spcAft>
              <a:defRPr/>
            </a:pPr>
            <a:r>
              <a:rPr lang="fa-IR" sz="3200" b="1" dirty="0" smtClean="0">
                <a:solidFill>
                  <a:schemeClr val="accent2">
                    <a:lumMod val="50000"/>
                  </a:schemeClr>
                </a:solidFill>
                <a:cs typeface="B Homa" pitchFamily="2" charset="-78"/>
              </a:rPr>
              <a:t>همکاری موثر سایر بخش های توسعه                           </a:t>
            </a:r>
            <a:r>
              <a:rPr lang="fa-IR" sz="2000" b="1" dirty="0" smtClean="0">
                <a:solidFill>
                  <a:schemeClr val="accent1"/>
                </a:solidFill>
                <a:cs typeface="B Homa" pitchFamily="2" charset="-78"/>
              </a:rPr>
              <a:t>دستور وزیر محترم نیرو برای تسریع و اعمال اولویت برق رسانی به مناطق مالاریا خیز</a:t>
            </a:r>
            <a:endParaRPr lang="en-US" sz="2000" b="1" dirty="0" smtClean="0">
              <a:solidFill>
                <a:schemeClr val="accent1"/>
              </a:solidFill>
              <a:cs typeface="B Homa" pitchFamily="2" charset="-78"/>
            </a:endParaRPr>
          </a:p>
        </p:txBody>
      </p:sp>
      <p:pic>
        <p:nvPicPr>
          <p:cNvPr id="34819" name="Content Placeholder 3" descr="Letter from Ministery of Energy.jpg"/>
          <p:cNvPicPr>
            <a:picLocks noGrp="1" noChangeAspect="1"/>
          </p:cNvPicPr>
          <p:nvPr>
            <p:ph idx="1"/>
          </p:nvPr>
        </p:nvPicPr>
        <p:blipFill>
          <a:blip r:embed="rId2"/>
          <a:srcRect/>
          <a:stretch>
            <a:fillRect/>
          </a:stretch>
        </p:blipFill>
        <p:spPr>
          <a:xfrm>
            <a:off x="2952750" y="2051050"/>
            <a:ext cx="3119438" cy="4403725"/>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609600"/>
            <a:ext cx="7124700" cy="1665287"/>
          </a:xfrm>
        </p:spPr>
        <p:txBody>
          <a:bodyPr>
            <a:noAutofit/>
          </a:bodyPr>
          <a:lstStyle/>
          <a:p>
            <a:pPr algn="ctr" rtl="1" eaLnBrk="1" fontAlgn="auto" hangingPunct="1">
              <a:spcAft>
                <a:spcPts val="0"/>
              </a:spcAft>
              <a:defRPr/>
            </a:pPr>
            <a:r>
              <a:rPr lang="fa-IR" sz="2800" dirty="0" smtClean="0">
                <a:solidFill>
                  <a:schemeClr val="accent1">
                    <a:lumMod val="50000"/>
                  </a:schemeClr>
                </a:solidFill>
                <a:cs typeface="B Homa" pitchFamily="2" charset="-78"/>
              </a:rPr>
              <a:t>کلیه فعالیتهای مرتبط با حذف مالاریا مبتنی بر اصول علمی در تمام سطوح خدمات بهداشتی انجام می شود (طبقه بندی موارد و کانون ها با رویکرد حذف )</a:t>
            </a:r>
            <a:endParaRPr lang="en-US" sz="2800" dirty="0" smtClean="0">
              <a:solidFill>
                <a:schemeClr val="accent1">
                  <a:lumMod val="50000"/>
                </a:schemeClr>
              </a:solidFill>
              <a:cs typeface="B Homa" pitchFamily="2" charset="-78"/>
            </a:endParaRPr>
          </a:p>
        </p:txBody>
      </p:sp>
      <p:pic>
        <p:nvPicPr>
          <p:cNvPr id="35843"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286000" y="2857500"/>
            <a:ext cx="4389438" cy="3440113"/>
          </a:xfrm>
          <a:solidFill>
            <a:srgbClr val="0070C0"/>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28625" y="928688"/>
            <a:ext cx="7115175" cy="1736725"/>
          </a:xfrm>
        </p:spPr>
        <p:txBody>
          <a:bodyPr>
            <a:noAutofit/>
          </a:bodyPr>
          <a:lstStyle/>
          <a:p>
            <a:pPr algn="ctr" rtl="1" eaLnBrk="1" fontAlgn="auto" hangingPunct="1">
              <a:spcAft>
                <a:spcPts val="0"/>
              </a:spcAft>
              <a:defRPr/>
            </a:pPr>
            <a:r>
              <a:rPr lang="fa-IR" sz="2800" dirty="0" smtClean="0">
                <a:solidFill>
                  <a:schemeClr val="accent2">
                    <a:lumMod val="50000"/>
                  </a:schemeClr>
                </a:solidFill>
                <a:cs typeface="B Homa" pitchFamily="2" charset="-78"/>
              </a:rPr>
              <a:t/>
            </a:r>
            <a:br>
              <a:rPr lang="fa-IR" sz="2800" dirty="0" smtClean="0">
                <a:solidFill>
                  <a:schemeClr val="accent2">
                    <a:lumMod val="50000"/>
                  </a:schemeClr>
                </a:solidFill>
                <a:cs typeface="B Homa" pitchFamily="2" charset="-78"/>
              </a:rPr>
            </a:br>
            <a:r>
              <a:rPr lang="fa-IR" sz="2800" b="1" dirty="0" smtClean="0">
                <a:solidFill>
                  <a:schemeClr val="accent2">
                    <a:lumMod val="50000"/>
                  </a:schemeClr>
                </a:solidFill>
                <a:cs typeface="B Homa" pitchFamily="2" charset="-78"/>
              </a:rPr>
              <a:t/>
            </a:r>
            <a:br>
              <a:rPr lang="fa-IR" sz="2800" b="1" dirty="0" smtClean="0">
                <a:solidFill>
                  <a:schemeClr val="accent2">
                    <a:lumMod val="50000"/>
                  </a:schemeClr>
                </a:solidFill>
                <a:cs typeface="B Homa" pitchFamily="2" charset="-78"/>
              </a:rPr>
            </a:br>
            <a:r>
              <a:rPr lang="fa-IR" sz="2800" dirty="0" smtClean="0">
                <a:solidFill>
                  <a:schemeClr val="accent1">
                    <a:lumMod val="50000"/>
                  </a:schemeClr>
                </a:solidFill>
                <a:cs typeface="B Homa" pitchFamily="2" charset="-78"/>
              </a:rPr>
              <a:t> در حال حاضر تمامی موارد کشف شده مالاریا در همان روز تشخیص از طریق سیستم ثبت آنلاین از همه مناطق کشور گزارش می شود. </a:t>
            </a: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endParaRPr lang="en-US" sz="2800" dirty="0" smtClean="0">
              <a:solidFill>
                <a:schemeClr val="accent1">
                  <a:lumMod val="50000"/>
                </a:schemeClr>
              </a:solidFill>
              <a:cs typeface="B Homa" pitchFamily="2" charset="-78"/>
            </a:endParaRPr>
          </a:p>
        </p:txBody>
      </p:sp>
      <p:pic>
        <p:nvPicPr>
          <p:cNvPr id="36867"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2857500"/>
            <a:ext cx="4389438" cy="3817938"/>
          </a:xfrm>
          <a:solidFill>
            <a:srgbClr val="0070C0"/>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1501" y="785813"/>
            <a:ext cx="7353300" cy="2665412"/>
          </a:xfrm>
        </p:spPr>
        <p:txBody>
          <a:bodyPr>
            <a:noAutofit/>
          </a:bodyPr>
          <a:lstStyle/>
          <a:p>
            <a:pPr algn="ctr" rtl="1" eaLnBrk="1" fontAlgn="auto" hangingPunct="1">
              <a:spcAft>
                <a:spcPts val="0"/>
              </a:spcAft>
              <a:defRPr/>
            </a:pPr>
            <a:r>
              <a:rPr lang="fa-IR" sz="2800" dirty="0" smtClean="0">
                <a:solidFill>
                  <a:schemeClr val="accent2">
                    <a:lumMod val="50000"/>
                  </a:schemeClr>
                </a:solidFill>
                <a:cs typeface="B Homa" pitchFamily="2" charset="-78"/>
              </a:rPr>
              <a:t/>
            </a:r>
            <a:br>
              <a:rPr lang="fa-IR" sz="2800" dirty="0" smtClean="0">
                <a:solidFill>
                  <a:schemeClr val="accent2">
                    <a:lumMod val="50000"/>
                  </a:schemeClr>
                </a:solidFill>
                <a:cs typeface="B Homa" pitchFamily="2" charset="-78"/>
              </a:rPr>
            </a:b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r>
              <a:rPr lang="fa-IR" sz="2800" dirty="0" smtClean="0">
                <a:solidFill>
                  <a:schemeClr val="accent1">
                    <a:lumMod val="50000"/>
                  </a:schemeClr>
                </a:solidFill>
                <a:cs typeface="B Homa" pitchFamily="2" charset="-78"/>
              </a:rPr>
              <a:t> بر اساس مصوبات شوراي سياستگذاري وزارت متبوع 20 نفر از همكاران برنامه كنترل مالاريا و استانهاي جنوب شرقي در حال حاضر در سه رشته اپيدميولوژي ، انگل شناسي و حشره شناسي دانشكده بهداشت دانشگاه علوم پزشكي تهران مشغول تحصيل در مقطع فوق ليسانس ميباشند. </a:t>
            </a:r>
            <a:r>
              <a:rPr lang="fa-IR" sz="2800" b="1" dirty="0" smtClean="0">
                <a:solidFill>
                  <a:schemeClr val="accent1">
                    <a:lumMod val="50000"/>
                  </a:schemeClr>
                </a:solidFill>
                <a:cs typeface="B Homa" pitchFamily="2" charset="-78"/>
              </a:rPr>
              <a:t/>
            </a:r>
            <a:br>
              <a:rPr lang="fa-IR" sz="2800" b="1" dirty="0" smtClean="0">
                <a:solidFill>
                  <a:schemeClr val="accent1">
                    <a:lumMod val="50000"/>
                  </a:schemeClr>
                </a:solidFill>
                <a:cs typeface="B Homa" pitchFamily="2" charset="-78"/>
              </a:rPr>
            </a:br>
            <a:endParaRPr lang="en-US" sz="2800" dirty="0" smtClean="0">
              <a:solidFill>
                <a:schemeClr val="accent1">
                  <a:lumMod val="50000"/>
                </a:schemeClr>
              </a:solidFill>
              <a:cs typeface="B Homa" pitchFamily="2" charset="-78"/>
            </a:endParaRPr>
          </a:p>
        </p:txBody>
      </p:sp>
      <p:pic>
        <p:nvPicPr>
          <p:cNvPr id="37891" name="Picture 2" descr="C:\Documents and Settings\raeesi\My Documents\My Pictures\set-goals-children-including-teenagers-800X800.jpg"/>
          <p:cNvPicPr>
            <a:picLocks noGrp="1" noChangeAspect="1" noChangeArrowheads="1"/>
          </p:cNvPicPr>
          <p:nvPr>
            <p:ph idx="1"/>
          </p:nvPr>
        </p:nvPicPr>
        <p:blipFill>
          <a:blip r:embed="rId2"/>
          <a:srcRect/>
          <a:stretch>
            <a:fillRect/>
          </a:stretch>
        </p:blipFill>
        <p:spPr>
          <a:xfrm>
            <a:off x="2428875" y="3714750"/>
            <a:ext cx="4389438" cy="2960688"/>
          </a:xfrm>
          <a:solidFill>
            <a:srgbClr val="0070C0"/>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Grp="1" noChangeArrowheads="1"/>
          </p:cNvSpPr>
          <p:nvPr>
            <p:ph type="title"/>
          </p:nvPr>
        </p:nvSpPr>
        <p:spPr>
          <a:xfrm>
            <a:off x="838200" y="228600"/>
            <a:ext cx="6777365" cy="962890"/>
          </a:xfrm>
        </p:spPr>
        <p:txBody>
          <a:bodyPr>
            <a:normAutofit fontScale="90000"/>
          </a:bodyPr>
          <a:lstStyle/>
          <a:p>
            <a:r>
              <a:rPr lang="en-US" sz="4000" dirty="0" smtClean="0">
                <a:solidFill>
                  <a:srgbClr val="FFFF00"/>
                </a:solidFill>
              </a:rPr>
              <a:t>How does climate effect malaria?</a:t>
            </a:r>
            <a:endParaRPr lang="en-GB" sz="4000" dirty="0" smtClean="0">
              <a:solidFill>
                <a:srgbClr val="FFFF00"/>
              </a:solidFill>
            </a:endParaRPr>
          </a:p>
        </p:txBody>
      </p:sp>
      <p:sp>
        <p:nvSpPr>
          <p:cNvPr id="9219" name="Rectangle 10"/>
          <p:cNvSpPr>
            <a:spLocks noGrp="1" noChangeArrowheads="1"/>
          </p:cNvSpPr>
          <p:nvPr>
            <p:ph idx="1"/>
          </p:nvPr>
        </p:nvSpPr>
        <p:spPr>
          <a:xfrm>
            <a:off x="0" y="1558131"/>
            <a:ext cx="8001000" cy="4394276"/>
          </a:xfrm>
          <a:noFill/>
        </p:spPr>
        <p:txBody>
          <a:bodyPr/>
          <a:lstStyle/>
          <a:p>
            <a:pPr eaLnBrk="1" hangingPunct="1">
              <a:lnSpc>
                <a:spcPct val="90000"/>
              </a:lnSpc>
            </a:pPr>
            <a:r>
              <a:rPr lang="en-US" sz="2200" b="1" dirty="0" smtClean="0">
                <a:solidFill>
                  <a:schemeClr val="accent1">
                    <a:lumMod val="50000"/>
                  </a:schemeClr>
                </a:solidFill>
              </a:rPr>
              <a:t>Global temperature increase 0.8°C</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Mosquito lifespan increases with higher temperatures</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Females increase blood meal frequency at higher temperatures.</a:t>
            </a:r>
          </a:p>
          <a:p>
            <a:pPr eaLnBrk="1" hangingPunct="1">
              <a:lnSpc>
                <a:spcPct val="90000"/>
              </a:lnSpc>
              <a:buFontTx/>
              <a:buNone/>
            </a:pPr>
            <a:endParaRPr lang="en-US" sz="2200" b="1" dirty="0" smtClean="0">
              <a:solidFill>
                <a:schemeClr val="accent1">
                  <a:lumMod val="50000"/>
                </a:schemeClr>
              </a:solidFill>
              <a:cs typeface="Arial" pitchFamily="34" charset="0"/>
            </a:endParaRPr>
          </a:p>
          <a:p>
            <a:pPr eaLnBrk="1" hangingPunct="1">
              <a:lnSpc>
                <a:spcPct val="90000"/>
              </a:lnSpc>
            </a:pPr>
            <a:r>
              <a:rPr lang="en-US" sz="2200" b="1" dirty="0" smtClean="0">
                <a:solidFill>
                  <a:schemeClr val="accent1">
                    <a:lumMod val="50000"/>
                  </a:schemeClr>
                </a:solidFill>
                <a:cs typeface="Arial" pitchFamily="34" charset="0"/>
              </a:rPr>
              <a:t>Aquatic life cycle of mosquitoes reduced from 20 to 7 days</a:t>
            </a:r>
            <a:r>
              <a:rPr lang="en-US" sz="2000" b="1" dirty="0" smtClean="0">
                <a:solidFill>
                  <a:schemeClr val="accent1">
                    <a:lumMod val="50000"/>
                  </a:schemeClr>
                </a:solidFill>
                <a:cs typeface="Arial" pitchFamily="34" charset="0"/>
              </a:rPr>
              <a:t>.</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229600" cy="954087"/>
          </a:xfrm>
        </p:spPr>
        <p:txBody>
          <a:bodyPr>
            <a:normAutofit/>
          </a:bodyPr>
          <a:lstStyle/>
          <a:p>
            <a:pPr algn="ctr" eaLnBrk="1" fontAlgn="auto" hangingPunct="1">
              <a:spcAft>
                <a:spcPts val="0"/>
              </a:spcAft>
              <a:defRPr/>
            </a:pPr>
            <a:r>
              <a:rPr lang="en-US" sz="2800" b="1" dirty="0" smtClean="0">
                <a:solidFill>
                  <a:schemeClr val="accent2">
                    <a:lumMod val="50000"/>
                  </a:schemeClr>
                </a:solidFill>
                <a:cs typeface="B Homa" pitchFamily="2" charset="-78"/>
              </a:rPr>
              <a:t> </a:t>
            </a:r>
            <a:r>
              <a:rPr lang="fa-IR" sz="2800" b="1" dirty="0" smtClean="0">
                <a:solidFill>
                  <a:schemeClr val="accent2">
                    <a:lumMod val="50000"/>
                  </a:schemeClr>
                </a:solidFill>
                <a:cs typeface="B Homa" pitchFamily="2" charset="-78"/>
              </a:rPr>
              <a:t> </a:t>
            </a:r>
            <a:r>
              <a:rPr lang="fa-IR" sz="2800" b="1" dirty="0" smtClean="0">
                <a:solidFill>
                  <a:srgbClr val="FF0000"/>
                </a:solidFill>
                <a:cs typeface="B Homa" pitchFamily="2" charset="-78"/>
              </a:rPr>
              <a:t>سیاست پیشگیری ، تشخیص ، درمان و دارویی مالاریا</a:t>
            </a:r>
            <a:endParaRPr lang="en-GB" sz="2800" b="1" dirty="0" smtClean="0">
              <a:solidFill>
                <a:srgbClr val="FF0000"/>
              </a:solidFill>
              <a:latin typeface="+mn-lt"/>
              <a:ea typeface="+mn-ea"/>
              <a:cs typeface="B Homa" pitchFamily="2" charset="-78"/>
            </a:endParaRPr>
          </a:p>
        </p:txBody>
      </p:sp>
      <p:sp>
        <p:nvSpPr>
          <p:cNvPr id="13315" name="Rectangle 3"/>
          <p:cNvSpPr>
            <a:spLocks noGrp="1" noChangeArrowheads="1"/>
          </p:cNvSpPr>
          <p:nvPr>
            <p:ph idx="1"/>
          </p:nvPr>
        </p:nvSpPr>
        <p:spPr>
          <a:xfrm>
            <a:off x="533400" y="1219200"/>
            <a:ext cx="7239000" cy="4525963"/>
          </a:xfrm>
        </p:spPr>
        <p:txBody>
          <a:bodyPr>
            <a:normAutofit lnSpcReduction="10000"/>
          </a:bodyPr>
          <a:lstStyle/>
          <a:p>
            <a:pPr marL="274320" indent="-274320" algn="r" rtl="1" eaLnBrk="1" fontAlgn="auto" hangingPunct="1">
              <a:lnSpc>
                <a:spcPct val="150000"/>
              </a:lnSpc>
              <a:spcAft>
                <a:spcPts val="0"/>
              </a:spcAft>
              <a:buClr>
                <a:schemeClr val="accent3"/>
              </a:buClr>
              <a:buFont typeface="Wingdings 2"/>
              <a:buNone/>
              <a:defRPr/>
            </a:pPr>
            <a:endParaRPr lang="fa-IR" sz="2800" b="1" dirty="0" smtClean="0">
              <a:solidFill>
                <a:schemeClr val="accent1">
                  <a:lumMod val="50000"/>
                </a:schemeClr>
              </a:solidFill>
              <a:cs typeface="B Homa" pitchFamily="2" charset="-78"/>
            </a:endParaRPr>
          </a:p>
          <a:p>
            <a:pPr marL="274320" indent="-274320" algn="r" rtl="1" eaLnBrk="1" fontAlgn="auto" hangingPunct="1">
              <a:lnSpc>
                <a:spcPct val="150000"/>
              </a:lnSpc>
              <a:spcAft>
                <a:spcPts val="0"/>
              </a:spcAft>
              <a:buClr>
                <a:schemeClr val="accent3"/>
              </a:buClr>
              <a:buFont typeface="Wingdings" pitchFamily="2" charset="2"/>
              <a:buChar char="q"/>
              <a:defRPr/>
            </a:pPr>
            <a:r>
              <a:rPr lang="fa-IR" sz="2800" b="1" dirty="0" smtClean="0">
                <a:solidFill>
                  <a:schemeClr val="accent1">
                    <a:lumMod val="50000"/>
                  </a:schemeClr>
                </a:solidFill>
                <a:cs typeface="B Homa" pitchFamily="2" charset="-78"/>
              </a:rPr>
              <a:t>خط اول درمان مالاریای فالسیپاروم از سال 1386 به درمان ترکیبی بر اساس آرتیمیسینین تغییر یافت.  </a:t>
            </a:r>
          </a:p>
          <a:p>
            <a:pPr marL="274320" indent="-274320" algn="r" rtl="1" eaLnBrk="1" fontAlgn="auto" hangingPunct="1">
              <a:lnSpc>
                <a:spcPct val="150000"/>
              </a:lnSpc>
              <a:spcAft>
                <a:spcPts val="0"/>
              </a:spcAft>
              <a:buClr>
                <a:schemeClr val="accent3"/>
              </a:buClr>
              <a:buFont typeface="Wingdings" pitchFamily="2" charset="2"/>
              <a:buChar char="q"/>
              <a:defRPr/>
            </a:pPr>
            <a:r>
              <a:rPr lang="fa-IR" sz="2800" b="1" dirty="0" smtClean="0">
                <a:solidFill>
                  <a:schemeClr val="accent1">
                    <a:lumMod val="50000"/>
                  </a:schemeClr>
                </a:solidFill>
                <a:cs typeface="B Homa" pitchFamily="2" charset="-78"/>
              </a:rPr>
              <a:t>تمامی خدمات تشخیص، پیشگیری و درمان( پشه بند های آغشته به حشره کش صنعتی، خدمات سمپاشی ابقایی ، لاروکشی و...) به صورت رایگان ارائه می شود حتی برای اتباع بیگانه افغانی ، پاکستانی و... </a:t>
            </a:r>
          </a:p>
          <a:p>
            <a:pPr marL="274320" indent="-274320" eaLnBrk="1" fontAlgn="auto" hangingPunct="1">
              <a:lnSpc>
                <a:spcPct val="90000"/>
              </a:lnSpc>
              <a:spcAft>
                <a:spcPts val="0"/>
              </a:spcAft>
              <a:buClr>
                <a:schemeClr val="accent3"/>
              </a:buClr>
              <a:buFont typeface="Wingdings 2"/>
              <a:buNone/>
              <a:defRPr/>
            </a:pPr>
            <a:endParaRPr lang="en-US" sz="2800" b="1" dirty="0" smtClean="0">
              <a:solidFill>
                <a:schemeClr val="accent2">
                  <a:lumMod val="50000"/>
                </a:schemeClr>
              </a:solidFill>
              <a:cs typeface="B Homa" pitchFamily="2" charset="-78"/>
            </a:endParaRPr>
          </a:p>
        </p:txBody>
      </p:sp>
      <p:sp>
        <p:nvSpPr>
          <p:cNvPr id="4" name="Rectangle 3"/>
          <p:cNvSpPr txBox="1">
            <a:spLocks noChangeArrowheads="1"/>
          </p:cNvSpPr>
          <p:nvPr/>
        </p:nvSpPr>
        <p:spPr bwMode="auto">
          <a:xfrm>
            <a:off x="714375" y="5072063"/>
            <a:ext cx="8229600" cy="4525962"/>
          </a:xfrm>
          <a:prstGeom prst="rect">
            <a:avLst/>
          </a:prstGeom>
          <a:noFill/>
          <a:ln w="9525">
            <a:noFill/>
            <a:miter lim="800000"/>
            <a:headEnd/>
            <a:tailEnd/>
          </a:ln>
        </p:spPr>
        <p:txBody>
          <a:bodyPr>
            <a:normAutofit/>
          </a:bodyPr>
          <a:lstStyle/>
          <a:p>
            <a:pPr marL="1143000" lvl="2" indent="-228600" fontAlgn="auto">
              <a:lnSpc>
                <a:spcPct val="90000"/>
              </a:lnSpc>
              <a:spcBef>
                <a:spcPct val="20000"/>
              </a:spcBef>
              <a:spcAft>
                <a:spcPts val="0"/>
              </a:spcAft>
              <a:buFont typeface="Wingdings 2"/>
              <a:buChar char=""/>
              <a:defRPr/>
            </a:pPr>
            <a:endParaRPr lang="en-US" sz="2000" b="1" kern="0" dirty="0">
              <a:solidFill>
                <a:schemeClr val="accent2">
                  <a:lumMod val="50000"/>
                </a:schemeClr>
              </a:solidFill>
              <a:latin typeface="+mn-lt"/>
              <a:cs typeface="+mn-cs"/>
            </a:endParaRPr>
          </a:p>
          <a:p>
            <a:pPr marL="342900" indent="-342900" fontAlgn="auto">
              <a:lnSpc>
                <a:spcPct val="90000"/>
              </a:lnSpc>
              <a:spcBef>
                <a:spcPct val="20000"/>
              </a:spcBef>
              <a:spcAft>
                <a:spcPts val="0"/>
              </a:spcAft>
              <a:buFont typeface="Wingdings 2" pitchFamily="18" charset="2"/>
              <a:buNone/>
              <a:defRPr/>
            </a:pPr>
            <a:endParaRPr lang="en-US" sz="3200" b="1" kern="0" dirty="0">
              <a:solidFill>
                <a:schemeClr val="accent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fontAlgn="auto" hangingPunct="1">
              <a:spcAft>
                <a:spcPts val="0"/>
              </a:spcAft>
              <a:defRPr/>
            </a:pPr>
            <a:r>
              <a:rPr lang="fa-IR" sz="5400" b="1" dirty="0" smtClean="0">
                <a:solidFill>
                  <a:schemeClr val="accent2">
                    <a:lumMod val="50000"/>
                  </a:schemeClr>
                </a:solidFill>
              </a:rPr>
              <a:t>دورنمای آينده!؟</a:t>
            </a:r>
            <a:endParaRPr lang="en-US" sz="5400" b="1" dirty="0" smtClean="0">
              <a:solidFill>
                <a:schemeClr val="accent2">
                  <a:lumMod val="50000"/>
                </a:schemeClr>
              </a:solidFill>
            </a:endParaRPr>
          </a:p>
        </p:txBody>
      </p:sp>
      <p:pic>
        <p:nvPicPr>
          <p:cNvPr id="38915" name="Picture 7" descr="C:\Documents and Settings\raeesi\My Documents\My Pictures\yan0092.jpg"/>
          <p:cNvPicPr>
            <a:picLocks noGrp="1" noChangeAspect="1" noChangeArrowheads="1"/>
          </p:cNvPicPr>
          <p:nvPr>
            <p:ph sz="half" idx="2"/>
          </p:nvPr>
        </p:nvPicPr>
        <p:blipFill>
          <a:blip r:embed="rId2"/>
          <a:srcRect/>
          <a:stretch>
            <a:fillRect/>
          </a:stretch>
        </p:blipFill>
        <p:spPr>
          <a:xfrm>
            <a:off x="4648200" y="1905000"/>
            <a:ext cx="3505200" cy="3962400"/>
          </a:xfrm>
        </p:spPr>
      </p:pic>
      <p:pic>
        <p:nvPicPr>
          <p:cNvPr id="38916" name="Picture 2"/>
          <p:cNvPicPr>
            <a:picLocks noChangeAspect="1" noChangeArrowheads="1"/>
          </p:cNvPicPr>
          <p:nvPr/>
        </p:nvPicPr>
        <p:blipFill>
          <a:blip r:embed="rId3"/>
          <a:srcRect/>
          <a:stretch>
            <a:fillRect/>
          </a:stretch>
        </p:blipFill>
        <p:spPr bwMode="auto">
          <a:xfrm>
            <a:off x="914400" y="1905000"/>
            <a:ext cx="3352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8313" y="269875"/>
            <a:ext cx="8229600" cy="1143000"/>
          </a:xfrm>
          <a:prstGeom prst="rect">
            <a:avLst/>
          </a:prstGeom>
          <a:noFill/>
          <a:ln w="9525">
            <a:noFill/>
            <a:miter lim="800000"/>
            <a:headEnd/>
            <a:tailEnd/>
          </a:ln>
        </p:spPr>
        <p:txBody>
          <a:bodyPr anchor="ctr"/>
          <a:lstStyle/>
          <a:p>
            <a:pPr algn="ctr" rtl="1" fontAlgn="auto">
              <a:spcAft>
                <a:spcPts val="0"/>
              </a:spcAft>
              <a:defRPr/>
            </a:pPr>
            <a:r>
              <a:rPr lang="fa-IR" sz="3200" b="1" dirty="0">
                <a:solidFill>
                  <a:schemeClr val="accent2">
                    <a:lumMod val="50000"/>
                  </a:schemeClr>
                </a:solidFill>
                <a:latin typeface="+mj-lt"/>
                <a:ea typeface="+mj-ea"/>
                <a:cs typeface="B Homa" pitchFamily="2" charset="-78"/>
              </a:rPr>
              <a:t>چالشهایی که برنامه حذف مالاريا با آن روبرو است </a:t>
            </a:r>
            <a:r>
              <a:rPr lang="fa-IR" sz="3200" b="1" kern="0" dirty="0">
                <a:solidFill>
                  <a:schemeClr val="accent2">
                    <a:lumMod val="50000"/>
                  </a:schemeClr>
                </a:solidFill>
                <a:latin typeface="+mj-lt"/>
                <a:ea typeface="+mj-ea"/>
                <a:cs typeface="B Homa" pitchFamily="2" charset="-78"/>
              </a:rPr>
              <a:t>:</a:t>
            </a:r>
            <a:endParaRPr lang="en-US" sz="3200" b="1" kern="0" dirty="0">
              <a:solidFill>
                <a:schemeClr val="accent2">
                  <a:lumMod val="50000"/>
                </a:schemeClr>
              </a:solidFill>
              <a:latin typeface="+mj-lt"/>
              <a:ea typeface="+mj-ea"/>
              <a:cs typeface="B Homa" pitchFamily="2" charset="-78"/>
            </a:endParaRPr>
          </a:p>
        </p:txBody>
      </p:sp>
      <p:sp>
        <p:nvSpPr>
          <p:cNvPr id="7" name="Text Placeholder 2"/>
          <p:cNvSpPr txBox="1">
            <a:spLocks/>
          </p:cNvSpPr>
          <p:nvPr/>
        </p:nvSpPr>
        <p:spPr bwMode="auto">
          <a:xfrm>
            <a:off x="495300" y="1412875"/>
            <a:ext cx="7620000" cy="4968875"/>
          </a:xfrm>
          <a:prstGeom prst="rect">
            <a:avLst/>
          </a:prstGeom>
          <a:noFill/>
          <a:ln w="9525">
            <a:noFill/>
            <a:miter lim="800000"/>
            <a:headEnd/>
            <a:tailEnd/>
          </a:ln>
        </p:spPr>
        <p:txBody>
          <a:bodyPr/>
          <a:lstStyle/>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در کشورهای همسایه شرقی نه تنها یک برنامه قوی ای برای حذف مالاریا وجود ندارد.</a:t>
            </a:r>
            <a:r>
              <a:rPr lang="fa-IR" sz="2800" b="1" dirty="0">
                <a:solidFill>
                  <a:schemeClr val="accent1">
                    <a:lumMod val="50000"/>
                  </a:schemeClr>
                </a:solidFill>
                <a:cs typeface="B Ferdosi" pitchFamily="2" charset="-78"/>
              </a:rPr>
              <a:t> که در سیاست های کلی سلامت یک یک اولویت نیست.</a:t>
            </a:r>
            <a:endParaRPr lang="fa-IR" sz="2800" b="1" dirty="0">
              <a:solidFill>
                <a:schemeClr val="accent1">
                  <a:lumMod val="50000"/>
                </a:schemeClr>
              </a:solidFill>
              <a:latin typeface="+mj-lt"/>
              <a:ea typeface="+mj-ea"/>
              <a:cs typeface="B Ferdosi" pitchFamily="2" charset="-78"/>
            </a:endParaRP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تبادلات جمعیتی وسیع باکشورهای همسایه شرقی</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نگرانی از امنیت در مناطق مرزی امکان مداخله برای کنترل بیماری در کشورهای همسایه را به همکاران نمی دهد.</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تجارت غیر قانونی در طول مرزهای شرقی اتفاق می افتد و بدلیل  گره خوردن با اقتصاد خانوارهای بومی به یک امر عادی مبدل شده است.</a:t>
            </a:r>
          </a:p>
          <a:p>
            <a:pPr marL="274320" indent="-274320" algn="r" rtl="1" fontAlgn="auto">
              <a:spcBef>
                <a:spcPct val="20000"/>
              </a:spcBef>
              <a:spcAft>
                <a:spcPts val="0"/>
              </a:spcAft>
              <a:buClr>
                <a:schemeClr val="accent3"/>
              </a:buClr>
              <a:buFont typeface="Wingdings" pitchFamily="2" charset="2"/>
              <a:buChar char="q"/>
              <a:defRPr/>
            </a:pPr>
            <a:r>
              <a:rPr lang="fa-IR" sz="2800" b="1" dirty="0">
                <a:solidFill>
                  <a:schemeClr val="accent1">
                    <a:lumMod val="50000"/>
                  </a:schemeClr>
                </a:solidFill>
                <a:latin typeface="+mj-lt"/>
                <a:ea typeface="+mj-ea"/>
                <a:cs typeface="B Ferdosi" pitchFamily="2" charset="-78"/>
              </a:rPr>
              <a:t>امکان برگشت بیماری به سایر استانها و مناطق پاک کشور </a:t>
            </a:r>
          </a:p>
          <a:p>
            <a:pPr marL="274320" indent="-274320" algn="r" rtl="1" fontAlgn="auto">
              <a:spcBef>
                <a:spcPct val="20000"/>
              </a:spcBef>
              <a:spcAft>
                <a:spcPts val="0"/>
              </a:spcAft>
              <a:buClr>
                <a:schemeClr val="accent3"/>
              </a:buClr>
              <a:defRPr/>
            </a:pPr>
            <a:endParaRPr lang="en-US" sz="2800" kern="0" dirty="0">
              <a:solidFill>
                <a:schemeClr val="accent2">
                  <a:lumMod val="50000"/>
                </a:schemeClr>
              </a:solidFill>
              <a:latin typeface="+mj-lt"/>
              <a:ea typeface="+mj-ea"/>
              <a:cs typeface="B Homa"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152400"/>
            <a:ext cx="7848600" cy="5539881"/>
          </a:xfrm>
          <a:prstGeom prst="rect">
            <a:avLst/>
          </a:prstGeom>
          <a:noFill/>
          <a:ln w="9525">
            <a:noFill/>
            <a:miter lim="800000"/>
            <a:headEnd/>
            <a:tailEnd/>
          </a:ln>
        </p:spPr>
        <p:txBody>
          <a:bodyPr wrap="square" tIns="304704" bIns="0" anchor="ctr">
            <a:spAutoFit/>
          </a:bodyPr>
          <a:lstStyle/>
          <a:p>
            <a:pPr algn="justLow" rtl="1" eaLnBrk="0" hangingPunct="0"/>
            <a:r>
              <a:rPr lang="fa-IR" sz="4800" b="1" dirty="0">
                <a:solidFill>
                  <a:schemeClr val="accent1">
                    <a:lumMod val="50000"/>
                  </a:schemeClr>
                </a:solidFill>
                <a:latin typeface="Cambria" pitchFamily="18" charset="0"/>
                <a:ea typeface="Times New Roman" pitchFamily="18" charset="0"/>
                <a:cs typeface="B Badr" pitchFamily="2" charset="-78"/>
              </a:rPr>
              <a:t>بیمار مشکوک به مالاریا</a:t>
            </a:r>
            <a:r>
              <a:rPr lang="fa-IR" sz="2800" b="1" dirty="0">
                <a:solidFill>
                  <a:schemeClr val="accent1">
                    <a:lumMod val="50000"/>
                  </a:schemeClr>
                </a:solidFill>
                <a:latin typeface="Cambria" pitchFamily="18" charset="0"/>
                <a:ea typeface="Times New Roman" pitchFamily="18" charset="0"/>
                <a:cs typeface="B Badr" pitchFamily="2" charset="-78"/>
              </a:rPr>
              <a:t>:</a:t>
            </a:r>
          </a:p>
          <a:p>
            <a:pPr algn="justLow" rtl="1" eaLnBrk="0" hangingPunct="0"/>
            <a:endParaRPr lang="en-US" sz="2800" b="1" dirty="0">
              <a:solidFill>
                <a:schemeClr val="accent1">
                  <a:lumMod val="50000"/>
                </a:schemeClr>
              </a:solidFill>
              <a:latin typeface="Cambria" pitchFamily="18" charset="0"/>
              <a:ea typeface="Times New Roman" pitchFamily="18" charset="0"/>
              <a:cs typeface="B Badr" pitchFamily="2" charset="-78"/>
            </a:endParaRPr>
          </a:p>
          <a:p>
            <a:pPr algn="justLow" rtl="1" eaLnBrk="0" hangingPunct="0"/>
            <a:r>
              <a:rPr lang="fa-IR" sz="2400" b="1" dirty="0">
                <a:solidFill>
                  <a:schemeClr val="accent1">
                    <a:lumMod val="50000"/>
                  </a:schemeClr>
                </a:solidFill>
                <a:ea typeface="Calibri" pitchFamily="34" charset="0"/>
                <a:cs typeface="B Badr" pitchFamily="2" charset="-78"/>
              </a:rPr>
              <a:t>منظور از بیمار مشکوک به مالاریا بیماری است که دو شرط زیر را داشته باشد.</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 نشانه های مالاریا را دارد(تب شایعترین نشانه است)</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شواهد تماس با مالاریا وجود دارد .منظور وضعیتی است که احتمال وجود انگل مالاریا در بدن بیمار را مطرح می کند.  اقامت و یا  مسافرت به مناطق مالاریاخیز در یکسال گذشته (گزش پشه آنوفال) ، سابقه  دریافت خون الوده و یا تزریق مشترک (ورود انگل بطور مستقیم به بدن )، سابقه ابتلا به مالاریا در گذشته (عود ، شکست درمان، بروز مجدد بیماری)</a:t>
            </a:r>
            <a:endParaRPr lang="en-US" sz="1200" b="1" dirty="0">
              <a:solidFill>
                <a:schemeClr val="accent1">
                  <a:lumMod val="50000"/>
                </a:schemeClr>
              </a:solidFill>
              <a:cs typeface="B Badr" pitchFamily="2" charset="-78"/>
            </a:endParaRPr>
          </a:p>
          <a:p>
            <a:pPr algn="justLow" rtl="1" eaLnBrk="0" hangingPunct="0"/>
            <a:r>
              <a:rPr lang="fa-IR" sz="2400" b="1" u="sng" dirty="0">
                <a:solidFill>
                  <a:schemeClr val="accent1">
                    <a:lumMod val="50000"/>
                  </a:schemeClr>
                </a:solidFill>
                <a:cs typeface="B Badr" pitchFamily="2" charset="-78"/>
              </a:rPr>
              <a:t>توجه: </a:t>
            </a:r>
            <a:endParaRPr lang="en-US" sz="1200" b="1" dirty="0">
              <a:solidFill>
                <a:schemeClr val="accent1">
                  <a:lumMod val="50000"/>
                </a:schemeClr>
              </a:solidFill>
              <a:cs typeface="B Badr" pitchFamily="2" charset="-78"/>
            </a:endParaRPr>
          </a:p>
          <a:p>
            <a:pPr algn="justLow" rtl="1" eaLnBrk="0" hangingPunct="0">
              <a:buFontTx/>
              <a:buChar char="•"/>
            </a:pPr>
            <a:r>
              <a:rPr lang="fa-IR" sz="2400" b="1" dirty="0">
                <a:solidFill>
                  <a:schemeClr val="accent1">
                    <a:lumMod val="50000"/>
                  </a:schemeClr>
                </a:solidFill>
                <a:cs typeface="B Badr" pitchFamily="2" charset="-78"/>
              </a:rPr>
              <a:t>ممکن است تب واضح در بیماران مسن، کسانی که سابقه ابتلا  به مالاریا را در گذشته دارند و ساکنین مناطق مالاریاخیز مشاهده نشود. همچنین لرز واضح در روزهای ابتدایی شایع نیست.</a:t>
            </a:r>
            <a:endParaRPr lang="fa-IR" sz="3600" b="1" dirty="0">
              <a:solidFill>
                <a:schemeClr val="accent1">
                  <a:lumMod val="50000"/>
                </a:schemeClr>
              </a:solidFill>
              <a:cs typeface="B Badr"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184731" cy="461665"/>
          </a:xfrm>
          <a:prstGeom prst="rect">
            <a:avLst/>
          </a:prstGeom>
          <a:noFill/>
          <a:ln w="9525">
            <a:noFill/>
            <a:miter lim="800000"/>
            <a:headEnd/>
            <a:tailEnd/>
          </a:ln>
        </p:spPr>
        <p:txBody>
          <a:bodyPr wrap="none" anchor="ctr">
            <a:spAutoFit/>
          </a:bodyPr>
          <a:lstStyle/>
          <a:p>
            <a:endParaRPr lang="en-US" sz="2400"/>
          </a:p>
        </p:txBody>
      </p:sp>
      <p:graphicFrame>
        <p:nvGraphicFramePr>
          <p:cNvPr id="2050" name="Object 1"/>
          <p:cNvGraphicFramePr>
            <a:graphicFrameLocks noChangeAspect="1"/>
          </p:cNvGraphicFramePr>
          <p:nvPr/>
        </p:nvGraphicFramePr>
        <p:xfrm>
          <a:off x="1000125" y="0"/>
          <a:ext cx="7072313" cy="6802438"/>
        </p:xfrm>
        <a:graphic>
          <a:graphicData uri="http://schemas.openxmlformats.org/presentationml/2006/ole">
            <mc:AlternateContent xmlns:mc="http://schemas.openxmlformats.org/markup-compatibility/2006">
              <mc:Choice xmlns:v="urn:schemas-microsoft-com:vml" Requires="v">
                <p:oleObj spid="_x0000_s4105" r:id="rId3" imgW="6892670" imgH="6622550" progId="Visio.Drawing.11">
                  <p:embed/>
                </p:oleObj>
              </mc:Choice>
              <mc:Fallback>
                <p:oleObj r:id="rId3" imgW="6892670" imgH="66225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0"/>
                        <a:ext cx="7072313" cy="680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71" y="914401"/>
          <a:ext cx="7420030" cy="5515010"/>
        </p:xfrm>
        <a:graphic>
          <a:graphicData uri="http://schemas.openxmlformats.org/drawingml/2006/table">
            <a:tbl>
              <a:tblPr rtl="1"/>
              <a:tblGrid>
                <a:gridCol w="1696192"/>
                <a:gridCol w="1415118"/>
                <a:gridCol w="1555656"/>
                <a:gridCol w="2753064"/>
              </a:tblGrid>
              <a:tr h="472166">
                <a:tc gridSpan="4">
                  <a:txBody>
                    <a:bodyPr/>
                    <a:lstStyle/>
                    <a:p>
                      <a:pPr algn="ctr" rtl="1">
                        <a:spcAft>
                          <a:spcPts val="0"/>
                        </a:spcAft>
                      </a:pPr>
                      <a:r>
                        <a:rPr lang="ar-SA" sz="2400" b="1" dirty="0">
                          <a:solidFill>
                            <a:srgbClr val="19C40C"/>
                          </a:solidFill>
                          <a:latin typeface="Calibri"/>
                          <a:ea typeface="Times New Roman"/>
                          <a:cs typeface="Times New Roman"/>
                        </a:rPr>
                        <a:t>رژیم دارویی توصیه شده در مالاریای ویواکس بدون عارضه</a:t>
                      </a:r>
                      <a:endParaRPr lang="en-US" sz="2400" b="1" dirty="0">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97291">
                <a:tc>
                  <a:txBody>
                    <a:bodyPr/>
                    <a:lstStyle/>
                    <a:p>
                      <a:pPr algn="ctr" rtl="1">
                        <a:lnSpc>
                          <a:spcPct val="115000"/>
                        </a:lnSpc>
                        <a:spcAft>
                          <a:spcPts val="1000"/>
                        </a:spcAft>
                      </a:pP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خط اول</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خط دوم</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2000" b="1">
                          <a:solidFill>
                            <a:schemeClr val="accent1">
                              <a:lumMod val="50000"/>
                            </a:schemeClr>
                          </a:solidFill>
                          <a:latin typeface="Calibri"/>
                          <a:ea typeface="Calibri"/>
                          <a:cs typeface="Arial"/>
                        </a:rPr>
                        <a:t>توضیحات</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40">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بزرگسالان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 + پریماکین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 + پریماکین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پریماکین به عنوان ضد عود در راستای درمان اساسی تجویز می شود</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840">
                <a:tc>
                  <a:txBody>
                    <a:bodyPr/>
                    <a:lstStyle/>
                    <a:p>
                      <a:pPr algn="r" rtl="1">
                        <a:lnSpc>
                          <a:spcPct val="115000"/>
                        </a:lnSpc>
                        <a:spcAft>
                          <a:spcPts val="1000"/>
                        </a:spcAft>
                      </a:pPr>
                      <a:r>
                        <a:rPr lang="fa-IR" sz="2000" b="1" dirty="0">
                          <a:solidFill>
                            <a:schemeClr val="accent1">
                              <a:lumMod val="50000"/>
                            </a:schemeClr>
                          </a:solidFill>
                          <a:latin typeface="Calibri"/>
                          <a:ea typeface="Calibri"/>
                          <a:cs typeface="Arial"/>
                        </a:rPr>
                        <a:t> کودکان بیش از 4 سال </a:t>
                      </a:r>
                      <a:endParaRPr lang="en-US" sz="20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 + پریماکین </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 + پریماکین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پریماکین به عنوان ضد عود در راستای درمان اساسی تجویز می شود</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873">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کودکان کمتر از 4 سال</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کلروکین</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a:solidFill>
                            <a:schemeClr val="accent1">
                              <a:lumMod val="50000"/>
                            </a:schemeClr>
                          </a:solidFill>
                          <a:latin typeface="Calibri"/>
                          <a:ea typeface="Calibri"/>
                          <a:cs typeface="Arial"/>
                        </a:rPr>
                        <a:t>کوارتم</a:t>
                      </a:r>
                      <a:endParaRPr lang="en-US" sz="20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2000" b="1" dirty="0">
                          <a:solidFill>
                            <a:schemeClr val="accent1">
                              <a:lumMod val="50000"/>
                            </a:schemeClr>
                          </a:solidFill>
                          <a:latin typeface="Calibri"/>
                          <a:ea typeface="Calibri"/>
                          <a:cs typeface="Arial"/>
                        </a:rPr>
                        <a:t>در نوزادان با وزن کمتر از 5 کیلوگرم بجای کوارتم می توان ازکینین + کلیندامایسن به مدت 7 روز استفاده نمود.</a:t>
                      </a:r>
                      <a:endParaRPr lang="en-US" sz="20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66" y="714375"/>
          <a:ext cx="7496234" cy="5572164"/>
        </p:xfrm>
        <a:graphic>
          <a:graphicData uri="http://schemas.openxmlformats.org/drawingml/2006/table">
            <a:tbl>
              <a:tblPr rtl="1"/>
              <a:tblGrid>
                <a:gridCol w="2043093"/>
                <a:gridCol w="1704534"/>
                <a:gridCol w="1873814"/>
                <a:gridCol w="1874793"/>
              </a:tblGrid>
              <a:tr h="1166655">
                <a:tc gridSpan="4">
                  <a:txBody>
                    <a:bodyPr/>
                    <a:lstStyle/>
                    <a:p>
                      <a:pPr algn="ctr" rtl="1">
                        <a:spcAft>
                          <a:spcPts val="0"/>
                        </a:spcAft>
                      </a:pPr>
                      <a:r>
                        <a:rPr lang="ar-SA" sz="2800" b="1" dirty="0">
                          <a:solidFill>
                            <a:srgbClr val="993300"/>
                          </a:solidFill>
                          <a:latin typeface="Calibri"/>
                          <a:ea typeface="Times New Roman"/>
                          <a:cs typeface="Times New Roman"/>
                        </a:rPr>
                        <a:t>رژیم دارویی توصیه شده در زنان باردار و شیرده مبتلا به مالاریای ویواکس بدون عارضه</a:t>
                      </a:r>
                      <a:endParaRPr lang="en-US" sz="2800" b="1" dirty="0">
                        <a:solidFill>
                          <a:srgbClr val="993300"/>
                        </a:solidFill>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468503">
                <a:tc>
                  <a:txBody>
                    <a:bodyPr/>
                    <a:lstStyle/>
                    <a:p>
                      <a:pPr algn="ctr" rtl="0">
                        <a:lnSpc>
                          <a:spcPct val="115000"/>
                        </a:lnSpc>
                        <a:spcAft>
                          <a:spcPts val="1000"/>
                        </a:spcAft>
                      </a:pP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خط اول</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خط دوم</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توضیحات</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503">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زنان باردار</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کلروکین</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کینین + کلیندامایسین </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pP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8503">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زنان شیرده </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3200" b="1">
                          <a:solidFill>
                            <a:schemeClr val="accent1">
                              <a:lumMod val="50000"/>
                            </a:schemeClr>
                          </a:solidFill>
                          <a:latin typeface="Calibri"/>
                          <a:ea typeface="Calibri"/>
                          <a:cs typeface="Arial"/>
                        </a:rPr>
                        <a:t>کلروکین</a:t>
                      </a:r>
                      <a:endParaRPr lang="en-US" sz="32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1000"/>
                        </a:spcAft>
                      </a:pPr>
                      <a:r>
                        <a:rPr lang="fa-IR" sz="3200" b="1" dirty="0">
                          <a:solidFill>
                            <a:schemeClr val="accent1">
                              <a:lumMod val="50000"/>
                            </a:schemeClr>
                          </a:solidFill>
                          <a:latin typeface="Calibri"/>
                          <a:ea typeface="Calibri"/>
                          <a:cs typeface="Arial"/>
                        </a:rPr>
                        <a:t>کینین + کلیندامایسین</a:t>
                      </a:r>
                      <a:endParaRPr lang="en-US" sz="32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pPr>
                      <a:endParaRPr lang="en-US" sz="32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443" y="1071563"/>
          <a:ext cx="7277157" cy="4429156"/>
        </p:xfrm>
        <a:graphic>
          <a:graphicData uri="http://schemas.openxmlformats.org/drawingml/2006/table">
            <a:tbl>
              <a:tblPr rtl="1"/>
              <a:tblGrid>
                <a:gridCol w="2728030"/>
                <a:gridCol w="4549127"/>
              </a:tblGrid>
              <a:tr h="1000132">
                <a:tc gridSpan="2">
                  <a:txBody>
                    <a:bodyPr/>
                    <a:lstStyle/>
                    <a:p>
                      <a:pPr algn="ctr" rtl="1">
                        <a:lnSpc>
                          <a:spcPct val="115000"/>
                        </a:lnSpc>
                        <a:spcAft>
                          <a:spcPts val="0"/>
                        </a:spcAft>
                      </a:pPr>
                      <a:r>
                        <a:rPr lang="ar-SA" sz="2400" b="1" dirty="0">
                          <a:solidFill>
                            <a:srgbClr val="19C40C"/>
                          </a:solidFill>
                          <a:latin typeface="Calibri"/>
                          <a:ea typeface="Times New Roman"/>
                          <a:cs typeface="Times New Roman"/>
                        </a:rPr>
                        <a:t>دوز درمانی کلروکین در درمان مالاریای ویواکس و مالاریه بدون عارضه</a:t>
                      </a:r>
                      <a:endParaRPr lang="en-US" sz="18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بزرگسالان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کودکان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اول:600 میلی گرم (4قرص)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اول:10 میلی گرم/کیلوگرم وزن بدن</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دوم:600 میلی گرم (4قرص)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dirty="0">
                          <a:solidFill>
                            <a:schemeClr val="accent1">
                              <a:lumMod val="50000"/>
                            </a:schemeClr>
                          </a:solidFill>
                          <a:latin typeface="Times New Roman"/>
                          <a:ea typeface="Calibri"/>
                          <a:cs typeface="B Titr" pitchFamily="2" charset="-78"/>
                        </a:rPr>
                        <a:t>روز دوم:10 میلی گرم/کیلوگرم وزن بدن</a:t>
                      </a:r>
                      <a:endParaRPr lang="en-US" sz="1800" b="1"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ctr" rtl="1">
                        <a:lnSpc>
                          <a:spcPct val="115000"/>
                        </a:lnSpc>
                        <a:spcAft>
                          <a:spcPts val="0"/>
                        </a:spcAft>
                      </a:pPr>
                      <a:r>
                        <a:rPr lang="fa-IR" sz="2000" b="1">
                          <a:solidFill>
                            <a:schemeClr val="accent1">
                              <a:lumMod val="50000"/>
                            </a:schemeClr>
                          </a:solidFill>
                          <a:latin typeface="Times New Roman"/>
                          <a:ea typeface="Calibri"/>
                          <a:cs typeface="B Titr" pitchFamily="2" charset="-78"/>
                        </a:rPr>
                        <a:t>روز سوم:300 میلی گرم (2قرص)</a:t>
                      </a:r>
                      <a:endParaRPr lang="en-US" sz="1800" b="1">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dirty="0">
                          <a:solidFill>
                            <a:schemeClr val="accent1">
                              <a:lumMod val="50000"/>
                            </a:schemeClr>
                          </a:solidFill>
                          <a:latin typeface="Times New Roman"/>
                          <a:ea typeface="Calibri"/>
                          <a:cs typeface="B Titr" pitchFamily="2" charset="-78"/>
                        </a:rPr>
                        <a:t>روز سوم:5 میلی گرم/کیلوگرم وزن بدن</a:t>
                      </a:r>
                      <a:endParaRPr lang="en-US" sz="1800" b="1"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457200"/>
          </a:xfrm>
          <a:prstGeom prst="rect">
            <a:avLst/>
          </a:prstGeom>
          <a:noFill/>
          <a:ln w="9525">
            <a:noFill/>
            <a:miter lim="800000"/>
            <a:headEnd/>
            <a:tailEnd/>
          </a:ln>
        </p:spPr>
        <p:txBody>
          <a:bodyPr wrap="none" tIns="304704" bIns="0" anchor="ctr">
            <a:spAutoFit/>
          </a:bodyPr>
          <a:lstStyle/>
          <a:p>
            <a:endParaRPr lang="en-US"/>
          </a:p>
        </p:txBody>
      </p:sp>
      <p:sp>
        <p:nvSpPr>
          <p:cNvPr id="45059" name="Rectangle 3"/>
          <p:cNvSpPr>
            <a:spLocks noChangeArrowheads="1"/>
          </p:cNvSpPr>
          <p:nvPr/>
        </p:nvSpPr>
        <p:spPr bwMode="auto">
          <a:xfrm>
            <a:off x="0" y="228601"/>
            <a:ext cx="7696200" cy="4216539"/>
          </a:xfrm>
          <a:prstGeom prst="rect">
            <a:avLst/>
          </a:prstGeom>
          <a:noFill/>
          <a:ln w="9525">
            <a:noFill/>
            <a:miter lim="800000"/>
            <a:headEnd/>
            <a:tailEnd/>
          </a:ln>
        </p:spPr>
        <p:txBody>
          <a:bodyPr wrap="square" anchor="ctr">
            <a:spAutoFit/>
          </a:bodyPr>
          <a:lstStyle/>
          <a:p>
            <a:pPr algn="justLow" rtl="1" eaLnBrk="0" hangingPunct="0"/>
            <a:r>
              <a:rPr lang="fa-IR" sz="2800" b="1" dirty="0">
                <a:solidFill>
                  <a:schemeClr val="accent1">
                    <a:lumMod val="50000"/>
                  </a:schemeClr>
                </a:solidFill>
                <a:latin typeface="Cambria" pitchFamily="18" charset="0"/>
                <a:cs typeface="Times New Roman" pitchFamily="18" charset="0"/>
              </a:rPr>
              <a:t>درمان اساسي (ضد عود) مالارياي ويواكس</a:t>
            </a:r>
            <a:endParaRPr lang="en-US" sz="2800" b="1" dirty="0">
              <a:solidFill>
                <a:schemeClr val="accent1">
                  <a:lumMod val="50000"/>
                </a:schemeClr>
              </a:solidFill>
              <a:latin typeface="Cambria" pitchFamily="18" charset="0"/>
              <a:cs typeface="Times New Roman" pitchFamily="18" charset="0"/>
            </a:endParaRPr>
          </a:p>
          <a:p>
            <a:pPr algn="justLow" rtl="1" eaLnBrk="0" hangingPunct="0"/>
            <a:r>
              <a:rPr lang="fa-IR" sz="2400" dirty="0">
                <a:solidFill>
                  <a:schemeClr val="accent1">
                    <a:lumMod val="50000"/>
                  </a:schemeClr>
                </a:solidFill>
              </a:rPr>
              <a:t>پس از مصرف كلروكين براي درمان نشانه هاي باليني، براي جلوگيري از عود بيماري و نابـودي اشـكال نسجـي انگل(هيپنوزوايت)، لازم است پريماكين به يكي از روش‌هاي زير تجويزشـود:</a:t>
            </a:r>
            <a:endParaRPr lang="en-US" sz="1200" dirty="0">
              <a:solidFill>
                <a:schemeClr val="accent1">
                  <a:lumMod val="50000"/>
                </a:schemeClr>
              </a:solidFill>
            </a:endParaRPr>
          </a:p>
          <a:p>
            <a:pPr algn="justLow" rtl="1" eaLnBrk="0" hangingPunct="0"/>
            <a:r>
              <a:rPr lang="fa-IR" sz="2400" dirty="0">
                <a:solidFill>
                  <a:schemeClr val="accent1">
                    <a:lumMod val="50000"/>
                  </a:schemeClr>
                </a:solidFill>
              </a:rPr>
              <a:t>روش اول رژیم هفتگی </a:t>
            </a:r>
            <a:r>
              <a:rPr lang="en-US" sz="2400" dirty="0">
                <a:solidFill>
                  <a:schemeClr val="accent1">
                    <a:lumMod val="50000"/>
                  </a:schemeClr>
                </a:solidFill>
              </a:rPr>
              <a:t>:</a:t>
            </a:r>
            <a:r>
              <a:rPr lang="fa-IR" sz="2400" dirty="0">
                <a:solidFill>
                  <a:schemeClr val="accent1">
                    <a:lumMod val="50000"/>
                  </a:schemeClr>
                </a:solidFill>
              </a:rPr>
              <a:t> (روش ارجح)</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rPr>
              <a:t>در بزرگسالان، هفته‌اي 3 قرص(45 ميلي‌گرم)، به </a:t>
            </a:r>
            <a:r>
              <a:rPr lang="fa-IR" sz="2400" u="sng" dirty="0">
                <a:solidFill>
                  <a:schemeClr val="accent1">
                    <a:lumMod val="50000"/>
                  </a:schemeClr>
                </a:solidFill>
              </a:rPr>
              <a:t>مدت 8 هفته</a:t>
            </a:r>
            <a:r>
              <a:rPr lang="fa-IR" sz="2400" dirty="0">
                <a:solidFill>
                  <a:schemeClr val="accent1">
                    <a:lumMod val="50000"/>
                  </a:schemeClr>
                </a:solidFill>
              </a:rPr>
              <a:t>؛ </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rPr>
              <a:t>در كودكان، 0/75 ميلي‌گرم/ كيلوگرم وزن بدن، هفته‌اي يك‌بار </a:t>
            </a:r>
            <a:r>
              <a:rPr lang="fa-IR" sz="2400" u="sng" dirty="0">
                <a:solidFill>
                  <a:schemeClr val="accent1">
                    <a:lumMod val="50000"/>
                  </a:schemeClr>
                </a:solidFill>
              </a:rPr>
              <a:t>به‌‌مدت 8 هفته.</a:t>
            </a:r>
            <a:r>
              <a:rPr lang="fa-IR" sz="2400" dirty="0">
                <a:solidFill>
                  <a:schemeClr val="accent1">
                    <a:lumMod val="50000"/>
                  </a:schemeClr>
                </a:solidFill>
              </a:rPr>
              <a:t> </a:t>
            </a:r>
            <a:endParaRPr lang="en-US" sz="1200" dirty="0">
              <a:solidFill>
                <a:schemeClr val="accent1">
                  <a:lumMod val="50000"/>
                </a:schemeClr>
              </a:solidFill>
            </a:endParaRPr>
          </a:p>
          <a:p>
            <a:pPr algn="justLow" rtl="1" eaLnBrk="0" hangingPunct="0"/>
            <a:r>
              <a:rPr lang="fa-IR" sz="2400" dirty="0">
                <a:solidFill>
                  <a:schemeClr val="accent1">
                    <a:lumMod val="50000"/>
                  </a:schemeClr>
                </a:solidFill>
              </a:rPr>
              <a:t>روش دوم رژیم روزانه:</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 بزرگسالان، روزي يك قرص(15 ميلي‌گرم)، به </a:t>
            </a:r>
            <a:r>
              <a:rPr lang="fa-IR" sz="2400" u="sng" dirty="0">
                <a:solidFill>
                  <a:schemeClr val="accent1">
                    <a:lumMod val="50000"/>
                  </a:schemeClr>
                </a:solidFill>
                <a:latin typeface="Times New Roman" pitchFamily="18" charset="0"/>
              </a:rPr>
              <a:t>مدت 14 روز</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دركودكان،روزی  0/25 ميلي‌گرم/ كيلوگرم وزن بدن، </a:t>
            </a:r>
            <a:r>
              <a:rPr lang="fa-IR" sz="2400" u="sng" dirty="0">
                <a:solidFill>
                  <a:schemeClr val="accent1">
                    <a:lumMod val="50000"/>
                  </a:schemeClr>
                </a:solidFill>
                <a:latin typeface="Times New Roman" pitchFamily="18" charset="0"/>
              </a:rPr>
              <a:t>به مدت 14 روز.</a:t>
            </a:r>
            <a:endParaRPr lang="fa-IR" sz="3600" dirty="0">
              <a:solidFill>
                <a:schemeClr val="accent1">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0"/>
          <a:ext cx="7696199" cy="6885909"/>
        </p:xfrm>
        <a:graphic>
          <a:graphicData uri="http://schemas.openxmlformats.org/drawingml/2006/table">
            <a:tbl>
              <a:tblPr rtl="1"/>
              <a:tblGrid>
                <a:gridCol w="1399303"/>
                <a:gridCol w="1254332"/>
                <a:gridCol w="857230"/>
                <a:gridCol w="1052632"/>
                <a:gridCol w="3132702"/>
              </a:tblGrid>
              <a:tr h="410708">
                <a:tc gridSpan="5">
                  <a:txBody>
                    <a:bodyPr/>
                    <a:lstStyle/>
                    <a:p>
                      <a:pPr algn="ctr" rtl="1">
                        <a:lnSpc>
                          <a:spcPct val="115000"/>
                        </a:lnSpc>
                        <a:spcAft>
                          <a:spcPts val="1000"/>
                        </a:spcAft>
                      </a:pPr>
                      <a:r>
                        <a:rPr lang="fa-IR" sz="2400" b="1" dirty="0">
                          <a:solidFill>
                            <a:schemeClr val="accent1">
                              <a:lumMod val="75000"/>
                            </a:schemeClr>
                          </a:solidFill>
                          <a:latin typeface="Calibri"/>
                          <a:ea typeface="Times New Roman"/>
                          <a:cs typeface="Times New Roman"/>
                        </a:rPr>
                        <a:t>رژیم دارویی توصیه شده در مالاریای فالسیپارم و میکس بدون عارضه</a:t>
                      </a:r>
                      <a:endParaRPr lang="en-US" sz="1800" dirty="0">
                        <a:solidFill>
                          <a:schemeClr val="accent1">
                            <a:lumMod val="75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2700">
                <a:tc>
                  <a:txBody>
                    <a:bodyPr/>
                    <a:lstStyle/>
                    <a:p>
                      <a:pPr algn="ctr" rtl="1">
                        <a:lnSpc>
                          <a:spcPct val="115000"/>
                        </a:lnSpc>
                        <a:spcAft>
                          <a:spcPts val="1000"/>
                        </a:spcAft>
                      </a:pP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اول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دوم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خط سوم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1000"/>
                        </a:spcAft>
                      </a:pPr>
                      <a:r>
                        <a:rPr lang="fa-IR" sz="1800" b="1">
                          <a:solidFill>
                            <a:schemeClr val="accent1">
                              <a:lumMod val="50000"/>
                            </a:schemeClr>
                          </a:solidFill>
                          <a:latin typeface="Calibri"/>
                          <a:ea typeface="Calibri"/>
                          <a:cs typeface="Arial"/>
                        </a:rPr>
                        <a:t>توضیحات</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برزگسالان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داکسی سایکلین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در صورت عدم دسترسی به ارتسونیت و کوارتم می توان از کلروکین+ فانسیدار به عنوان داروی جایگزین استفاده نمود.</a:t>
                      </a:r>
                      <a:endParaRPr lang="en-US" sz="1800" b="1">
                        <a:solidFill>
                          <a:schemeClr val="accent1">
                            <a:lumMod val="50000"/>
                          </a:schemeClr>
                        </a:solidFill>
                        <a:latin typeface="Calibri"/>
                        <a:ea typeface="Calibri"/>
                        <a:cs typeface="Arial"/>
                      </a:endParaRPr>
                    </a:p>
                    <a:p>
                      <a:pPr algn="r" rtl="1">
                        <a:lnSpc>
                          <a:spcPct val="115000"/>
                        </a:lnSpc>
                        <a:spcAft>
                          <a:spcPts val="1000"/>
                        </a:spcAft>
                      </a:pPr>
                      <a:r>
                        <a:rPr lang="fa-IR" sz="1800" b="1">
                          <a:solidFill>
                            <a:schemeClr val="accent1">
                              <a:lumMod val="50000"/>
                            </a:schemeClr>
                          </a:solidFill>
                          <a:latin typeface="Calibri"/>
                          <a:ea typeface="Calibri"/>
                          <a:cs typeface="Arial"/>
                        </a:rPr>
                        <a:t>پریماکین در روز سوم در بیماران با سن بیش از 4 سال به عنوان گامتوسیدال  اگر ممنوعیت مصرف ندارد تجویز می شود.</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680">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بیش از 9 سال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داکسی سایکلین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9 سال و بیش از 4 سال</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 + پریماکین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endParaRPr lang="fa-IR"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4 سالگی و بیش از سه ماهه</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(ارتسونیت + فانسیدار)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097">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کودکان کمتر از سه ماهه</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کوارتم </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a:solidFill>
                            <a:schemeClr val="accent1">
                              <a:lumMod val="50000"/>
                            </a:schemeClr>
                          </a:solidFill>
                          <a:latin typeface="Calibri"/>
                          <a:ea typeface="Calibri"/>
                          <a:cs typeface="Arial"/>
                        </a:rPr>
                        <a:t>کینین + کلیندامایسین</a:t>
                      </a:r>
                      <a:endParaRPr lang="en-US"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endParaRPr lang="fa-IR" sz="1800" b="1">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800" b="1" dirty="0">
                          <a:solidFill>
                            <a:schemeClr val="accent1">
                              <a:lumMod val="50000"/>
                            </a:schemeClr>
                          </a:solidFill>
                          <a:latin typeface="Calibri"/>
                          <a:ea typeface="Calibri"/>
                          <a:cs typeface="Arial"/>
                        </a:rPr>
                        <a:t>در نوزادان با وزن کمتر از 5 کیلوگرم بجای کوارتم می توان ازکینین + کلیندامایسن به مدت 7 روز استفاده نمود.</a:t>
                      </a:r>
                      <a:endParaRPr lang="en-US" sz="1800" b="1" dirty="0">
                        <a:solidFill>
                          <a:schemeClr val="accent1">
                            <a:lumMod val="50000"/>
                          </a:schemeClr>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p:cNvGraphicFramePr>
          <p:nvPr/>
        </p:nvGraphicFramePr>
        <p:xfrm>
          <a:off x="1" y="1"/>
          <a:ext cx="9142413" cy="6856413"/>
        </p:xfrm>
        <a:graphic>
          <a:graphicData uri="http://schemas.openxmlformats.org/presentationml/2006/ole">
            <mc:AlternateContent xmlns:mc="http://schemas.openxmlformats.org/markup-compatibility/2006">
              <mc:Choice xmlns:v="urn:schemas-microsoft-com:vml" Requires="v">
                <p:oleObj spid="_x0000_s1033" name="Clip" r:id="rId3" imgW="5714286" imgH="2866667" progId="">
                  <p:embed/>
                </p:oleObj>
              </mc:Choice>
              <mc:Fallback>
                <p:oleObj name="Clip" r:id="rId3" imgW="5714286" imgH="2866667"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785813"/>
          <a:ext cx="7467600" cy="5685389"/>
        </p:xfrm>
        <a:graphic>
          <a:graphicData uri="http://schemas.openxmlformats.org/drawingml/2006/table">
            <a:tbl>
              <a:tblPr rtl="1"/>
              <a:tblGrid>
                <a:gridCol w="769856"/>
                <a:gridCol w="2067238"/>
                <a:gridCol w="937823"/>
                <a:gridCol w="1806537"/>
                <a:gridCol w="1886146"/>
              </a:tblGrid>
              <a:tr h="553294">
                <a:tc gridSpan="5">
                  <a:txBody>
                    <a:bodyPr/>
                    <a:lstStyle/>
                    <a:p>
                      <a:pPr algn="ctr" rtl="1">
                        <a:spcAft>
                          <a:spcPts val="0"/>
                        </a:spcAft>
                      </a:pPr>
                      <a:r>
                        <a:rPr lang="fa-IR" sz="1800" b="1" dirty="0">
                          <a:solidFill>
                            <a:schemeClr val="accent1">
                              <a:lumMod val="50000"/>
                            </a:schemeClr>
                          </a:solidFill>
                          <a:latin typeface="Calibri"/>
                          <a:ea typeface="Times New Roman"/>
                          <a:cs typeface="Times New Roman"/>
                        </a:rPr>
                        <a:t>دوز درمانی آرتسونیت و فنسیدار در درمان مالاریای  فالسیپاروم بدون عارضه</a:t>
                      </a:r>
                      <a:r>
                        <a:rPr lang="fa-IR" sz="3600" b="1" dirty="0">
                          <a:solidFill>
                            <a:schemeClr val="accent1">
                              <a:lumMod val="50000"/>
                            </a:schemeClr>
                          </a:solidFill>
                          <a:latin typeface="Calibri"/>
                          <a:ea typeface="Times New Roman"/>
                          <a:cs typeface="Traditional Arabic"/>
                        </a:rPr>
                        <a:t> </a:t>
                      </a:r>
                      <a:endParaRPr lang="en-US" sz="1800" b="1" dirty="0">
                        <a:solidFill>
                          <a:schemeClr val="accent1">
                            <a:lumMod val="50000"/>
                          </a:schemeClr>
                        </a:solidFill>
                        <a:latin typeface="Calibri"/>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5511">
                <a:tc>
                  <a:txBody>
                    <a:bodyPr/>
                    <a:lstStyle/>
                    <a:p>
                      <a:pPr algn="ctr" rtl="1">
                        <a:lnSpc>
                          <a:spcPct val="115000"/>
                        </a:lnSpc>
                        <a:spcAft>
                          <a:spcPts val="0"/>
                        </a:spcAft>
                      </a:pPr>
                      <a:endParaRPr lang="fa-IR" sz="1800">
                        <a:solidFill>
                          <a:schemeClr val="accent1">
                            <a:lumMod val="50000"/>
                          </a:schemeClr>
                        </a:solidFill>
                        <a:latin typeface="Times New Roman"/>
                        <a:ea typeface="Calibri"/>
                        <a:cs typeface="B Titr" pitchFamily="2" charset="-78"/>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بزرگسالان (افراد بالای 14 سال یا وزن بدن بیشتر از 40 کیلوگرم)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کودکان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25511">
                <a:tc>
                  <a:txBody>
                    <a:bodyPr/>
                    <a:lstStyle/>
                    <a:p>
                      <a:pPr algn="l" rtl="1">
                        <a:lnSpc>
                          <a:spcPct val="115000"/>
                        </a:lnSpc>
                        <a:spcAft>
                          <a:spcPts val="0"/>
                        </a:spcAft>
                      </a:pPr>
                      <a:r>
                        <a:rPr lang="fa-IR" sz="1800">
                          <a:solidFill>
                            <a:schemeClr val="accent1">
                              <a:lumMod val="50000"/>
                            </a:schemeClr>
                          </a:solidFill>
                          <a:latin typeface="Times New Roman"/>
                          <a:ea typeface="Calibri"/>
                          <a:cs typeface="B Titr" pitchFamily="2" charset="-78"/>
                        </a:rPr>
                        <a:t>دارو</a:t>
                      </a:r>
                      <a:endParaRPr lang="en-US" sz="160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روز</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فنسیدار</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فنسیدار</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8265">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اول</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3 قرص</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25 میلی گرم/کیلوگرم وزن بدن (بر اساس جزء سولفادوکسین)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11">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دوم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511">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سوم</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200 میلی گرم (2 قرص 100میلی گرمی)</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a:solidFill>
                            <a:schemeClr val="accent1">
                              <a:lumMod val="50000"/>
                            </a:schemeClr>
                          </a:solidFill>
                          <a:latin typeface="Times New Roman"/>
                          <a:ea typeface="Calibri"/>
                          <a:cs typeface="B Titr" pitchFamily="2" charset="-78"/>
                        </a:rPr>
                        <a:t>4 میلی گرم/کیلوگرم وزن بدن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800" dirty="0">
                          <a:solidFill>
                            <a:schemeClr val="accent1">
                              <a:lumMod val="50000"/>
                            </a:schemeClr>
                          </a:solidFill>
                          <a:latin typeface="Times New Roman"/>
                          <a:ea typeface="Calibri"/>
                          <a:cs typeface="B Titr" pitchFamily="2" charset="-78"/>
                        </a:rPr>
                        <a:t>-</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914400"/>
          <a:ext cx="7500990" cy="5429287"/>
        </p:xfrm>
        <a:graphic>
          <a:graphicData uri="http://schemas.openxmlformats.org/drawingml/2006/table">
            <a:tbl>
              <a:tblPr rtl="1"/>
              <a:tblGrid>
                <a:gridCol w="2550461"/>
                <a:gridCol w="2449854"/>
                <a:gridCol w="2500675"/>
              </a:tblGrid>
              <a:tr h="599922">
                <a:tc gridSpan="3">
                  <a:txBody>
                    <a:bodyPr/>
                    <a:lstStyle/>
                    <a:p>
                      <a:pPr algn="ctr" rtl="1">
                        <a:lnSpc>
                          <a:spcPct val="115000"/>
                        </a:lnSpc>
                        <a:spcBef>
                          <a:spcPts val="1200"/>
                        </a:spcBef>
                        <a:spcAft>
                          <a:spcPts val="300"/>
                        </a:spcAft>
                      </a:pPr>
                      <a:r>
                        <a:rPr lang="fa-IR" sz="2000" b="1" dirty="0">
                          <a:solidFill>
                            <a:schemeClr val="accent1">
                              <a:lumMod val="75000"/>
                            </a:schemeClr>
                          </a:solidFill>
                          <a:latin typeface="Calibri"/>
                          <a:ea typeface="Times New Roman"/>
                          <a:cs typeface="B Titr" pitchFamily="2" charset="-78"/>
                        </a:rPr>
                        <a:t>دوز آرتسونيت تزريقي در درمان مالارياي فالسيپاروم بدون عارضه</a:t>
                      </a:r>
                      <a:endParaRPr lang="en-US" sz="1200" b="1" dirty="0">
                        <a:solidFill>
                          <a:schemeClr val="accent1">
                            <a:lumMod val="75000"/>
                          </a:schemeClr>
                        </a:solidFill>
                        <a:latin typeface="Calibri"/>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89909">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آرتسونيت (تزريق داخل عضله)</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بزرگسالان</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كودكان</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اول، روز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دوم، 12ساعت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سوم، 24ساعت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864">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نوبت چهارم، 48ساعت بعد از نوبت اول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a:solidFill>
                            <a:schemeClr val="accent1">
                              <a:lumMod val="50000"/>
                            </a:schemeClr>
                          </a:solidFill>
                          <a:latin typeface="Times New Roman"/>
                          <a:ea typeface="Calibri"/>
                          <a:cs typeface="B Titr" pitchFamily="2" charset="-78"/>
                        </a:rPr>
                        <a:t>120 ميليگرم(دو آمپول)</a:t>
                      </a:r>
                      <a:endParaRPr lang="en-US" sz="200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rtl="1">
                        <a:lnSpc>
                          <a:spcPct val="115000"/>
                        </a:lnSpc>
                        <a:spcAft>
                          <a:spcPts val="0"/>
                        </a:spcAft>
                      </a:pPr>
                      <a:r>
                        <a:rPr lang="fa-IR" sz="1800" dirty="0" smtClean="0">
                          <a:solidFill>
                            <a:schemeClr val="accent1">
                              <a:lumMod val="50000"/>
                            </a:schemeClr>
                          </a:solidFill>
                          <a:latin typeface="Times New Roman"/>
                          <a:ea typeface="Calibri"/>
                          <a:cs typeface="B Titr" pitchFamily="2" charset="-78"/>
                        </a:rPr>
                        <a:t>2/4ميلي </a:t>
                      </a:r>
                      <a:r>
                        <a:rPr lang="fa-IR" sz="1800" dirty="0">
                          <a:solidFill>
                            <a:schemeClr val="accent1">
                              <a:lumMod val="50000"/>
                            </a:schemeClr>
                          </a:solidFill>
                          <a:latin typeface="Times New Roman"/>
                          <a:ea typeface="Calibri"/>
                          <a:cs typeface="B Titr" pitchFamily="2" charset="-78"/>
                        </a:rPr>
                        <a:t>گرم/كيلوگرم وزن بدن</a:t>
                      </a:r>
                      <a:endParaRPr lang="en-US" sz="2000" dirty="0">
                        <a:solidFill>
                          <a:schemeClr val="accent1">
                            <a:lumMod val="50000"/>
                          </a:schemeClr>
                        </a:solidFill>
                        <a:latin typeface="Times New Roman"/>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685801"/>
            <a:ext cx="8001000" cy="5139869"/>
          </a:xfrm>
          <a:prstGeom prst="rect">
            <a:avLst/>
          </a:prstGeom>
          <a:noFill/>
          <a:ln w="9525">
            <a:noFill/>
            <a:miter lim="800000"/>
            <a:headEnd/>
            <a:tailEnd/>
          </a:ln>
        </p:spPr>
        <p:txBody>
          <a:bodyPr wrap="square" anchor="ctr">
            <a:spAutoFit/>
          </a:bodyPr>
          <a:lstStyle/>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کاهش سطح هوشیاری یا کما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بی حالی شدید </a:t>
            </a:r>
            <a:r>
              <a:rPr lang="en-US" sz="2000" b="1" dirty="0">
                <a:solidFill>
                  <a:schemeClr val="accent1">
                    <a:lumMod val="50000"/>
                  </a:schemeClr>
                </a:solidFill>
                <a:latin typeface="Times New Roman" pitchFamily="18" charset="0"/>
                <a:cs typeface="B Nazanin" pitchFamily="2" charset="-78"/>
              </a:rPr>
              <a:t>(prostration)  </a:t>
            </a:r>
            <a:r>
              <a:rPr lang="fa-IR" sz="2000" b="1" dirty="0">
                <a:solidFill>
                  <a:schemeClr val="accent1">
                    <a:lumMod val="50000"/>
                  </a:schemeClr>
                </a:solidFill>
                <a:latin typeface="Times New Roman" pitchFamily="18" charset="0"/>
                <a:cs typeface="B Nazanin" pitchFamily="2" charset="-78"/>
              </a:rPr>
              <a:t>، ضعف عمومی تا حدی که بیمار حتی قادر به نشستن و ایستادن نباشد.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ناتوانی در خوردن و آشامیدن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استفراغ مکرر</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تشنج های مکرر (بیش از دوحمله طی 24 ساعت گذشته)</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تنفس عمیق، دیسترس تنفسی (تنفس اسیدوتیک)</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کلاپس عروقی یا شوک، فشار سیستولیک کمتر از 70 میلی متر جیوه و کمتر از 50 میلی متر در اطفال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یرقان (زردی اسکلرا)</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هایپر پیرکسی( درجه حرارت رکتال بالاتر از 40 درجه و زیر بغل بیش از 5/39 درجه سانتی گراد)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ادرار تیره رنگ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خون ریزی خودبخودی، خونریزی غیر عادی از لثه و بینی ، پتشی، پورپورا و اکمیوز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کاهش صداهای ریوی </a:t>
            </a:r>
            <a:endParaRPr lang="en-US" sz="1100" b="1" dirty="0">
              <a:solidFill>
                <a:schemeClr val="accent1">
                  <a:lumMod val="50000"/>
                </a:schemeClr>
              </a:solidFill>
              <a:cs typeface="B Nazanin" pitchFamily="2" charset="-78"/>
            </a:endParaRPr>
          </a:p>
          <a:p>
            <a:pPr algn="justLow" rtl="1" eaLnBrk="0" hangingPunct="0">
              <a:buFontTx/>
              <a:buChar char="•"/>
            </a:pPr>
            <a:r>
              <a:rPr lang="fa-IR" sz="2000" b="1" dirty="0">
                <a:solidFill>
                  <a:schemeClr val="accent1">
                    <a:lumMod val="50000"/>
                  </a:schemeClr>
                </a:solidFill>
                <a:latin typeface="Times New Roman" pitchFamily="18" charset="0"/>
                <a:cs typeface="B Nazanin" pitchFamily="2" charset="-78"/>
              </a:rPr>
              <a:t>رنگ پریدگی شدید پوست کف دست و مخاط ها </a:t>
            </a:r>
            <a:endParaRPr lang="fa-IR" sz="3200" b="1" dirty="0">
              <a:solidFill>
                <a:schemeClr val="accent1">
                  <a:lumMod val="50000"/>
                </a:schemeClr>
              </a:solidFill>
              <a:cs typeface="B Nazanin" pitchFamily="2" charset="-78"/>
            </a:endParaRPr>
          </a:p>
        </p:txBody>
      </p:sp>
      <p:sp>
        <p:nvSpPr>
          <p:cNvPr id="143362" name="AutoShape 2"/>
          <p:cNvSpPr>
            <a:spLocks noChangeArrowheads="1"/>
          </p:cNvSpPr>
          <p:nvPr/>
        </p:nvSpPr>
        <p:spPr bwMode="auto">
          <a:xfrm>
            <a:off x="1752600" y="0"/>
            <a:ext cx="5334000" cy="611188"/>
          </a:xfrm>
          <a:prstGeom prst="roundRect">
            <a:avLst>
              <a:gd name="adj" fmla="val 16667"/>
            </a:avLst>
          </a:prstGeom>
          <a:noFill/>
          <a:ln w="12700">
            <a:solidFill>
              <a:srgbClr val="D99594"/>
            </a:solidFill>
            <a:round/>
            <a:headEnd/>
            <a:tailEnd/>
          </a:ln>
          <a:effectLst>
            <a:outerShdw dist="28398" dir="3806097" algn="ctr" rotWithShape="0">
              <a:srgbClr val="622423">
                <a:alpha val="50000"/>
              </a:srgbClr>
            </a:outerShdw>
          </a:effectLst>
        </p:spPr>
        <p:txBody>
          <a:bodyPr/>
          <a:lstStyle/>
          <a:p>
            <a:pPr algn="ctr" rtl="1">
              <a:defRPr/>
            </a:pPr>
            <a:r>
              <a:rPr lang="ar-SA" sz="2800" b="1" dirty="0">
                <a:solidFill>
                  <a:schemeClr val="accent1">
                    <a:lumMod val="75000"/>
                  </a:schemeClr>
                </a:solidFill>
                <a:latin typeface="Calibri" pitchFamily="34" charset="0"/>
                <a:ea typeface="Arial" pitchFamily="34" charset="0"/>
                <a:cs typeface="B Titr" pitchFamily="2" charset="-78"/>
              </a:rPr>
              <a:t>علائم و نشانه های بال</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نی مالار</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ای شد</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د</a:t>
            </a:r>
          </a:p>
          <a:p>
            <a:pP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a:off x="1676400" y="228600"/>
            <a:ext cx="4981575" cy="457200"/>
          </a:xfrm>
          <a:prstGeom prst="roundRect">
            <a:avLst>
              <a:gd name="adj" fmla="val 16667"/>
            </a:avLst>
          </a:prstGeom>
          <a:noFill/>
          <a:ln w="12700">
            <a:solidFill>
              <a:srgbClr val="D99594"/>
            </a:solidFill>
            <a:round/>
            <a:headEnd/>
            <a:tailEnd/>
          </a:ln>
          <a:effectLst>
            <a:outerShdw dist="28398" dir="3806097" algn="ctr" rotWithShape="0">
              <a:srgbClr val="622423">
                <a:alpha val="50000"/>
              </a:srgbClr>
            </a:outerShdw>
          </a:effectLst>
        </p:spPr>
        <p:txBody>
          <a:bodyPr/>
          <a:lstStyle/>
          <a:p>
            <a:pPr algn="ctr" rtl="1">
              <a:defRPr/>
            </a:pPr>
            <a:r>
              <a:rPr lang="fa-IR" sz="2800" b="1" dirty="0">
                <a:solidFill>
                  <a:schemeClr val="accent1">
                    <a:lumMod val="75000"/>
                  </a:schemeClr>
                </a:solidFill>
                <a:latin typeface="Calibri" pitchFamily="34" charset="0"/>
                <a:ea typeface="Arial" pitchFamily="34" charset="0"/>
                <a:cs typeface="B Titr" pitchFamily="2" charset="-78"/>
              </a:rPr>
              <a:t>يافته هاي آزمايشگاهي </a:t>
            </a:r>
            <a:r>
              <a:rPr lang="ar-SA" sz="2800" b="1" dirty="0">
                <a:solidFill>
                  <a:schemeClr val="accent1">
                    <a:lumMod val="75000"/>
                  </a:schemeClr>
                </a:solidFill>
                <a:latin typeface="Calibri" pitchFamily="34" charset="0"/>
                <a:ea typeface="Arial" pitchFamily="34" charset="0"/>
                <a:cs typeface="B Titr" pitchFamily="2" charset="-78"/>
              </a:rPr>
              <a:t>مالار</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ای شد</a:t>
            </a:r>
            <a:r>
              <a:rPr lang="fa-IR" sz="2800" b="1" dirty="0">
                <a:solidFill>
                  <a:schemeClr val="accent1">
                    <a:lumMod val="75000"/>
                  </a:schemeClr>
                </a:solidFill>
                <a:latin typeface="Calibri" pitchFamily="34" charset="0"/>
                <a:ea typeface="Arial" pitchFamily="34" charset="0"/>
                <a:cs typeface="B Titr" pitchFamily="2" charset="-78"/>
              </a:rPr>
              <a:t>ي</a:t>
            </a:r>
            <a:r>
              <a:rPr lang="ar-SA" sz="2800" b="1" dirty="0">
                <a:solidFill>
                  <a:schemeClr val="accent1">
                    <a:lumMod val="75000"/>
                  </a:schemeClr>
                </a:solidFill>
                <a:latin typeface="Calibri" pitchFamily="34" charset="0"/>
                <a:ea typeface="Arial" pitchFamily="34" charset="0"/>
                <a:cs typeface="B Titr" pitchFamily="2" charset="-78"/>
              </a:rPr>
              <a:t>د</a:t>
            </a:r>
            <a:endParaRPr lang="en-US" sz="2800" dirty="0">
              <a:solidFill>
                <a:schemeClr val="accent1">
                  <a:lumMod val="75000"/>
                </a:schemeClr>
              </a:solidFill>
              <a:cs typeface="B Titr" pitchFamily="2" charset="-78"/>
            </a:endParaRPr>
          </a:p>
        </p:txBody>
      </p:sp>
      <p:sp>
        <p:nvSpPr>
          <p:cNvPr id="50179" name="Rectangle 3"/>
          <p:cNvSpPr>
            <a:spLocks noChangeArrowheads="1"/>
          </p:cNvSpPr>
          <p:nvPr/>
        </p:nvSpPr>
        <p:spPr bwMode="auto">
          <a:xfrm>
            <a:off x="0" y="1143000"/>
            <a:ext cx="7772400" cy="4832092"/>
          </a:xfrm>
          <a:prstGeom prst="rect">
            <a:avLst/>
          </a:prstGeom>
          <a:noFill/>
          <a:ln w="9525">
            <a:noFill/>
            <a:miter lim="800000"/>
            <a:headEnd/>
            <a:tailEnd/>
          </a:ln>
        </p:spPr>
        <p:txBody>
          <a:bodyPr wrap="square" anchor="ctr">
            <a:spAutoFit/>
          </a:bodyPr>
          <a:lstStyle/>
          <a:p>
            <a:pPr algn="justLow" rtl="1" eaLnBrk="0" hangingPunct="0">
              <a:buFontTx/>
              <a:buChar char="•"/>
            </a:pPr>
            <a:r>
              <a:rPr lang="fa-IR" sz="2400" dirty="0">
                <a:solidFill>
                  <a:schemeClr val="accent1">
                    <a:lumMod val="50000"/>
                  </a:schemeClr>
                </a:solidFill>
                <a:cs typeface="B Nazanin" pitchFamily="2" charset="-78"/>
              </a:rPr>
              <a:t>هیپوگلیسمی (</a:t>
            </a:r>
            <a:r>
              <a:rPr lang="fa-IR" sz="2000" dirty="0">
                <a:solidFill>
                  <a:schemeClr val="accent1">
                    <a:lumMod val="50000"/>
                  </a:schemeClr>
                </a:solidFill>
                <a:cs typeface="B Nazanin" pitchFamily="2" charset="-78"/>
              </a:rPr>
              <a:t>كاهش قند خون كمتر از 40 ميلي‌گرم/ دسي‌ليتر  یا</a:t>
            </a:r>
            <a:r>
              <a:rPr lang="fa-IR" sz="2400" dirty="0">
                <a:solidFill>
                  <a:schemeClr val="accent1">
                    <a:lumMod val="50000"/>
                  </a:schemeClr>
                </a:solidFill>
                <a:cs typeface="B Nazanin" pitchFamily="2" charset="-78"/>
              </a:rPr>
              <a:t> 2/2 ميلي‌مول/ ليتر) </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cs typeface="B Nazanin" pitchFamily="2" charset="-78"/>
              </a:rPr>
              <a:t>اسیدوز متابولیک (بی کربنات کمتر از  15</a:t>
            </a:r>
            <a:r>
              <a:rPr lang="fa-IR" sz="2000" dirty="0">
                <a:solidFill>
                  <a:schemeClr val="accent1">
                    <a:lumMod val="50000"/>
                  </a:schemeClr>
                </a:solidFill>
                <a:cs typeface="B Nazanin" pitchFamily="2" charset="-78"/>
              </a:rPr>
              <a:t>ميلي‌مول/ ليتر</a:t>
            </a:r>
            <a:r>
              <a:rPr lang="fa-IR" sz="2400" dirty="0">
                <a:solidFill>
                  <a:schemeClr val="accent1">
                    <a:lumMod val="50000"/>
                  </a:schemeClr>
                </a:solidFill>
                <a:cs typeface="B Nazanin" pitchFamily="2" charset="-78"/>
              </a:rPr>
              <a:t> </a:t>
            </a:r>
            <a:r>
              <a:rPr lang="fa-IR" sz="2000" dirty="0">
                <a:solidFill>
                  <a:schemeClr val="accent1">
                    <a:lumMod val="50000"/>
                  </a:schemeClr>
                </a:solidFill>
                <a:cs typeface="B Nazanin" pitchFamily="2" charset="-78"/>
              </a:rPr>
              <a:t> یا افزايش لاكتات خون بيشتر از 5 ميلي‌مول/ ليتر</a:t>
            </a:r>
            <a:r>
              <a:rPr lang="fa-IR" sz="2400" dirty="0">
                <a:solidFill>
                  <a:schemeClr val="accent1">
                    <a:lumMod val="50000"/>
                  </a:schemeClr>
                </a:solidFill>
                <a:cs typeface="B Nazanin" pitchFamily="2" charset="-78"/>
              </a:rPr>
              <a:t>)</a:t>
            </a:r>
            <a:endParaRPr lang="en-US" sz="1200" dirty="0">
              <a:solidFill>
                <a:schemeClr val="accent1">
                  <a:lumMod val="50000"/>
                </a:schemeClr>
              </a:solidFill>
              <a:cs typeface="B Nazanin" pitchFamily="2" charset="-78"/>
            </a:endParaRPr>
          </a:p>
          <a:p>
            <a:pPr algn="justLow" rtl="1" eaLnBrk="0" hangingPunct="0">
              <a:buFontTx/>
              <a:buChar char="•"/>
            </a:pPr>
            <a:r>
              <a:rPr lang="en-US" sz="2000" b="1" dirty="0">
                <a:solidFill>
                  <a:srgbClr val="C00000"/>
                </a:solidFill>
                <a:latin typeface="Times New Roman" pitchFamily="18" charset="0"/>
                <a:cs typeface="B Nazanin" pitchFamily="2" charset="-78"/>
              </a:rPr>
              <a:t>PH</a:t>
            </a:r>
            <a:r>
              <a:rPr lang="fa-IR" sz="2000" b="1" dirty="0">
                <a:solidFill>
                  <a:srgbClr val="C00000"/>
                </a:solidFill>
                <a:latin typeface="Times New Roman" pitchFamily="18" charset="0"/>
                <a:cs typeface="B Nazanin" pitchFamily="2" charset="-78"/>
              </a:rPr>
              <a:t>كمتر از 15/7</a:t>
            </a:r>
            <a:endParaRPr lang="en-US" sz="1200" dirty="0">
              <a:cs typeface="B Nazanin" pitchFamily="2" charset="-78"/>
            </a:endParaRPr>
          </a:p>
          <a:p>
            <a:pPr algn="justLow" rtl="1" eaLnBrk="0" hangingPunct="0">
              <a:buFontTx/>
              <a:buChar char="•"/>
            </a:pPr>
            <a:r>
              <a:rPr lang="fa-IR" sz="2400" b="1" dirty="0">
                <a:solidFill>
                  <a:schemeClr val="accent1">
                    <a:lumMod val="50000"/>
                  </a:schemeClr>
                </a:solidFill>
                <a:latin typeface="Times New Roman" pitchFamily="18" charset="0"/>
                <a:cs typeface="B Nazanin" pitchFamily="2" charset="-78"/>
              </a:rPr>
              <a:t>آنمی نرموستیک شدید(هموگلوبین کمتر از 7 گرم در دسی لیترو هماتوکریت کمتر از 20%)</a:t>
            </a:r>
            <a:endParaRPr lang="en-US" sz="1200" dirty="0">
              <a:solidFill>
                <a:schemeClr val="accent1">
                  <a:lumMod val="50000"/>
                </a:schemeClr>
              </a:solidFill>
              <a:cs typeface="B Nazanin" pitchFamily="2" charset="-78"/>
            </a:endParaRPr>
          </a:p>
          <a:p>
            <a:pPr algn="justLow" rtl="1" eaLnBrk="0" hangingPunct="0">
              <a:buFontTx/>
              <a:buChar char="•"/>
            </a:pPr>
            <a:r>
              <a:rPr lang="fa-IR" sz="2000" b="1" dirty="0">
                <a:solidFill>
                  <a:srgbClr val="C00000"/>
                </a:solidFill>
                <a:latin typeface="Times New Roman" pitchFamily="18" charset="0"/>
                <a:cs typeface="B Nazanin" pitchFamily="2" charset="-78"/>
              </a:rPr>
              <a:t>هموگلوبين كمتر از 5 دركودكان وكمتر از 7 در بزرگسالان</a:t>
            </a:r>
            <a:endParaRPr lang="en-US" sz="1200" dirty="0">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هموگلوبینوری </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هیپرپارازیتمی (بیش از 2%)نارسائی کلیه </a:t>
            </a:r>
            <a:r>
              <a:rPr lang="fa-IR" sz="2800" dirty="0">
                <a:solidFill>
                  <a:srgbClr val="000000"/>
                </a:solidFill>
                <a:latin typeface="Times New Roman" pitchFamily="18" charset="0"/>
                <a:cs typeface="B Nazanin" pitchFamily="2" charset="-78"/>
              </a:rPr>
              <a:t>(كـراتـينيـن بـيشتـر از 3 ميـلـي‌گرم/ دسي‌ليتـر)</a:t>
            </a:r>
            <a:r>
              <a:rPr lang="fa-IR" sz="2800" b="1" dirty="0">
                <a:solidFill>
                  <a:srgbClr val="C00000"/>
                </a:solidFill>
                <a:latin typeface="Times New Roman" pitchFamily="18" charset="0"/>
                <a:cs typeface="B Nazanin" pitchFamily="2" charset="-78"/>
              </a:rPr>
              <a:t> </a:t>
            </a:r>
            <a:r>
              <a:rPr lang="fa-IR" sz="2000" dirty="0">
                <a:solidFill>
                  <a:srgbClr val="C00000"/>
                </a:solidFill>
                <a:latin typeface="Times New Roman" pitchFamily="18" charset="0"/>
                <a:cs typeface="B Nazanin" pitchFamily="2" charset="-78"/>
              </a:rPr>
              <a:t>كراتينين بيشتر از </a:t>
            </a:r>
            <a:r>
              <a:rPr lang="en-US" sz="2000" dirty="0">
                <a:solidFill>
                  <a:srgbClr val="C00000"/>
                </a:solidFill>
                <a:latin typeface="Times New Roman" pitchFamily="18" charset="0"/>
                <a:cs typeface="B Nazanin" pitchFamily="2" charset="-78"/>
              </a:rPr>
              <a:t> mg/dl</a:t>
            </a:r>
            <a:r>
              <a:rPr lang="fa-IR" sz="2000" dirty="0">
                <a:solidFill>
                  <a:srgbClr val="C00000"/>
                </a:solidFill>
                <a:latin typeface="Times New Roman" pitchFamily="18" charset="0"/>
                <a:cs typeface="B Nazanin" pitchFamily="2" charset="-78"/>
              </a:rPr>
              <a:t> 3 در بزرگسالان و </a:t>
            </a:r>
            <a:r>
              <a:rPr lang="en-US" sz="2000" dirty="0">
                <a:solidFill>
                  <a:srgbClr val="C00000"/>
                </a:solidFill>
                <a:latin typeface="Times New Roman" pitchFamily="18" charset="0"/>
                <a:cs typeface="B Nazanin" pitchFamily="2" charset="-78"/>
              </a:rPr>
              <a:t> mg/dl</a:t>
            </a:r>
            <a:r>
              <a:rPr lang="fa-IR" sz="2000" dirty="0">
                <a:solidFill>
                  <a:srgbClr val="C00000"/>
                </a:solidFill>
                <a:latin typeface="Times New Roman" pitchFamily="18" charset="0"/>
                <a:cs typeface="B Nazanin" pitchFamily="2" charset="-78"/>
              </a:rPr>
              <a:t> 1.5 دركودكان</a:t>
            </a:r>
            <a:r>
              <a:rPr lang="fa-IR" sz="2000" b="1" dirty="0">
                <a:solidFill>
                  <a:srgbClr val="C00000"/>
                </a:solidFill>
                <a:latin typeface="Times New Roman" pitchFamily="18" charset="0"/>
                <a:cs typeface="B Nazanin" pitchFamily="2" charset="-78"/>
              </a:rPr>
              <a:t> </a:t>
            </a:r>
            <a:endParaRPr lang="en-US" sz="1200" dirty="0">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ترومبوسيتوپني (پلاكت كمتر از 50000)</a:t>
            </a:r>
            <a:endParaRPr lang="en-US" sz="1200" dirty="0">
              <a:solidFill>
                <a:schemeClr val="accent1">
                  <a:lumMod val="50000"/>
                </a:schemeClr>
              </a:solidFill>
              <a:cs typeface="B Nazanin" pitchFamily="2" charset="-78"/>
            </a:endParaRPr>
          </a:p>
          <a:p>
            <a:pPr algn="justLow" rtl="1" eaLnBrk="0" hangingPunct="0">
              <a:buFontTx/>
              <a:buChar char="•"/>
            </a:pPr>
            <a:r>
              <a:rPr lang="fa-IR" sz="2400" dirty="0">
                <a:solidFill>
                  <a:schemeClr val="accent1">
                    <a:lumMod val="50000"/>
                  </a:schemeClr>
                </a:solidFill>
                <a:latin typeface="Times New Roman" pitchFamily="18" charset="0"/>
                <a:cs typeface="B Nazanin" pitchFamily="2" charset="-78"/>
              </a:rPr>
              <a:t>وجود شـواهـد راديـولـوژيك از اِدِم ريوي</a:t>
            </a:r>
            <a:endParaRPr lang="fa-IR" sz="3600" dirty="0">
              <a:solidFill>
                <a:schemeClr val="accent1">
                  <a:lumMod val="50000"/>
                </a:schemeClr>
              </a:solidFill>
              <a:cs typeface="B Nazanin"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32" y="381000"/>
          <a:ext cx="7339069" cy="5762663"/>
        </p:xfrm>
        <a:graphic>
          <a:graphicData uri="http://schemas.openxmlformats.org/drawingml/2006/table">
            <a:tbl>
              <a:tblPr rtl="1"/>
              <a:tblGrid>
                <a:gridCol w="1550083"/>
                <a:gridCol w="1786724"/>
                <a:gridCol w="1643786"/>
                <a:gridCol w="2358476"/>
              </a:tblGrid>
              <a:tr h="1246796">
                <a:tc gridSpan="4">
                  <a:txBody>
                    <a:bodyPr/>
                    <a:lstStyle/>
                    <a:p>
                      <a:pPr algn="ctr" rtl="1">
                        <a:spcAft>
                          <a:spcPts val="0"/>
                        </a:spcAft>
                      </a:pPr>
                      <a:r>
                        <a:rPr lang="ar-SA" sz="3600" b="1" dirty="0">
                          <a:solidFill>
                            <a:schemeClr val="accent1">
                              <a:lumMod val="75000"/>
                            </a:schemeClr>
                          </a:solidFill>
                          <a:latin typeface="Calibri"/>
                          <a:ea typeface="Times New Roman"/>
                          <a:cs typeface="Times New Roman"/>
                        </a:rPr>
                        <a:t>رژیم دارویی درمان مالاریای شدید</a:t>
                      </a:r>
                      <a:endParaRPr lang="en-US" sz="3600" b="1" dirty="0">
                        <a:solidFill>
                          <a:schemeClr val="accent1">
                            <a:lumMod val="75000"/>
                          </a:schemeClr>
                        </a:solidFill>
                        <a:latin typeface="Calibri"/>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39797">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رژیم دارویی درمان مالاریای شدید</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افراد بزرگسال و کودکان بالای 9 سال</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کودکان زیر 9 سال ، زنان باردار و ممنوعیت مصرف داکسی سایکلین</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800" b="1">
                          <a:solidFill>
                            <a:schemeClr val="accent1">
                              <a:lumMod val="50000"/>
                            </a:schemeClr>
                          </a:solidFill>
                          <a:latin typeface="Calibri"/>
                          <a:ea typeface="Calibri"/>
                          <a:cs typeface="B Titr" pitchFamily="2" charset="-78"/>
                        </a:rPr>
                        <a:t>توضیحات</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035">
                <a:tc>
                  <a:txBody>
                    <a:bodyPr/>
                    <a:lstStyle/>
                    <a:p>
                      <a:pPr algn="r" rtl="1">
                        <a:lnSpc>
                          <a:spcPct val="115000"/>
                        </a:lnSpc>
                        <a:spcAft>
                          <a:spcPts val="0"/>
                        </a:spcAft>
                      </a:pPr>
                      <a:r>
                        <a:rPr lang="fa-IR" sz="2000" b="1">
                          <a:solidFill>
                            <a:schemeClr val="accent1">
                              <a:lumMod val="50000"/>
                            </a:schemeClr>
                          </a:solidFill>
                          <a:latin typeface="Calibri"/>
                          <a:ea typeface="Calibri"/>
                          <a:cs typeface="B Titr" pitchFamily="2" charset="-78"/>
                        </a:rPr>
                        <a:t>خط اول</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ارتسونیت تزریقی </a:t>
                      </a:r>
                      <a:r>
                        <a:rPr lang="fa-IR" sz="2000" dirty="0" smtClean="0">
                          <a:solidFill>
                            <a:schemeClr val="accent1">
                              <a:lumMod val="50000"/>
                            </a:schemeClr>
                          </a:solidFill>
                          <a:latin typeface="Calibri"/>
                          <a:ea typeface="Calibri"/>
                          <a:cs typeface="B Titr" pitchFamily="2" charset="-78"/>
                        </a:rPr>
                        <a:t>+...</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a:solidFill>
                            <a:schemeClr val="accent1">
                              <a:lumMod val="50000"/>
                            </a:schemeClr>
                          </a:solidFill>
                          <a:latin typeface="Calibri"/>
                          <a:ea typeface="Calibri"/>
                          <a:cs typeface="B Titr" pitchFamily="2" charset="-78"/>
                        </a:rPr>
                        <a:t>ارتسونیت+ کلیندامایسین</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داکسی سایکلین و کلیندامایسین پس از </a:t>
                      </a:r>
                      <a:r>
                        <a:rPr lang="en-US" sz="2000" dirty="0">
                          <a:solidFill>
                            <a:schemeClr val="accent1">
                              <a:lumMod val="50000"/>
                            </a:schemeClr>
                          </a:solidFill>
                          <a:latin typeface="Calibri"/>
                          <a:ea typeface="Calibri"/>
                          <a:cs typeface="B Titr" pitchFamily="2" charset="-78"/>
                        </a:rPr>
                        <a:t>stable </a:t>
                      </a:r>
                      <a:r>
                        <a:rPr lang="fa-IR" sz="2000" dirty="0">
                          <a:solidFill>
                            <a:schemeClr val="accent1">
                              <a:lumMod val="50000"/>
                            </a:schemeClr>
                          </a:solidFill>
                          <a:latin typeface="Calibri"/>
                          <a:ea typeface="Calibri"/>
                          <a:cs typeface="B Titr" pitchFamily="2" charset="-78"/>
                        </a:rPr>
                        <a:t> شدن بیمار و توانایی مصرف داروی خوراکی به رژیم دارویی اضافه می شود</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8035">
                <a:tc>
                  <a:txBody>
                    <a:bodyPr/>
                    <a:lstStyle/>
                    <a:p>
                      <a:pPr algn="r" rtl="1">
                        <a:lnSpc>
                          <a:spcPct val="115000"/>
                        </a:lnSpc>
                        <a:spcAft>
                          <a:spcPts val="0"/>
                        </a:spcAft>
                      </a:pPr>
                      <a:r>
                        <a:rPr lang="fa-IR" sz="2000" b="1">
                          <a:solidFill>
                            <a:schemeClr val="accent1">
                              <a:lumMod val="50000"/>
                            </a:schemeClr>
                          </a:solidFill>
                          <a:latin typeface="Calibri"/>
                          <a:ea typeface="Calibri"/>
                          <a:cs typeface="B Titr" pitchFamily="2" charset="-78"/>
                        </a:rPr>
                        <a:t>خط دوم</a:t>
                      </a:r>
                      <a:endParaRPr lang="en-US" sz="18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کینین تزریقی + </a:t>
                      </a:r>
                      <a:r>
                        <a:rPr lang="fa-IR" sz="2000" dirty="0" smtClean="0">
                          <a:solidFill>
                            <a:schemeClr val="accent1">
                              <a:lumMod val="50000"/>
                            </a:schemeClr>
                          </a:solidFill>
                          <a:latin typeface="Calibri"/>
                          <a:ea typeface="Calibri"/>
                          <a:cs typeface="B Titr" pitchFamily="2" charset="-78"/>
                        </a:rPr>
                        <a:t>...</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2000" dirty="0">
                          <a:solidFill>
                            <a:schemeClr val="accent1">
                              <a:lumMod val="50000"/>
                            </a:schemeClr>
                          </a:solidFill>
                          <a:latin typeface="Calibri"/>
                          <a:ea typeface="Calibri"/>
                          <a:cs typeface="B Titr" pitchFamily="2" charset="-78"/>
                        </a:rPr>
                        <a:t>کینین + کلیندامایسین</a:t>
                      </a:r>
                      <a:endParaRPr lang="en-US" sz="1800" dirty="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1643063"/>
            <a:ext cx="7772400" cy="1215717"/>
          </a:xfrm>
          <a:prstGeom prst="rect">
            <a:avLst/>
          </a:prstGeom>
          <a:noFill/>
          <a:ln w="9525">
            <a:noFill/>
            <a:miter lim="800000"/>
            <a:headEnd/>
            <a:tailEnd/>
          </a:ln>
        </p:spPr>
        <p:txBody>
          <a:bodyPr wrap="square" bIns="0" anchor="ctr">
            <a:spAutoFit/>
          </a:bodyPr>
          <a:lstStyle/>
          <a:p>
            <a:pPr algn="justLow" rtl="1" eaLnBrk="0" hangingPunct="0"/>
            <a:r>
              <a:rPr lang="fa-IR" sz="2800" b="1" dirty="0">
                <a:solidFill>
                  <a:schemeClr val="accent1">
                    <a:lumMod val="75000"/>
                  </a:schemeClr>
                </a:solidFill>
                <a:latin typeface="Calibri" pitchFamily="34" charset="0"/>
                <a:cs typeface="Times New Roman" pitchFamily="18" charset="0"/>
              </a:rPr>
              <a:t>دوز پريماكين در مالارياي فالسيپاروم برای نابودي گامتوسايت ها</a:t>
            </a:r>
            <a:endParaRPr lang="en-US" sz="2800" dirty="0">
              <a:solidFill>
                <a:schemeClr val="accent1">
                  <a:lumMod val="75000"/>
                </a:schemeClr>
              </a:solidFill>
              <a:cs typeface="Times New Roman" pitchFamily="18" charset="0"/>
            </a:endParaRPr>
          </a:p>
          <a:p>
            <a:pPr algn="justLow" rtl="1" eaLnBrk="0" hangingPunct="0">
              <a:buFontTx/>
              <a:buChar char="•"/>
            </a:pPr>
            <a:r>
              <a:rPr lang="fa-IR" sz="2400" dirty="0">
                <a:solidFill>
                  <a:schemeClr val="accent1">
                    <a:lumMod val="50000"/>
                  </a:schemeClr>
                </a:solidFill>
                <a:latin typeface="Times New Roman" pitchFamily="18" charset="0"/>
              </a:rPr>
              <a:t>در بزرگسالان 45ميلي گرم ( 3 قرص)</a:t>
            </a:r>
            <a:endParaRPr lang="en-US" sz="1200" dirty="0">
              <a:solidFill>
                <a:schemeClr val="accent1">
                  <a:lumMod val="50000"/>
                </a:schemeClr>
              </a:solidFill>
            </a:endParaRPr>
          </a:p>
          <a:p>
            <a:pPr algn="justLow" rtl="1" eaLnBrk="0" hangingPunct="0">
              <a:buFontTx/>
              <a:buChar char="•"/>
            </a:pPr>
            <a:r>
              <a:rPr lang="fa-IR" sz="2400" dirty="0">
                <a:solidFill>
                  <a:schemeClr val="accent1">
                    <a:lumMod val="50000"/>
                  </a:schemeClr>
                </a:solidFill>
                <a:latin typeface="Times New Roman" pitchFamily="18" charset="0"/>
              </a:rPr>
              <a:t>در كودكان، 0/75ميلي گرم /كيلوگرم وزن بدن </a:t>
            </a:r>
            <a:endParaRPr lang="fa-IR" sz="3600" dirty="0">
              <a:solidFill>
                <a:schemeClr val="accent1">
                  <a:lumMod val="5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 y="0"/>
            <a:ext cx="7696200" cy="6740307"/>
          </a:xfrm>
          <a:prstGeom prst="rect">
            <a:avLst/>
          </a:prstGeom>
          <a:noFill/>
          <a:ln w="9525">
            <a:noFill/>
            <a:miter lim="800000"/>
            <a:headEnd/>
            <a:tailEnd/>
          </a:ln>
        </p:spPr>
        <p:txBody>
          <a:bodyPr wrap="square" anchor="ctr">
            <a:spAutoFit/>
          </a:bodyPr>
          <a:lstStyle/>
          <a:p>
            <a:pPr algn="r" rtl="1" eaLnBrk="0" hangingPunct="0"/>
            <a:r>
              <a:rPr lang="fa-IR" sz="2400" b="1" dirty="0">
                <a:solidFill>
                  <a:schemeClr val="accent1">
                    <a:lumMod val="50000"/>
                  </a:schemeClr>
                </a:solidFill>
              </a:rPr>
              <a:t>معيارهاي شكست درمان </a:t>
            </a:r>
            <a:endParaRPr lang="en-US" sz="1200" b="1" dirty="0">
              <a:solidFill>
                <a:schemeClr val="accent1">
                  <a:lumMod val="50000"/>
                </a:schemeClr>
              </a:solidFill>
            </a:endParaRPr>
          </a:p>
          <a:p>
            <a:pPr algn="r" rtl="1" eaLnBrk="0" hangingPunct="0"/>
            <a:r>
              <a:rPr lang="fa-IR" sz="2400" b="1" dirty="0">
                <a:solidFill>
                  <a:schemeClr val="accent1">
                    <a:lumMod val="50000"/>
                  </a:schemeClr>
                </a:solidFill>
              </a:rPr>
              <a:t>شكست درمان زودرس ( تا روز سوم شروع درمان</a:t>
            </a:r>
            <a:r>
              <a:rPr lang="en-US" sz="2400" b="1" dirty="0">
                <a:solidFill>
                  <a:schemeClr val="accent1">
                    <a:lumMod val="50000"/>
                  </a:schemeClr>
                </a:solidFill>
              </a:rPr>
              <a:t>ETF</a:t>
            </a:r>
            <a:r>
              <a:rPr lang="fa-IR" sz="2400" b="1" dirty="0">
                <a:solidFill>
                  <a:schemeClr val="accent1">
                    <a:lumMod val="50000"/>
                  </a:schemeClr>
                </a:solidFill>
              </a:rPr>
              <a:t>) </a:t>
            </a:r>
            <a:r>
              <a:rPr lang="en-US" sz="2400" b="1" baseline="30000" dirty="0">
                <a:solidFill>
                  <a:schemeClr val="accent1">
                    <a:lumMod val="50000"/>
                  </a:schemeClr>
                </a:solidFill>
                <a:hlinkClick r:id="" action="ppaction://noaction"/>
              </a:rPr>
              <a:t>[1]</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تعداد انگل شمارش شده در لام خون محیطی روز سوم بيشتر از 25 درصد لام خون محیطی روز صفر؛</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مشاهدة انگل‌هاي غيرجنسي در لام خون محیطی روز سوم همراه بـا تب(دمای زیر بغل بیشتر از 5/37 درجه سانتي‌گراد)؛</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پيدايش نشانه‌های خطر و مالارياي شديد همراه با مشاهدة انگل‌هاي غيرجنسي در لام خون محیطی روز صفر تا روز سوم.</a:t>
            </a:r>
            <a:endParaRPr lang="en-US" sz="1200" b="1" dirty="0">
              <a:solidFill>
                <a:schemeClr val="accent1">
                  <a:lumMod val="50000"/>
                </a:schemeClr>
              </a:solidFill>
            </a:endParaRPr>
          </a:p>
          <a:p>
            <a:pPr algn="r" rtl="1" eaLnBrk="0" hangingPunct="0"/>
            <a:r>
              <a:rPr lang="fa-IR" sz="2400" b="1" dirty="0">
                <a:solidFill>
                  <a:schemeClr val="accent1">
                    <a:lumMod val="50000"/>
                  </a:schemeClr>
                </a:solidFill>
              </a:rPr>
              <a:t>شكست درمان ديررس(روز چهارم تا بیست و هشتم</a:t>
            </a:r>
            <a:r>
              <a:rPr lang="en-US" sz="2400" b="1" dirty="0">
                <a:solidFill>
                  <a:schemeClr val="accent1">
                    <a:lumMod val="50000"/>
                  </a:schemeClr>
                </a:solidFill>
              </a:rPr>
              <a:t>LTF</a:t>
            </a:r>
            <a:r>
              <a:rPr lang="fa-IR" sz="2400" b="1" dirty="0">
                <a:solidFill>
                  <a:schemeClr val="accent1">
                    <a:lumMod val="50000"/>
                  </a:schemeClr>
                </a:solidFill>
              </a:rPr>
              <a:t>)</a:t>
            </a:r>
            <a:r>
              <a:rPr lang="en-US" sz="2400" b="1" baseline="30000" dirty="0">
                <a:solidFill>
                  <a:schemeClr val="accent1">
                    <a:lumMod val="50000"/>
                  </a:schemeClr>
                </a:solidFill>
                <a:hlinkClick r:id="" action="ppaction://noaction"/>
              </a:rPr>
              <a:t>[2]</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مشاهدۀ انگل‌هاي غيرجنسي در لام خون محیطی همراه بـا تب از روز چهـارم تـا بيست‌وهشتم.</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مشاهـدۀ‌ انگل‌هـاي غيـرجنسي در لام‌هـاي خون محیطی روزهاي هفتـم تـا بيست‌وهشتـم؛</a:t>
            </a:r>
            <a:endParaRPr lang="en-US" sz="1200" b="1" dirty="0">
              <a:solidFill>
                <a:schemeClr val="accent1">
                  <a:lumMod val="50000"/>
                </a:schemeClr>
              </a:solidFill>
            </a:endParaRPr>
          </a:p>
          <a:p>
            <a:pPr algn="r" rtl="1" eaLnBrk="0" hangingPunct="0">
              <a:buFontTx/>
              <a:buChar char="•"/>
            </a:pPr>
            <a:r>
              <a:rPr lang="fa-IR" sz="2400" b="1" dirty="0">
                <a:solidFill>
                  <a:schemeClr val="accent1">
                    <a:lumMod val="50000"/>
                  </a:schemeClr>
                </a:solidFill>
                <a:latin typeface="Times New Roman" pitchFamily="18" charset="0"/>
              </a:rPr>
              <a:t>پيدايش نـشانه‌هـای خـطر و مـالاريـاي شـديـد همـراه بـا مشاهدة انگل‌هاي غيرجنسي در لام خون محیطی روز چهـارم تـا بيست‌وهشتم ؛ </a:t>
            </a:r>
            <a:endParaRPr lang="en-US" sz="1200" b="1" dirty="0">
              <a:solidFill>
                <a:schemeClr val="accent1">
                  <a:lumMod val="50000"/>
                </a:schemeClr>
              </a:solidFill>
            </a:endParaRPr>
          </a:p>
          <a:p>
            <a:pPr algn="r" rtl="1" eaLnBrk="0" hangingPunct="0"/>
            <a:r>
              <a:rPr lang="en-US" sz="3600" dirty="0"/>
              <a:t/>
            </a:r>
            <a:br>
              <a:rPr lang="en-US" sz="3600" dirty="0"/>
            </a:br>
            <a:endParaRPr lang="en-US" sz="3600" dirty="0"/>
          </a:p>
        </p:txBody>
      </p:sp>
      <p:sp>
        <p:nvSpPr>
          <p:cNvPr id="53251" name="Rectangle 2"/>
          <p:cNvSpPr>
            <a:spLocks noChangeArrowheads="1"/>
          </p:cNvSpPr>
          <p:nvPr/>
        </p:nvSpPr>
        <p:spPr bwMode="auto">
          <a:xfrm>
            <a:off x="0" y="457200"/>
            <a:ext cx="3017838" cy="9525"/>
          </a:xfrm>
          <a:prstGeom prst="rect">
            <a:avLst/>
          </a:prstGeom>
          <a:solidFill>
            <a:srgbClr val="000000"/>
          </a:solidFill>
          <a:ln w="9525">
            <a:solidFill>
              <a:schemeClr val="tx1"/>
            </a:solidFill>
            <a:miter lim="800000"/>
            <a:headEnd/>
            <a:tailEnd/>
          </a:ln>
        </p:spPr>
        <p:txBody>
          <a:bodyPr wrap="none" anchor="ctr">
            <a:spAutoFit/>
          </a:bodyPr>
          <a:lstStyle/>
          <a:p>
            <a:endParaRPr lang="en-US"/>
          </a:p>
        </p:txBody>
      </p:sp>
      <p:sp>
        <p:nvSpPr>
          <p:cNvPr id="5325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en-US" sz="800" baseline="30000">
                <a:cs typeface="Times New Roman" pitchFamily="18" charset="0"/>
                <a:hlinkClick r:id="" action="ppaction://noaction"/>
              </a:rPr>
              <a:t>[1]</a:t>
            </a:r>
            <a:r>
              <a:rPr lang="en-US" sz="1000">
                <a:cs typeface="Times New Roman" pitchFamily="18" charset="0"/>
              </a:rPr>
              <a:t> </a:t>
            </a:r>
            <a:r>
              <a:rPr lang="en-US" sz="800">
                <a:cs typeface="Times New Roman" pitchFamily="18" charset="0"/>
              </a:rPr>
              <a:t>Early Treatment Failure </a:t>
            </a:r>
            <a:endParaRPr lang="en-US" sz="800"/>
          </a:p>
          <a:p>
            <a:pPr eaLnBrk="0" hangingPunct="0"/>
            <a:r>
              <a:rPr lang="en-US" sz="900" baseline="30000">
                <a:cs typeface="Times New Roman" pitchFamily="18" charset="0"/>
                <a:hlinkClick r:id="" action="ppaction://noaction"/>
              </a:rPr>
              <a:t>[2]</a:t>
            </a:r>
            <a:r>
              <a:rPr lang="en-US" sz="1000">
                <a:cs typeface="Times New Roman" pitchFamily="18" charset="0"/>
              </a:rPr>
              <a:t> </a:t>
            </a:r>
            <a:r>
              <a:rPr lang="en-US" sz="800">
                <a:cs typeface="Times New Roman" pitchFamily="18" charset="0"/>
              </a:rPr>
              <a:t>Late Treatment Failure</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642938"/>
          <a:ext cx="7634286" cy="5715043"/>
        </p:xfrm>
        <a:graphic>
          <a:graphicData uri="http://schemas.openxmlformats.org/drawingml/2006/table">
            <a:tbl>
              <a:tblPr/>
              <a:tblGrid>
                <a:gridCol w="4120923"/>
                <a:gridCol w="975320"/>
                <a:gridCol w="966250"/>
                <a:gridCol w="966250"/>
                <a:gridCol w="605543"/>
              </a:tblGrid>
              <a:tr h="486441">
                <a:tc gridSpan="5">
                  <a:txBody>
                    <a:bodyPr/>
                    <a:lstStyle/>
                    <a:p>
                      <a:pPr algn="ctr" rtl="1">
                        <a:spcAft>
                          <a:spcPts val="0"/>
                        </a:spcAft>
                      </a:pPr>
                      <a:r>
                        <a:rPr lang="ar-SA" sz="2400" b="1" dirty="0">
                          <a:solidFill>
                            <a:schemeClr val="accent1">
                              <a:lumMod val="75000"/>
                            </a:schemeClr>
                          </a:solidFill>
                          <a:latin typeface="Calibri"/>
                          <a:ea typeface="Times New Roman"/>
                          <a:cs typeface="B Titr" pitchFamily="2" charset="-78"/>
                        </a:rPr>
                        <a:t>دوز درمانی کوارتم در درمان مـالارياي فالسيپاروم بـدون عارضه</a:t>
                      </a:r>
                      <a:endParaRPr lang="en-US" sz="2400" b="1" dirty="0">
                        <a:solidFill>
                          <a:schemeClr val="accent1">
                            <a:lumMod val="75000"/>
                          </a:schemeClr>
                        </a:solidFill>
                        <a:latin typeface="Calibri"/>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1192">
                <a:tc>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كودكان </a:t>
                      </a:r>
                      <a:endParaRPr lang="en-US" sz="20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بزرگسالان</a:t>
                      </a:r>
                      <a:endParaRPr lang="en-US" sz="2000">
                        <a:solidFill>
                          <a:schemeClr val="accent1">
                            <a:lumMod val="50000"/>
                          </a:schemeClr>
                        </a:solidFill>
                        <a:latin typeface="Calibri"/>
                        <a:ea typeface="Calibri"/>
                        <a:cs typeface="B Titr" pitchFamily="2" charset="-78"/>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2000" b="1">
                          <a:solidFill>
                            <a:schemeClr val="accent1">
                              <a:lumMod val="50000"/>
                            </a:schemeClr>
                          </a:solidFill>
                          <a:latin typeface="Calibri"/>
                          <a:ea typeface="Calibri"/>
                          <a:cs typeface="B Titr" pitchFamily="2" charset="-78"/>
                        </a:rPr>
                        <a:t>نوبت درمان</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روز</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0049">
                <a:tc rowSpan="6">
                  <a:txBody>
                    <a:bodyPr/>
                    <a:lstStyle/>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 كـودكان نيـز در دو نوبت صبح و شب بـراسـاس وزن بـه‌شرح زير دارو دريافت‌مي‌كنند:</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5 تا کمتر از 15 كيلوگرم(1 قرص)  </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15 تا کمتر از 25 كيلوگرم(2 قرص)  </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25 تا کمتر از 34 كيلوگرم(3 قرص)</a:t>
                      </a:r>
                      <a:endParaRPr lang="en-US" sz="2000" dirty="0">
                        <a:solidFill>
                          <a:schemeClr val="accent1">
                            <a:lumMod val="50000"/>
                          </a:schemeClr>
                        </a:solidFill>
                        <a:latin typeface="Calibri"/>
                        <a:ea typeface="Calibri"/>
                        <a:cs typeface="B Titr" pitchFamily="2" charset="-78"/>
                      </a:endParaRPr>
                    </a:p>
                    <a:p>
                      <a:pPr algn="just" rtl="1">
                        <a:lnSpc>
                          <a:spcPct val="115000"/>
                        </a:lnSpc>
                        <a:spcAft>
                          <a:spcPts val="0"/>
                        </a:spcAft>
                      </a:pPr>
                      <a:r>
                        <a:rPr lang="fa-IR" sz="2000" dirty="0">
                          <a:solidFill>
                            <a:schemeClr val="accent1">
                              <a:lumMod val="50000"/>
                            </a:schemeClr>
                          </a:solidFill>
                          <a:latin typeface="Calibri"/>
                          <a:ea typeface="Calibri"/>
                          <a:cs typeface="B Titr" pitchFamily="2" charset="-78"/>
                        </a:rPr>
                        <a:t>بیش از 34 كيلوگرم(4 قرص)                       </a:t>
                      </a:r>
                      <a:endParaRPr lang="en-US" sz="2000" dirty="0">
                        <a:solidFill>
                          <a:schemeClr val="accent1">
                            <a:lumMod val="50000"/>
                          </a:schemeClr>
                        </a:solidFill>
                        <a:latin typeface="Calibri"/>
                        <a:ea typeface="Calibri"/>
                        <a:cs typeface="B Titr" pitchFamily="2" charset="-78"/>
                      </a:endParaRPr>
                    </a:p>
                  </a:txBody>
                  <a:tcPr marL="17780"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اول</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اول</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257">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شب</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دوم</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 </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سوم</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دوم</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شب</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چهارم</a:t>
                      </a:r>
                      <a:endParaRPr lang="en-US" sz="2000" dirty="0">
                        <a:solidFill>
                          <a:schemeClr val="accent1">
                            <a:lumMod val="50000"/>
                          </a:schemeClr>
                        </a:solidFill>
                        <a:latin typeface="Calibri"/>
                        <a:ea typeface="Calibri"/>
                        <a:cs typeface="B Titr" pitchFamily="2" charset="-78"/>
                      </a:endParaRPr>
                    </a:p>
                  </a:txBody>
                  <a:tcPr marL="177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719526">
                <a:tc vMerge="1">
                  <a:txBody>
                    <a:bodyPr/>
                    <a:lstStyle/>
                    <a:p>
                      <a:endParaRPr lang="en-US"/>
                    </a:p>
                  </a:txBody>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4 قرص</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صبح</a:t>
                      </a:r>
                      <a:endParaRPr lang="en-US" sz="200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a:solidFill>
                            <a:schemeClr val="accent1">
                              <a:lumMod val="50000"/>
                            </a:schemeClr>
                          </a:solidFill>
                          <a:latin typeface="Calibri"/>
                          <a:ea typeface="Calibri"/>
                          <a:cs typeface="B Titr" pitchFamily="2" charset="-78"/>
                        </a:rPr>
                        <a:t>پنجم</a:t>
                      </a:r>
                      <a:endParaRPr lang="en-US" sz="20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2000" b="1" dirty="0">
                          <a:solidFill>
                            <a:schemeClr val="accent1">
                              <a:lumMod val="50000"/>
                            </a:schemeClr>
                          </a:solidFill>
                          <a:latin typeface="Calibri"/>
                          <a:ea typeface="Calibri"/>
                          <a:cs typeface="B Titr" pitchFamily="2" charset="-78"/>
                        </a:rPr>
                        <a:t>سوم</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526">
                <a:tc vMerge="1">
                  <a:txBody>
                    <a:bodyPr/>
                    <a:lstStyle/>
                    <a:p>
                      <a:endParaRPr lang="en-US"/>
                    </a:p>
                  </a:txBody>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4 قرص</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شب</a:t>
                      </a:r>
                      <a:endParaRPr lang="en-US" sz="2000" dirty="0">
                        <a:solidFill>
                          <a:schemeClr val="accent1">
                            <a:lumMod val="50000"/>
                          </a:schemeClr>
                        </a:solidFill>
                        <a:latin typeface="Calibri"/>
                        <a:ea typeface="Calibri"/>
                        <a:cs typeface="B Titr" pitchFamily="2" charset="-78"/>
                      </a:endParaRPr>
                    </a:p>
                  </a:txBody>
                  <a:tcPr marL="1778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2000" dirty="0">
                          <a:solidFill>
                            <a:schemeClr val="accent1">
                              <a:lumMod val="50000"/>
                            </a:schemeClr>
                          </a:solidFill>
                          <a:latin typeface="Calibri"/>
                          <a:ea typeface="Calibri"/>
                          <a:cs typeface="B Titr" pitchFamily="2" charset="-78"/>
                        </a:rPr>
                        <a:t>ششم</a:t>
                      </a:r>
                      <a:endParaRPr lang="en-US" sz="20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09622"/>
        </p:xfrm>
        <a:graphic>
          <a:graphicData uri="http://schemas.openxmlformats.org/drawingml/2006/table">
            <a:tbl>
              <a:tblPr rtl="1"/>
              <a:tblGrid>
                <a:gridCol w="617446"/>
                <a:gridCol w="1945922"/>
                <a:gridCol w="1313039"/>
                <a:gridCol w="2883669"/>
                <a:gridCol w="2383924"/>
              </a:tblGrid>
              <a:tr h="253180">
                <a:tc gridSpan="5">
                  <a:txBody>
                    <a:bodyPr/>
                    <a:lstStyle/>
                    <a:p>
                      <a:pPr algn="ctr" rtl="1">
                        <a:spcAft>
                          <a:spcPts val="0"/>
                        </a:spcAft>
                      </a:pPr>
                      <a:r>
                        <a:rPr lang="ar-SA" sz="2000" b="1" dirty="0">
                          <a:solidFill>
                            <a:srgbClr val="993300"/>
                          </a:solidFill>
                          <a:latin typeface="Calibri"/>
                          <a:ea typeface="Times New Roman"/>
                          <a:cs typeface="Times New Roman"/>
                        </a:rPr>
                        <a:t>دوز درمانی داکسی سایکلین ، کینین و کلیندامایسین در درمان مالارياي فالسيپاروم بـدون عارضه </a:t>
                      </a:r>
                      <a:endParaRPr lang="en-US" sz="2000" b="1" dirty="0">
                        <a:solidFill>
                          <a:srgbClr val="993300"/>
                        </a:solidFill>
                        <a:latin typeface="Calibri"/>
                        <a:ea typeface="Times New Roman"/>
                        <a:cs typeface="Traditional Arab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46">
                <a:tc>
                  <a:txBody>
                    <a:bodyPr/>
                    <a:lstStyle/>
                    <a:p>
                      <a:pPr algn="just" rtl="1">
                        <a:lnSpc>
                          <a:spcPct val="115000"/>
                        </a:lnSpc>
                        <a:spcAft>
                          <a:spcPts val="0"/>
                        </a:spcAft>
                      </a:pP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600" b="1">
                          <a:solidFill>
                            <a:srgbClr val="000000"/>
                          </a:solidFill>
                          <a:latin typeface="Times New Roman"/>
                          <a:ea typeface="Calibri"/>
                          <a:cs typeface="B Koodak"/>
                        </a:rPr>
                        <a:t>بزرگسالان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1">
                        <a:lnSpc>
                          <a:spcPct val="115000"/>
                        </a:lnSpc>
                        <a:spcAft>
                          <a:spcPts val="0"/>
                        </a:spcAft>
                      </a:pPr>
                      <a:r>
                        <a:rPr lang="fa-IR" sz="1600" b="1">
                          <a:solidFill>
                            <a:srgbClr val="000000"/>
                          </a:solidFill>
                          <a:latin typeface="Times New Roman"/>
                          <a:ea typeface="Calibri"/>
                          <a:cs typeface="B Koodak"/>
                        </a:rPr>
                        <a:t>زنان باردار،كودكان</a:t>
                      </a:r>
                      <a:r>
                        <a:rPr lang="fa-IR" sz="1600" b="1">
                          <a:solidFill>
                            <a:srgbClr val="000000"/>
                          </a:solidFill>
                          <a:latin typeface="Calibri"/>
                          <a:ea typeface="Calibri"/>
                          <a:cs typeface="Times New Roman"/>
                        </a:rPr>
                        <a:t> </a:t>
                      </a:r>
                      <a:r>
                        <a:rPr lang="fa-IR" sz="1600" b="1">
                          <a:solidFill>
                            <a:srgbClr val="000000"/>
                          </a:solidFill>
                          <a:latin typeface="Times New Roman"/>
                          <a:ea typeface="Calibri"/>
                          <a:cs typeface="B Koodak"/>
                        </a:rPr>
                        <a:t>کمتر از 9 سال و موارد منع مصرف داكسي‌سايكلين</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82313">
                <a:tc>
                  <a:txBody>
                    <a:bodyPr/>
                    <a:lstStyle/>
                    <a:p>
                      <a:pPr algn="l" rtl="1">
                        <a:lnSpc>
                          <a:spcPct val="115000"/>
                        </a:lnSpc>
                        <a:spcAft>
                          <a:spcPts val="0"/>
                        </a:spcAft>
                      </a:pPr>
                      <a:r>
                        <a:rPr lang="fa-IR" sz="1600" b="1">
                          <a:solidFill>
                            <a:srgbClr val="000000"/>
                          </a:solidFill>
                          <a:latin typeface="Times New Roman"/>
                          <a:ea typeface="Calibri"/>
                          <a:cs typeface="B Koodak"/>
                        </a:rPr>
                        <a:t>دارو </a:t>
                      </a:r>
                      <a:endParaRPr lang="en-US" sz="2000">
                        <a:latin typeface="Calibri"/>
                        <a:ea typeface="Calibri"/>
                        <a:cs typeface="Arial"/>
                      </a:endParaRPr>
                    </a:p>
                    <a:p>
                      <a:pPr algn="just" rtl="1">
                        <a:lnSpc>
                          <a:spcPct val="115000"/>
                        </a:lnSpc>
                        <a:spcAft>
                          <a:spcPts val="0"/>
                        </a:spcAft>
                      </a:pPr>
                      <a:r>
                        <a:rPr lang="fa-IR" sz="1600" b="1">
                          <a:solidFill>
                            <a:srgbClr val="000000"/>
                          </a:solidFill>
                          <a:latin typeface="Times New Roman"/>
                          <a:ea typeface="Calibri"/>
                          <a:cs typeface="B Koodak"/>
                        </a:rPr>
                        <a:t>روز</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just" rtl="1">
                        <a:lnSpc>
                          <a:spcPct val="115000"/>
                        </a:lnSpc>
                        <a:spcAft>
                          <a:spcPts val="0"/>
                        </a:spcAft>
                      </a:pPr>
                      <a:r>
                        <a:rPr lang="fa-IR" sz="1600">
                          <a:solidFill>
                            <a:srgbClr val="000000"/>
                          </a:solidFill>
                          <a:latin typeface="Times New Roman"/>
                          <a:ea typeface="Calibri"/>
                          <a:cs typeface="B Koodak"/>
                        </a:rPr>
                        <a:t>كينين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1000"/>
                        </a:spcBef>
                        <a:spcAft>
                          <a:spcPts val="0"/>
                        </a:spcAft>
                      </a:pPr>
                      <a:r>
                        <a:rPr lang="fa-IR" sz="1600">
                          <a:solidFill>
                            <a:srgbClr val="000000"/>
                          </a:solidFill>
                          <a:latin typeface="Cambria"/>
                          <a:ea typeface="Times New Roman"/>
                          <a:cs typeface="B Koodak"/>
                        </a:rPr>
                        <a:t>داكسي‌سايكلين</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600">
                          <a:solidFill>
                            <a:srgbClr val="000000"/>
                          </a:solidFill>
                          <a:latin typeface="Times New Roman"/>
                          <a:ea typeface="Calibri"/>
                          <a:cs typeface="B Koodak"/>
                        </a:rPr>
                        <a:t>كينين</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Bef>
                          <a:spcPts val="1000"/>
                        </a:spcBef>
                        <a:spcAft>
                          <a:spcPts val="0"/>
                        </a:spcAft>
                      </a:pPr>
                      <a:r>
                        <a:rPr lang="fa-IR" sz="1600">
                          <a:solidFill>
                            <a:srgbClr val="000000"/>
                          </a:solidFill>
                          <a:latin typeface="Cambria"/>
                          <a:ea typeface="Times New Roman"/>
                          <a:cs typeface="B Koodak"/>
                        </a:rPr>
                        <a:t>كليندامايسين</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اول</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Times New Roman"/>
                          <a:ea typeface="Calibri"/>
                          <a:cs typeface="B Koodak"/>
                        </a:rPr>
                        <a:t>100 ميلي‌گرمي </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Times New Roman"/>
                          <a:ea typeface="Calibri"/>
                          <a:cs typeface="B Koodak"/>
                        </a:rPr>
                        <a:t>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 ميلي‌گرم/ كيلوگرم وزن بدن  هر 8 ساعت (حداکثر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دوم</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Calibri"/>
                          <a:ea typeface="Calibri"/>
                          <a:cs typeface="Times New Roman"/>
                        </a:rPr>
                        <a:t> </a:t>
                      </a:r>
                      <a:r>
                        <a:rPr lang="fa-IR" sz="1600" spc="-20">
                          <a:solidFill>
                            <a:srgbClr val="000000"/>
                          </a:solidFill>
                          <a:latin typeface="Times New Roman"/>
                          <a:ea typeface="Calibri"/>
                          <a:cs typeface="B Koodak"/>
                        </a:rPr>
                        <a:t>100 ميلي‌گرمي</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10ميلي‌گرم/ كيلوگرم وزن بدن  هر 8 ساعت (حداکثر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469">
                <a:tc>
                  <a:txBody>
                    <a:bodyPr/>
                    <a:lstStyle/>
                    <a:p>
                      <a:pPr algn="ctr" rtl="1">
                        <a:lnSpc>
                          <a:spcPct val="115000"/>
                        </a:lnSpc>
                        <a:spcBef>
                          <a:spcPts val="1000"/>
                        </a:spcBef>
                        <a:spcAft>
                          <a:spcPts val="0"/>
                        </a:spcAft>
                      </a:pPr>
                      <a:r>
                        <a:rPr lang="fa-IR" sz="1600" spc="-20">
                          <a:solidFill>
                            <a:srgbClr val="000000"/>
                          </a:solidFill>
                          <a:latin typeface="Cambria"/>
                          <a:ea typeface="Times New Roman"/>
                          <a:cs typeface="B Koodak"/>
                        </a:rPr>
                        <a:t>سوم</a:t>
                      </a:r>
                      <a:endParaRPr lang="en-US" sz="1600">
                        <a:solidFill>
                          <a:srgbClr val="404040"/>
                        </a:solidFill>
                        <a:latin typeface="Cambria"/>
                        <a:ea typeface="Times New Roman"/>
                        <a:cs typeface="Times New Roman"/>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600 ميلي‌گرم هر 8 ساعت</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20">
                          <a:solidFill>
                            <a:srgbClr val="000000"/>
                          </a:solidFill>
                          <a:latin typeface="Times New Roman"/>
                          <a:ea typeface="Calibri"/>
                          <a:cs typeface="B Koodak"/>
                        </a:rPr>
                        <a:t>يك كپسول</a:t>
                      </a:r>
                      <a:endParaRPr lang="en-US" sz="2000">
                        <a:latin typeface="Calibri"/>
                        <a:ea typeface="Calibri"/>
                        <a:cs typeface="Arial"/>
                      </a:endParaRPr>
                    </a:p>
                    <a:p>
                      <a:pPr algn="ctr" rtl="1">
                        <a:lnSpc>
                          <a:spcPct val="115000"/>
                        </a:lnSpc>
                        <a:spcAft>
                          <a:spcPts val="0"/>
                        </a:spcAft>
                      </a:pPr>
                      <a:r>
                        <a:rPr lang="fa-IR" sz="1600" spc="-20">
                          <a:solidFill>
                            <a:srgbClr val="000000"/>
                          </a:solidFill>
                          <a:latin typeface="Calibri"/>
                          <a:ea typeface="Calibri"/>
                          <a:cs typeface="Times New Roman"/>
                        </a:rPr>
                        <a:t> </a:t>
                      </a:r>
                      <a:r>
                        <a:rPr lang="fa-IR" sz="1600" spc="-20">
                          <a:solidFill>
                            <a:srgbClr val="000000"/>
                          </a:solidFill>
                          <a:latin typeface="Times New Roman"/>
                          <a:ea typeface="Calibri"/>
                          <a:cs typeface="B Koodak"/>
                        </a:rPr>
                        <a:t>100 ميلي‌گرمي</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600" spc="-30">
                          <a:solidFill>
                            <a:srgbClr val="000000"/>
                          </a:solidFill>
                          <a:latin typeface="Times New Roman"/>
                          <a:ea typeface="Calibri"/>
                          <a:cs typeface="B Koodak"/>
                        </a:rPr>
                        <a:t>10 ميلي‌گرم/ كيلوگرم وزن بدن  هر 8 ساعت(حداکثر 600 میلیگرم هر 8 ساعت)</a:t>
                      </a:r>
                      <a:endParaRPr lang="en-US" sz="2000">
                        <a:latin typeface="Calibri"/>
                        <a:ea typeface="Calibri"/>
                        <a:cs typeface="Arial"/>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a-IR" sz="1600">
                          <a:solidFill>
                            <a:srgbClr val="000000"/>
                          </a:solidFill>
                          <a:latin typeface="Times New Roman"/>
                          <a:ea typeface="Calibri"/>
                          <a:cs typeface="B Koodak"/>
                        </a:rPr>
                        <a:t>10 ميلي‌گرم/كيلوگرم وزن</a:t>
                      </a:r>
                      <a:r>
                        <a:rPr lang="fa-IR" sz="1600" spc="-20">
                          <a:solidFill>
                            <a:srgbClr val="000000"/>
                          </a:solidFill>
                          <a:latin typeface="Times New Roman"/>
                          <a:ea typeface="Calibri"/>
                          <a:cs typeface="B Koodak"/>
                        </a:rPr>
                        <a:t> بدن هر 12 ساعت(بزرگسالان </a:t>
                      </a:r>
                      <a:r>
                        <a:rPr lang="fa-IR" sz="1600">
                          <a:solidFill>
                            <a:srgbClr val="000000"/>
                          </a:solidFill>
                          <a:latin typeface="Times New Roman"/>
                          <a:ea typeface="Calibri"/>
                          <a:cs typeface="B Koodak"/>
                        </a:rPr>
                        <a:t>600 ميلي‌گرم هر 12 ساعت)</a:t>
                      </a:r>
                      <a:endParaRPr lang="en-US" sz="2000">
                        <a:latin typeface="Calibri"/>
                        <a:ea typeface="Calibri"/>
                        <a:cs typeface="Arial"/>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چهارم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پنجم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ششم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 </a:t>
                      </a:r>
                      <a:endParaRPr lang="en-US" sz="2400">
                        <a:latin typeface="Times New Roman"/>
                        <a:ea typeface="Times New Roman"/>
                        <a:cs typeface="Traffic"/>
                      </a:endParaRPr>
                    </a:p>
                    <a:p>
                      <a:pPr algn="ctr" rtl="1">
                        <a:spcAft>
                          <a:spcPts val="0"/>
                        </a:spcAft>
                      </a:pPr>
                      <a:r>
                        <a:rPr lang="ar-SA" sz="1600" spc="-20">
                          <a:solidFill>
                            <a:srgbClr val="000000"/>
                          </a:solidFill>
                          <a:latin typeface="Times New Roman"/>
                          <a:ea typeface="Times New Roman"/>
                          <a:cs typeface="B Koodak"/>
                        </a:rPr>
                        <a:t>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9539">
                <a:tc>
                  <a:txBody>
                    <a:bodyPr/>
                    <a:lstStyle/>
                    <a:p>
                      <a:pPr algn="ctr" rtl="1">
                        <a:spcAft>
                          <a:spcPts val="0"/>
                        </a:spcAft>
                      </a:pPr>
                      <a:r>
                        <a:rPr lang="ar-SA" sz="1600" spc="-20">
                          <a:solidFill>
                            <a:srgbClr val="000000"/>
                          </a:solidFill>
                          <a:latin typeface="Times New Roman"/>
                          <a:ea typeface="Times New Roman"/>
                          <a:cs typeface="B Koodak"/>
                        </a:rPr>
                        <a:t>هفتم</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يك كپسول    100 ميلي‌گرمي</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a:solidFill>
                            <a:srgbClr val="000000"/>
                          </a:solidFill>
                          <a:latin typeface="Times New Roman"/>
                          <a:ea typeface="Times New Roman"/>
                          <a:cs typeface="B Koodak"/>
                        </a:rPr>
                        <a:t>ــ</a:t>
                      </a:r>
                      <a:endParaRPr lang="en-US" sz="2400">
                        <a:latin typeface="Times New Roman"/>
                        <a:ea typeface="Times New Roman"/>
                        <a:cs typeface="Traffic"/>
                      </a:endParaRPr>
                    </a:p>
                  </a:txBody>
                  <a:tcPr marL="67947" marR="679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ar-SA" sz="1600" spc="-20" dirty="0">
                          <a:solidFill>
                            <a:srgbClr val="000000"/>
                          </a:solidFill>
                          <a:latin typeface="Times New Roman"/>
                          <a:ea typeface="Times New Roman"/>
                          <a:cs typeface="B Koodak"/>
                        </a:rPr>
                        <a:t>10 ميلي‌گرم/كيلوگرم وزن بدن هر 12 ساعت(بزرگسالان 600 ميلي‌گرم هر 12 ساعت)</a:t>
                      </a:r>
                      <a:endParaRPr lang="en-US" sz="2400" dirty="0">
                        <a:latin typeface="Times New Roman"/>
                        <a:ea typeface="Times New Roman"/>
                        <a:cs typeface="Traffic"/>
                      </a:endParaRPr>
                    </a:p>
                  </a:txBody>
                  <a:tcPr marL="67947" marR="679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428625"/>
          <a:ext cx="7543800" cy="3169053"/>
        </p:xfrm>
        <a:graphic>
          <a:graphicData uri="http://schemas.openxmlformats.org/drawingml/2006/table">
            <a:tbl>
              <a:tblPr rtl="1"/>
              <a:tblGrid>
                <a:gridCol w="2312894"/>
                <a:gridCol w="2560640"/>
                <a:gridCol w="2670266"/>
              </a:tblGrid>
              <a:tr h="755746">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رژ</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م دارو</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ی درمان مالار</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ای فالس</a:t>
                      </a:r>
                      <a:r>
                        <a:rPr kumimoji="0" lang="fa-IR"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ي</a:t>
                      </a:r>
                      <a:r>
                        <a:rPr kumimoji="0" lang="ar-SA"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rPr>
                        <a:t>پاروم بدون عارضه در زنان باردار </a:t>
                      </a:r>
                      <a:endParaRPr kumimoji="0" lang="en-US" sz="24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17071">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دوران بارداري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داروهاي خط اول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داروهاي خط دوم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8118">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سه</a:t>
                      </a:r>
                      <a:r>
                        <a:rPr kumimoji="0" lang="en-US"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 </a:t>
                      </a:r>
                      <a:r>
                        <a:rPr kumimoji="0" lang="fa-IR" sz="24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ماهةاول بارداری</a:t>
                      </a:r>
                      <a:endParaRPr kumimoji="0" lang="en-US" sz="20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کینین + 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ارتسونیت+کلیندامایسین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8118">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4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سه ماهة دوم و سوم بارداری </a:t>
                      </a:r>
                      <a:endParaRPr kumimoji="0" lang="en-US" sz="20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15000"/>
                        </a:lnSpc>
                        <a:spcBef>
                          <a:spcPct val="0"/>
                        </a:spcBef>
                        <a:spcAft>
                          <a:spcPct val="0"/>
                        </a:spcAft>
                        <a:buClrTx/>
                        <a:buSzTx/>
                        <a:buFontTx/>
                        <a:buNone/>
                        <a:tabLst/>
                      </a:pPr>
                      <a:r>
                        <a:rPr kumimoji="0" lang="fa-IR" sz="2000" b="0" i="0" u="none" strike="noStrike" cap="none" normalizeH="0" baseline="0" smtClean="0">
                          <a:ln>
                            <a:noFill/>
                          </a:ln>
                          <a:solidFill>
                            <a:schemeClr val="accent1">
                              <a:lumMod val="50000"/>
                            </a:schemeClr>
                          </a:solidFill>
                          <a:effectLst/>
                          <a:latin typeface="Times New Roman" pitchFamily="18" charset="0"/>
                          <a:ea typeface="Calibri" pitchFamily="34" charset="0"/>
                          <a:cs typeface="B Titr" pitchFamily="2" charset="-78"/>
                        </a:rPr>
                        <a:t>آرتسونیت + فنسیدار</a:t>
                      </a:r>
                      <a:endParaRPr kumimoji="0" lang="en-US" sz="1800" b="0" i="0" u="none" strike="noStrike" cap="none" normalizeH="0" baseline="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fa-IR" sz="20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B Titr" pitchFamily="2" charset="-78"/>
                        </a:rPr>
                        <a:t>کینین + کلیندامایسین</a:t>
                      </a:r>
                      <a:endParaRPr kumimoji="0" lang="en-US" sz="1800" b="0" i="0" u="none" strike="noStrike" cap="none" normalizeH="0" baseline="0" dirty="0" smtClean="0">
                        <a:ln>
                          <a:noFill/>
                        </a:ln>
                        <a:solidFill>
                          <a:schemeClr val="accent1">
                            <a:lumMod val="50000"/>
                          </a:schemeClr>
                        </a:solidFill>
                        <a:effectLst/>
                        <a:latin typeface="Calibri" pitchFamily="34" charset="0"/>
                        <a:ea typeface="Calibri" pitchFamily="34" charset="0"/>
                        <a:cs typeface="B Titr" pitchFamily="2" charset="-7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Table 2"/>
          <p:cNvGraphicFramePr>
            <a:graphicFrameLocks noGrp="1"/>
          </p:cNvGraphicFramePr>
          <p:nvPr/>
        </p:nvGraphicFramePr>
        <p:xfrm>
          <a:off x="228601" y="3857623"/>
          <a:ext cx="7543800" cy="2457260"/>
        </p:xfrm>
        <a:graphic>
          <a:graphicData uri="http://schemas.openxmlformats.org/drawingml/2006/table">
            <a:tbl>
              <a:tblPr rtl="1"/>
              <a:tblGrid>
                <a:gridCol w="2730016"/>
                <a:gridCol w="2143588"/>
                <a:gridCol w="2670196"/>
              </a:tblGrid>
              <a:tr h="597694">
                <a:tc gridSpan="3">
                  <a:txBody>
                    <a:bodyPr/>
                    <a:lstStyle/>
                    <a:p>
                      <a:pPr algn="ctr" rtl="1">
                        <a:lnSpc>
                          <a:spcPct val="115000"/>
                        </a:lnSpc>
                        <a:spcBef>
                          <a:spcPts val="1200"/>
                        </a:spcBef>
                        <a:spcAft>
                          <a:spcPts val="300"/>
                        </a:spcAft>
                      </a:pPr>
                      <a:r>
                        <a:rPr lang="fa-IR" sz="2400" b="1" dirty="0">
                          <a:solidFill>
                            <a:schemeClr val="accent1">
                              <a:lumMod val="75000"/>
                            </a:schemeClr>
                          </a:solidFill>
                          <a:latin typeface="Cambria"/>
                          <a:ea typeface="Times New Roman"/>
                          <a:cs typeface="B Titr" pitchFamily="2" charset="-78"/>
                        </a:rPr>
                        <a:t>درمان مالاریای فالسیپاروم بدون عارضه در زنان شیرده</a:t>
                      </a:r>
                      <a:endParaRPr lang="en-US" sz="2400" b="1" dirty="0">
                        <a:solidFill>
                          <a:schemeClr val="accent1">
                            <a:lumMod val="75000"/>
                          </a:schemeClr>
                        </a:solidFill>
                        <a:latin typeface="Calibri"/>
                        <a:ea typeface="Times New Roman"/>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97694">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دوران شيردهي</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داروهاي خط اول </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داروهاي خط دوم </a:t>
                      </a:r>
                      <a:endParaRPr lang="en-US" sz="1600">
                        <a:solidFill>
                          <a:schemeClr val="accent1">
                            <a:lumMod val="50000"/>
                          </a:schemeClr>
                        </a:solidFill>
                        <a:latin typeface="Calibri"/>
                        <a:ea typeface="Calibri"/>
                        <a:cs typeface="B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94">
                <a:tc>
                  <a:txBody>
                    <a:bodyPr/>
                    <a:lstStyle/>
                    <a:p>
                      <a:pPr algn="just" rtl="1">
                        <a:lnSpc>
                          <a:spcPct val="115000"/>
                        </a:lnSpc>
                        <a:spcAft>
                          <a:spcPts val="0"/>
                        </a:spcAft>
                      </a:pPr>
                      <a:r>
                        <a:rPr lang="fa-IR" sz="1800" dirty="0">
                          <a:solidFill>
                            <a:schemeClr val="accent1">
                              <a:lumMod val="50000"/>
                            </a:schemeClr>
                          </a:solidFill>
                          <a:latin typeface="Times New Roman"/>
                          <a:ea typeface="Calibri"/>
                          <a:cs typeface="B Titr" pitchFamily="2" charset="-78"/>
                        </a:rPr>
                        <a:t>دو ماهة اول دوران شیردهی </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آرتسونیت + کلیندامایسین</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lnSpc>
                          <a:spcPct val="115000"/>
                        </a:lnSpc>
                        <a:spcAft>
                          <a:spcPts val="1000"/>
                        </a:spcAft>
                      </a:pPr>
                      <a:r>
                        <a:rPr lang="fa-IR" sz="1800" dirty="0">
                          <a:solidFill>
                            <a:schemeClr val="accent1">
                              <a:lumMod val="50000"/>
                            </a:schemeClr>
                          </a:solidFill>
                          <a:latin typeface="Times New Roman"/>
                          <a:ea typeface="Calibri"/>
                          <a:cs typeface="B Titr" pitchFamily="2" charset="-78"/>
                        </a:rPr>
                        <a:t>کینین + کلیندامایسین</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94">
                <a:tc>
                  <a:txBody>
                    <a:bodyPr/>
                    <a:lstStyle/>
                    <a:p>
                      <a:pPr algn="just" rtl="1">
                        <a:lnSpc>
                          <a:spcPct val="115000"/>
                        </a:lnSpc>
                        <a:spcAft>
                          <a:spcPts val="0"/>
                        </a:spcAft>
                      </a:pPr>
                      <a:r>
                        <a:rPr lang="fa-IR" sz="1800">
                          <a:solidFill>
                            <a:schemeClr val="accent1">
                              <a:lumMod val="50000"/>
                            </a:schemeClr>
                          </a:solidFill>
                          <a:latin typeface="Times New Roman"/>
                          <a:ea typeface="Calibri"/>
                          <a:cs typeface="B Titr" pitchFamily="2" charset="-78"/>
                        </a:rPr>
                        <a:t>از سـه مـاهة سوم شیردهی  به بعد</a:t>
                      </a:r>
                      <a:endParaRPr lang="en-US" sz="160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pPr>
                      <a:r>
                        <a:rPr lang="fa-IR" sz="1800" dirty="0">
                          <a:solidFill>
                            <a:schemeClr val="accent1">
                              <a:lumMod val="50000"/>
                            </a:schemeClr>
                          </a:solidFill>
                          <a:latin typeface="Times New Roman"/>
                          <a:ea typeface="Calibri"/>
                          <a:cs typeface="B Titr" pitchFamily="2" charset="-78"/>
                        </a:rPr>
                        <a:t>آرتسونیت + فنسیدار</a:t>
                      </a:r>
                      <a:endParaRPr lang="en-US" sz="1600" dirty="0">
                        <a:solidFill>
                          <a:schemeClr val="accent1">
                            <a:lumMod val="50000"/>
                          </a:schemeClr>
                        </a:solidFill>
                        <a:latin typeface="Calibri"/>
                        <a:ea typeface="Calibri"/>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400" name="Object 1024"/>
          <p:cNvGraphicFramePr>
            <a:graphicFrameLocks/>
          </p:cNvGraphicFramePr>
          <p:nvPr/>
        </p:nvGraphicFramePr>
        <p:xfrm>
          <a:off x="1" y="1"/>
          <a:ext cx="9142413" cy="6856413"/>
        </p:xfrm>
        <a:graphic>
          <a:graphicData uri="http://schemas.openxmlformats.org/presentationml/2006/ole">
            <mc:AlternateContent xmlns:mc="http://schemas.openxmlformats.org/markup-compatibility/2006">
              <mc:Choice xmlns:v="urn:schemas-microsoft-com:vml" Requires="v">
                <p:oleObj spid="_x0000_s2057" name="Clip" r:id="rId3" imgW="5714286" imgH="2866667" progId="">
                  <p:embed/>
                </p:oleObj>
              </mc:Choice>
              <mc:Fallback>
                <p:oleObj name="Clip" r:id="rId3" imgW="5714286" imgH="2866667"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fa-IR" sz="8000" dirty="0" smtClean="0"/>
              <a:t>پایان</a:t>
            </a:r>
            <a:endParaRPr lang="en-US" sz="8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3427" name="Text Box 3"/>
          <p:cNvSpPr txBox="1">
            <a:spLocks noChangeArrowheads="1"/>
          </p:cNvSpPr>
          <p:nvPr/>
        </p:nvSpPr>
        <p:spPr bwMode="auto">
          <a:xfrm>
            <a:off x="7391400" y="6491289"/>
            <a:ext cx="1676400" cy="369332"/>
          </a:xfrm>
          <a:prstGeom prst="rect">
            <a:avLst/>
          </a:prstGeom>
          <a:noFill/>
          <a:ln w="9525">
            <a:noFill/>
            <a:miter lim="800000"/>
            <a:headEnd/>
            <a:tailEnd/>
          </a:ln>
          <a:effectLst/>
        </p:spPr>
        <p:txBody>
          <a:bodyPr>
            <a:spAutoFit/>
          </a:bodyPr>
          <a:lstStyle/>
          <a:p>
            <a:pPr eaLnBrk="1" hangingPunct="1">
              <a:spcBef>
                <a:spcPct val="50000"/>
              </a:spcBef>
            </a:pPr>
            <a:r>
              <a:rPr lang="en-US">
                <a:solidFill>
                  <a:schemeClr val="bg1"/>
                </a:solidFill>
                <a:latin typeface="Tahoma" pitchFamily="34" charset="0"/>
              </a:rPr>
              <a:t>Source: CDC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6" name="Text Box 22"/>
          <p:cNvSpPr txBox="1">
            <a:spLocks noChangeArrowheads="1"/>
          </p:cNvSpPr>
          <p:nvPr/>
        </p:nvSpPr>
        <p:spPr bwMode="auto">
          <a:xfrm>
            <a:off x="0" y="0"/>
            <a:ext cx="8763000" cy="1446550"/>
          </a:xfrm>
          <a:prstGeom prst="rect">
            <a:avLst/>
          </a:prstGeom>
          <a:noFill/>
          <a:ln w="9525">
            <a:noFill/>
            <a:miter lim="800000"/>
            <a:headEnd/>
            <a:tailEnd/>
          </a:ln>
          <a:effectLst/>
        </p:spPr>
        <p:txBody>
          <a:bodyPr wrap="square">
            <a:spAutoFit/>
          </a:bodyPr>
          <a:lstStyle/>
          <a:p>
            <a:pPr algn="l"/>
            <a:r>
              <a:rPr lang="en-US" sz="4400" b="1" dirty="0">
                <a:solidFill>
                  <a:schemeClr val="hlink"/>
                </a:solidFill>
                <a:latin typeface="Arial" charset="0"/>
                <a:cs typeface="Arial" charset="0"/>
              </a:rPr>
              <a:t>Human factors</a:t>
            </a:r>
          </a:p>
          <a:p>
            <a:pPr algn="l"/>
            <a:r>
              <a:rPr lang="en-US" sz="4400" b="1" dirty="0">
                <a:solidFill>
                  <a:schemeClr val="hlink"/>
                </a:solidFill>
                <a:latin typeface="Arial" charset="0"/>
                <a:cs typeface="Arial" charset="0"/>
              </a:rPr>
              <a:t>(Susceptible host)</a:t>
            </a:r>
          </a:p>
        </p:txBody>
      </p:sp>
      <p:grpSp>
        <p:nvGrpSpPr>
          <p:cNvPr id="27" name="Group 26"/>
          <p:cNvGrpSpPr/>
          <p:nvPr/>
        </p:nvGrpSpPr>
        <p:grpSpPr>
          <a:xfrm>
            <a:off x="0" y="1447799"/>
            <a:ext cx="9144000" cy="5130463"/>
            <a:chOff x="1167827" y="1699929"/>
            <a:chExt cx="7976173" cy="4883003"/>
          </a:xfrm>
        </p:grpSpPr>
        <p:sp>
          <p:nvSpPr>
            <p:cNvPr id="149506" name="Line 2"/>
            <p:cNvSpPr>
              <a:spLocks noChangeShapeType="1"/>
            </p:cNvSpPr>
            <p:nvPr/>
          </p:nvSpPr>
          <p:spPr bwMode="auto">
            <a:xfrm flipH="1">
              <a:off x="5276979" y="2576897"/>
              <a:ext cx="1253690" cy="723346"/>
            </a:xfrm>
            <a:prstGeom prst="line">
              <a:avLst/>
            </a:prstGeom>
            <a:noFill/>
            <a:ln w="38100">
              <a:solidFill>
                <a:schemeClr val="tx1"/>
              </a:solidFill>
              <a:round/>
              <a:headEnd/>
              <a:tailEnd type="triangle" w="med" len="med"/>
            </a:ln>
            <a:effectLst/>
          </p:spPr>
          <p:txBody>
            <a:bodyPr wrap="none"/>
            <a:lstStyle/>
            <a:p>
              <a:endParaRPr lang="en-US"/>
            </a:p>
          </p:txBody>
        </p:sp>
        <p:sp>
          <p:nvSpPr>
            <p:cNvPr id="149507" name="Line 3"/>
            <p:cNvSpPr>
              <a:spLocks noChangeShapeType="1"/>
            </p:cNvSpPr>
            <p:nvPr/>
          </p:nvSpPr>
          <p:spPr bwMode="auto">
            <a:xfrm flipH="1">
              <a:off x="4494356" y="2863033"/>
              <a:ext cx="40962" cy="537760"/>
            </a:xfrm>
            <a:prstGeom prst="line">
              <a:avLst/>
            </a:prstGeom>
            <a:noFill/>
            <a:ln w="38100">
              <a:solidFill>
                <a:schemeClr val="tx1"/>
              </a:solidFill>
              <a:round/>
              <a:headEnd/>
              <a:tailEnd type="triangle" w="med" len="med"/>
            </a:ln>
            <a:effectLst/>
          </p:spPr>
          <p:txBody>
            <a:bodyPr wrap="none"/>
            <a:lstStyle/>
            <a:p>
              <a:endParaRPr lang="en-US"/>
            </a:p>
          </p:txBody>
        </p:sp>
        <p:sp>
          <p:nvSpPr>
            <p:cNvPr id="149508" name="Line 4"/>
            <p:cNvSpPr>
              <a:spLocks noChangeShapeType="1"/>
            </p:cNvSpPr>
            <p:nvPr/>
          </p:nvSpPr>
          <p:spPr bwMode="auto">
            <a:xfrm>
              <a:off x="3159530" y="2679685"/>
              <a:ext cx="616604" cy="735211"/>
            </a:xfrm>
            <a:prstGeom prst="line">
              <a:avLst/>
            </a:prstGeom>
            <a:noFill/>
            <a:ln w="38100">
              <a:solidFill>
                <a:schemeClr val="tx1"/>
              </a:solidFill>
              <a:round/>
              <a:headEnd/>
              <a:tailEnd type="triangle" w="med" len="med"/>
            </a:ln>
            <a:effectLst/>
          </p:spPr>
          <p:txBody>
            <a:bodyPr wrap="none"/>
            <a:lstStyle/>
            <a:p>
              <a:endParaRPr lang="en-US"/>
            </a:p>
          </p:txBody>
        </p:sp>
        <p:sp>
          <p:nvSpPr>
            <p:cNvPr id="149509" name="Line 5"/>
            <p:cNvSpPr>
              <a:spLocks noChangeShapeType="1"/>
            </p:cNvSpPr>
            <p:nvPr/>
          </p:nvSpPr>
          <p:spPr bwMode="auto">
            <a:xfrm flipH="1">
              <a:off x="5270578" y="4067011"/>
              <a:ext cx="887095" cy="0"/>
            </a:xfrm>
            <a:prstGeom prst="line">
              <a:avLst/>
            </a:prstGeom>
            <a:noFill/>
            <a:ln w="38100">
              <a:solidFill>
                <a:schemeClr val="tx1"/>
              </a:solidFill>
              <a:round/>
              <a:headEnd/>
              <a:tailEnd type="triangle" w="med" len="med"/>
            </a:ln>
            <a:effectLst/>
          </p:spPr>
          <p:txBody>
            <a:bodyPr wrap="none"/>
            <a:lstStyle/>
            <a:p>
              <a:endParaRPr lang="en-US"/>
            </a:p>
          </p:txBody>
        </p:sp>
        <p:sp>
          <p:nvSpPr>
            <p:cNvPr id="149510" name="Line 6"/>
            <p:cNvSpPr>
              <a:spLocks noChangeShapeType="1"/>
            </p:cNvSpPr>
            <p:nvPr/>
          </p:nvSpPr>
          <p:spPr bwMode="auto">
            <a:xfrm flipV="1">
              <a:off x="4607792" y="4877003"/>
              <a:ext cx="0" cy="990600"/>
            </a:xfrm>
            <a:prstGeom prst="line">
              <a:avLst/>
            </a:prstGeom>
            <a:noFill/>
            <a:ln w="38100">
              <a:solidFill>
                <a:schemeClr val="tx1"/>
              </a:solidFill>
              <a:round/>
              <a:headEnd/>
              <a:tailEnd type="triangle" w="med" len="med"/>
            </a:ln>
            <a:effectLst/>
          </p:spPr>
          <p:txBody>
            <a:bodyPr wrap="none"/>
            <a:lstStyle/>
            <a:p>
              <a:endParaRPr lang="en-US"/>
            </a:p>
          </p:txBody>
        </p:sp>
        <p:sp>
          <p:nvSpPr>
            <p:cNvPr id="149511" name="Text Box 7"/>
            <p:cNvSpPr txBox="1">
              <a:spLocks noChangeArrowheads="1"/>
            </p:cNvSpPr>
            <p:nvPr/>
          </p:nvSpPr>
          <p:spPr bwMode="auto">
            <a:xfrm>
              <a:off x="3776136" y="2020772"/>
              <a:ext cx="1780284" cy="790915"/>
            </a:xfrm>
            <a:prstGeom prst="rect">
              <a:avLst/>
            </a:prstGeom>
            <a:noFill/>
            <a:ln w="9525">
              <a:noFill/>
              <a:miter lim="800000"/>
              <a:headEnd/>
              <a:tailEnd/>
            </a:ln>
            <a:effectLst/>
          </p:spPr>
          <p:txBody>
            <a:bodyPr wrap="none">
              <a:spAutoFit/>
            </a:bodyPr>
            <a:lstStyle/>
            <a:p>
              <a:r>
                <a:rPr lang="fa-IR" sz="2400" dirty="0" smtClean="0">
                  <a:solidFill>
                    <a:schemeClr val="accent1">
                      <a:lumMod val="50000"/>
                    </a:schemeClr>
                  </a:solidFill>
                  <a:latin typeface="Arial" charset="0"/>
                  <a:cs typeface="Arial" charset="0"/>
                </a:rPr>
                <a:t>جنس</a:t>
              </a:r>
              <a:r>
                <a:rPr lang="en-US" sz="2400" dirty="0" smtClean="0">
                  <a:solidFill>
                    <a:schemeClr val="accent1">
                      <a:lumMod val="50000"/>
                    </a:schemeClr>
                  </a:solidFill>
                  <a:latin typeface="Arial" charset="0"/>
                  <a:cs typeface="Arial" charset="0"/>
                </a:rPr>
                <a:t>         </a:t>
              </a:r>
              <a:endParaRPr lang="en-US" sz="2400" dirty="0">
                <a:solidFill>
                  <a:schemeClr val="accent1">
                    <a:lumMod val="50000"/>
                  </a:schemeClr>
                </a:solidFill>
                <a:latin typeface="Arial" charset="0"/>
                <a:cs typeface="Arial" charset="0"/>
              </a:endParaRPr>
            </a:p>
            <a:p>
              <a:r>
                <a:rPr lang="en-US" sz="2400" dirty="0">
                  <a:latin typeface="Arial" charset="0"/>
                  <a:cs typeface="Arial" charset="0"/>
                </a:rPr>
                <a:t> </a:t>
              </a:r>
              <a:r>
                <a:rPr lang="en-US" sz="1800" dirty="0">
                  <a:solidFill>
                    <a:srgbClr val="FF0000"/>
                  </a:solidFill>
                  <a:latin typeface="Arial" charset="0"/>
                  <a:cs typeface="Times New Roman" pitchFamily="26" charset="0"/>
                </a:rPr>
                <a:t>Males &gt; females</a:t>
              </a:r>
              <a:r>
                <a:rPr lang="en-US" sz="2400" dirty="0">
                  <a:latin typeface="Arial" charset="0"/>
                  <a:cs typeface="Times New Roman" pitchFamily="26" charset="0"/>
                </a:rPr>
                <a:t> </a:t>
              </a:r>
            </a:p>
          </p:txBody>
        </p:sp>
        <p:sp>
          <p:nvSpPr>
            <p:cNvPr id="149512" name="Text Box 8"/>
            <p:cNvSpPr txBox="1">
              <a:spLocks noChangeArrowheads="1"/>
            </p:cNvSpPr>
            <p:nvPr/>
          </p:nvSpPr>
          <p:spPr bwMode="auto">
            <a:xfrm>
              <a:off x="6019999" y="1699929"/>
              <a:ext cx="2713768" cy="966674"/>
            </a:xfrm>
            <a:prstGeom prst="rect">
              <a:avLst/>
            </a:prstGeom>
            <a:noFill/>
            <a:ln w="9525">
              <a:noFill/>
              <a:miter lim="800000"/>
              <a:headEnd/>
              <a:tailEnd/>
            </a:ln>
            <a:effectLst/>
          </p:spPr>
          <p:txBody>
            <a:bodyPr wrap="square">
              <a:spAutoFit/>
            </a:bodyPr>
            <a:lstStyle/>
            <a:p>
              <a:pPr algn="ctr"/>
              <a:r>
                <a:rPr lang="fa-IR" sz="2400" dirty="0" smtClean="0">
                  <a:solidFill>
                    <a:schemeClr val="accent1">
                      <a:lumMod val="50000"/>
                    </a:schemeClr>
                  </a:solidFill>
                  <a:latin typeface="Arial" charset="0"/>
                  <a:cs typeface="Arial" charset="0"/>
                </a:rPr>
                <a:t>(سابقه ژنتیک)</a:t>
              </a:r>
              <a:endParaRPr lang="en-US" sz="2400" dirty="0" smtClean="0">
                <a:solidFill>
                  <a:schemeClr val="accent1">
                    <a:lumMod val="50000"/>
                  </a:schemeClr>
                </a:solidFill>
                <a:latin typeface="Arial" charset="0"/>
                <a:cs typeface="Arial" charset="0"/>
              </a:endParaRPr>
            </a:p>
            <a:p>
              <a:pPr algn="ctr"/>
              <a:r>
                <a:rPr lang="en-US" sz="1800" dirty="0" smtClean="0">
                  <a:solidFill>
                    <a:srgbClr val="FF0000"/>
                  </a:solidFill>
                  <a:latin typeface="Arial" charset="0"/>
                  <a:cs typeface="Arial" charset="0"/>
                </a:rPr>
                <a:t>Less in sickle cell trait</a:t>
              </a:r>
            </a:p>
            <a:p>
              <a:pPr algn="ctr"/>
              <a:r>
                <a:rPr lang="en-US" sz="1800" dirty="0" smtClean="0">
                  <a:solidFill>
                    <a:srgbClr val="FF0000"/>
                  </a:solidFill>
                  <a:latin typeface="Arial" charset="0"/>
                  <a:cs typeface="Arial" charset="0"/>
                </a:rPr>
                <a:t>Duffy </a:t>
              </a:r>
              <a:r>
                <a:rPr lang="en-US" sz="1800" dirty="0">
                  <a:solidFill>
                    <a:srgbClr val="FF0000"/>
                  </a:solidFill>
                  <a:latin typeface="Arial" charset="0"/>
                  <a:cs typeface="Arial" charset="0"/>
                </a:rPr>
                <a:t>blood </a:t>
              </a:r>
              <a:r>
                <a:rPr lang="en-US" sz="1800" dirty="0" smtClean="0">
                  <a:solidFill>
                    <a:srgbClr val="FF0000"/>
                  </a:solidFill>
                  <a:latin typeface="+mj-lt"/>
                  <a:cs typeface="Arial" charset="0"/>
                </a:rPr>
                <a:t>group </a:t>
              </a:r>
              <a:r>
                <a:rPr lang="en-US" sz="1800" dirty="0" smtClean="0">
                  <a:latin typeface="+mj-lt"/>
                  <a:cs typeface="Arial" charset="0"/>
                </a:rPr>
                <a:t>(</a:t>
              </a:r>
              <a:r>
                <a:rPr lang="en-GB" sz="1800" dirty="0" err="1" smtClean="0">
                  <a:latin typeface="+mj-lt"/>
                </a:rPr>
                <a:t>vivax</a:t>
              </a:r>
              <a:r>
                <a:rPr lang="en-GB" sz="1800" dirty="0" smtClean="0">
                  <a:latin typeface="+mj-lt"/>
                </a:rPr>
                <a:t> )</a:t>
              </a:r>
              <a:endParaRPr lang="en-US" sz="1800" dirty="0">
                <a:solidFill>
                  <a:srgbClr val="FF0000"/>
                </a:solidFill>
                <a:latin typeface="+mj-lt"/>
                <a:cs typeface="Arial" charset="0"/>
              </a:endParaRPr>
            </a:p>
          </p:txBody>
        </p:sp>
        <p:sp>
          <p:nvSpPr>
            <p:cNvPr id="149513" name="Text Box 9"/>
            <p:cNvSpPr txBox="1">
              <a:spLocks noChangeArrowheads="1"/>
            </p:cNvSpPr>
            <p:nvPr/>
          </p:nvSpPr>
          <p:spPr bwMode="auto">
            <a:xfrm>
              <a:off x="1245978" y="3186296"/>
              <a:ext cx="1251736" cy="439397"/>
            </a:xfrm>
            <a:prstGeom prst="rect">
              <a:avLst/>
            </a:prstGeom>
            <a:noFill/>
            <a:ln w="9525">
              <a:noFill/>
              <a:miter lim="800000"/>
              <a:headEnd/>
              <a:tailEnd/>
            </a:ln>
            <a:effectLst/>
          </p:spPr>
          <p:txBody>
            <a:bodyPr wrap="none">
              <a:spAutoFit/>
            </a:bodyPr>
            <a:lstStyle/>
            <a:p>
              <a:pPr algn="l"/>
              <a:r>
                <a:rPr lang="fa-IR" sz="2400" dirty="0" smtClean="0">
                  <a:solidFill>
                    <a:schemeClr val="accent1">
                      <a:lumMod val="50000"/>
                    </a:schemeClr>
                  </a:solidFill>
                  <a:latin typeface="Arial" charset="0"/>
                  <a:cs typeface="Arial" charset="0"/>
                </a:rPr>
                <a:t>بارداری اول</a:t>
              </a:r>
              <a:endParaRPr lang="en-US" sz="1800" dirty="0">
                <a:solidFill>
                  <a:srgbClr val="FF0000"/>
                </a:solidFill>
                <a:latin typeface="Arial" charset="0"/>
                <a:cs typeface="Arial" charset="0"/>
              </a:endParaRPr>
            </a:p>
          </p:txBody>
        </p:sp>
        <p:sp>
          <p:nvSpPr>
            <p:cNvPr id="149514" name="Text Box 10"/>
            <p:cNvSpPr txBox="1">
              <a:spLocks noChangeArrowheads="1"/>
            </p:cNvSpPr>
            <p:nvPr/>
          </p:nvSpPr>
          <p:spPr bwMode="auto">
            <a:xfrm>
              <a:off x="1707860" y="2940050"/>
              <a:ext cx="195507" cy="369332"/>
            </a:xfrm>
            <a:prstGeom prst="rect">
              <a:avLst/>
            </a:prstGeom>
            <a:noFill/>
            <a:ln w="9525">
              <a:noFill/>
              <a:miter lim="800000"/>
              <a:headEnd/>
              <a:tailEnd/>
            </a:ln>
            <a:effectLst/>
          </p:spPr>
          <p:txBody>
            <a:bodyPr wrap="none">
              <a:spAutoFit/>
            </a:bodyPr>
            <a:lstStyle/>
            <a:p>
              <a:endParaRPr lang="en-US"/>
            </a:p>
          </p:txBody>
        </p:sp>
        <p:sp>
          <p:nvSpPr>
            <p:cNvPr id="149515" name="Text Box 11"/>
            <p:cNvSpPr txBox="1">
              <a:spLocks noChangeArrowheads="1"/>
            </p:cNvSpPr>
            <p:nvPr/>
          </p:nvSpPr>
          <p:spPr bwMode="auto">
            <a:xfrm>
              <a:off x="7150720" y="3143986"/>
              <a:ext cx="433745" cy="439397"/>
            </a:xfrm>
            <a:prstGeom prst="rect">
              <a:avLst/>
            </a:prstGeom>
            <a:noFill/>
            <a:ln w="9525">
              <a:noFill/>
              <a:miter lim="800000"/>
              <a:headEnd/>
              <a:tailEnd/>
            </a:ln>
            <a:effectLst/>
          </p:spPr>
          <p:txBody>
            <a:bodyPr wrap="none">
              <a:spAutoFit/>
            </a:bodyPr>
            <a:lstStyle/>
            <a:p>
              <a:r>
                <a:rPr lang="fa-IR" sz="2400" dirty="0" smtClean="0">
                  <a:solidFill>
                    <a:schemeClr val="accent1">
                      <a:lumMod val="50000"/>
                    </a:schemeClr>
                  </a:solidFill>
                  <a:latin typeface="Arial" charset="0"/>
                  <a:cs typeface="Arial" charset="0"/>
                </a:rPr>
                <a:t>فقر</a:t>
              </a:r>
              <a:endParaRPr lang="en-US" sz="2400" dirty="0">
                <a:solidFill>
                  <a:schemeClr val="accent1">
                    <a:lumMod val="50000"/>
                  </a:schemeClr>
                </a:solidFill>
                <a:latin typeface="Arial" charset="0"/>
                <a:cs typeface="Arial" charset="0"/>
              </a:endParaRPr>
            </a:p>
          </p:txBody>
        </p:sp>
        <p:sp>
          <p:nvSpPr>
            <p:cNvPr id="149516" name="Text Box 12"/>
            <p:cNvSpPr txBox="1">
              <a:spLocks noChangeArrowheads="1"/>
            </p:cNvSpPr>
            <p:nvPr/>
          </p:nvSpPr>
          <p:spPr bwMode="auto">
            <a:xfrm>
              <a:off x="6079490" y="3787476"/>
              <a:ext cx="3064510" cy="703036"/>
            </a:xfrm>
            <a:prstGeom prst="rect">
              <a:avLst/>
            </a:prstGeom>
            <a:noFill/>
            <a:ln w="9525">
              <a:noFill/>
              <a:miter lim="800000"/>
              <a:headEnd/>
              <a:tailEnd/>
            </a:ln>
            <a:effectLst/>
          </p:spPr>
          <p:txBody>
            <a:bodyPr>
              <a:spAutoFit/>
            </a:bodyPr>
            <a:lstStyle/>
            <a:p>
              <a:pPr algn="l"/>
              <a:r>
                <a:rPr lang="en-US" sz="2400" dirty="0">
                  <a:solidFill>
                    <a:schemeClr val="accent1">
                      <a:lumMod val="50000"/>
                    </a:schemeClr>
                  </a:solidFill>
                  <a:latin typeface="Arial" charset="0"/>
                  <a:cs typeface="Arial" charset="0"/>
                </a:rPr>
                <a:t>         </a:t>
              </a:r>
              <a:r>
                <a:rPr lang="fa-IR" sz="2400" dirty="0" smtClean="0">
                  <a:solidFill>
                    <a:schemeClr val="accent1">
                      <a:lumMod val="50000"/>
                    </a:schemeClr>
                  </a:solidFill>
                  <a:latin typeface="Arial" charset="0"/>
                  <a:cs typeface="Arial" charset="0"/>
                </a:rPr>
                <a:t>مسکن</a:t>
              </a:r>
              <a:endParaRPr lang="en-US" sz="2400" dirty="0">
                <a:solidFill>
                  <a:schemeClr val="accent1">
                    <a:lumMod val="50000"/>
                  </a:schemeClr>
                </a:solidFill>
                <a:latin typeface="Arial" charset="0"/>
                <a:cs typeface="Arial" charset="0"/>
              </a:endParaRPr>
            </a:p>
            <a:p>
              <a:pPr algn="l"/>
              <a:r>
                <a:rPr lang="en-US" sz="1800" dirty="0">
                  <a:solidFill>
                    <a:srgbClr val="FF0000"/>
                  </a:solidFill>
                  <a:latin typeface="Arial" charset="0"/>
                  <a:cs typeface="Times New Roman" pitchFamily="26" charset="0"/>
                </a:rPr>
                <a:t>ill- ventilated and ill lighted</a:t>
              </a:r>
              <a:endParaRPr lang="en-US" sz="2400" dirty="0">
                <a:latin typeface="Arial" charset="0"/>
                <a:cs typeface="Times New Roman" pitchFamily="26" charset="0"/>
              </a:endParaRPr>
            </a:p>
          </p:txBody>
        </p:sp>
        <p:sp>
          <p:nvSpPr>
            <p:cNvPr id="149517" name="Text Box 13"/>
            <p:cNvSpPr txBox="1">
              <a:spLocks noChangeArrowheads="1"/>
            </p:cNvSpPr>
            <p:nvPr/>
          </p:nvSpPr>
          <p:spPr bwMode="auto">
            <a:xfrm>
              <a:off x="6402070" y="4800599"/>
              <a:ext cx="2499995" cy="790915"/>
            </a:xfrm>
            <a:prstGeom prst="rect">
              <a:avLst/>
            </a:prstGeom>
            <a:noFill/>
            <a:ln w="9525">
              <a:noFill/>
              <a:miter lim="800000"/>
              <a:headEnd/>
              <a:tailEnd/>
            </a:ln>
            <a:effectLst/>
          </p:spPr>
          <p:txBody>
            <a:bodyPr>
              <a:spAutoFit/>
            </a:bodyPr>
            <a:lstStyle/>
            <a:p>
              <a:pPr algn="ctr"/>
              <a:r>
                <a:rPr lang="fa-IR" sz="2400" dirty="0" smtClean="0">
                  <a:solidFill>
                    <a:schemeClr val="accent1">
                      <a:lumMod val="50000"/>
                    </a:schemeClr>
                  </a:solidFill>
                  <a:latin typeface="Arial" charset="0"/>
                  <a:cs typeface="Arial" charset="0"/>
                </a:rPr>
                <a:t>شغل</a:t>
              </a:r>
            </a:p>
            <a:p>
              <a:pPr algn="ctr"/>
              <a:r>
                <a:rPr lang="en-US" sz="2400" dirty="0" smtClean="0">
                  <a:solidFill>
                    <a:schemeClr val="accent1">
                      <a:lumMod val="50000"/>
                    </a:schemeClr>
                  </a:solidFill>
                  <a:latin typeface="Arial" charset="0"/>
                  <a:cs typeface="Arial" charset="0"/>
                </a:rPr>
                <a:t>: </a:t>
              </a:r>
              <a:r>
                <a:rPr lang="en-US" sz="1800" dirty="0">
                  <a:solidFill>
                    <a:srgbClr val="FF0000"/>
                  </a:solidFill>
                  <a:latin typeface="Arial" charset="0"/>
                  <a:cs typeface="Times New Roman" pitchFamily="26" charset="0"/>
                </a:rPr>
                <a:t>agricultural</a:t>
              </a:r>
              <a:r>
                <a:rPr lang="en-US" sz="1800" dirty="0">
                  <a:solidFill>
                    <a:srgbClr val="FF0000"/>
                  </a:solidFill>
                  <a:latin typeface="Arial" charset="0"/>
                  <a:cs typeface="Arial" charset="0"/>
                </a:rPr>
                <a:t> workers</a:t>
              </a:r>
            </a:p>
          </p:txBody>
        </p:sp>
        <p:sp>
          <p:nvSpPr>
            <p:cNvPr id="149518" name="Text Box 14"/>
            <p:cNvSpPr txBox="1">
              <a:spLocks noChangeArrowheads="1"/>
            </p:cNvSpPr>
            <p:nvPr/>
          </p:nvSpPr>
          <p:spPr bwMode="auto">
            <a:xfrm>
              <a:off x="1377069" y="4100697"/>
              <a:ext cx="1566348" cy="1054553"/>
            </a:xfrm>
            <a:prstGeom prst="rect">
              <a:avLst/>
            </a:prstGeom>
            <a:noFill/>
            <a:ln w="9525">
              <a:noFill/>
              <a:miter lim="800000"/>
              <a:headEnd/>
              <a:tailEnd/>
            </a:ln>
            <a:effectLst/>
          </p:spPr>
          <p:txBody>
            <a:bodyPr wrap="none">
              <a:spAutoFit/>
            </a:bodyPr>
            <a:lstStyle/>
            <a:p>
              <a:pPr algn="l"/>
              <a:r>
                <a:rPr lang="fa-IR" sz="2400" dirty="0" smtClean="0">
                  <a:solidFill>
                    <a:schemeClr val="accent1">
                      <a:lumMod val="50000"/>
                    </a:schemeClr>
                  </a:solidFill>
                  <a:latin typeface="Arial" charset="0"/>
                  <a:cs typeface="Arial" charset="0"/>
                </a:rPr>
                <a:t>ایمنی</a:t>
              </a:r>
              <a:endParaRPr lang="en-US" sz="2400" dirty="0">
                <a:solidFill>
                  <a:schemeClr val="accent1">
                    <a:lumMod val="50000"/>
                  </a:schemeClr>
                </a:solidFill>
                <a:latin typeface="Arial" charset="0"/>
                <a:cs typeface="Arial" charset="0"/>
              </a:endParaRPr>
            </a:p>
            <a:p>
              <a:pPr algn="l"/>
              <a:r>
                <a:rPr lang="en-US" sz="1800" b="1" dirty="0">
                  <a:solidFill>
                    <a:srgbClr val="FF0000"/>
                  </a:solidFill>
                  <a:latin typeface="Arial" charset="0"/>
                  <a:cs typeface="Times New Roman" pitchFamily="26" charset="0"/>
                </a:rPr>
                <a:t>after</a:t>
              </a:r>
              <a:r>
                <a:rPr lang="en-US" sz="2400" b="1" dirty="0">
                  <a:solidFill>
                    <a:srgbClr val="FF0000"/>
                  </a:solidFill>
                  <a:latin typeface="Arial" charset="0"/>
                  <a:cs typeface="Times New Roman" pitchFamily="26" charset="0"/>
                </a:rPr>
                <a:t> </a:t>
              </a:r>
              <a:r>
                <a:rPr lang="en-US" sz="1800" b="1" dirty="0">
                  <a:solidFill>
                    <a:srgbClr val="FF0000"/>
                  </a:solidFill>
                  <a:latin typeface="Arial" charset="0"/>
                  <a:cs typeface="Times New Roman" pitchFamily="26" charset="0"/>
                </a:rPr>
                <a:t>repeated </a:t>
              </a:r>
            </a:p>
            <a:p>
              <a:pPr algn="l"/>
              <a:r>
                <a:rPr lang="en-US" sz="1800" b="1" dirty="0">
                  <a:solidFill>
                    <a:srgbClr val="FF0000"/>
                  </a:solidFill>
                  <a:latin typeface="Arial" charset="0"/>
                  <a:cs typeface="Times New Roman" pitchFamily="26" charset="0"/>
                </a:rPr>
                <a:t>exposures</a:t>
              </a:r>
              <a:endParaRPr lang="en-US" sz="2400" dirty="0">
                <a:latin typeface="Arial" charset="0"/>
                <a:cs typeface="Arial" charset="0"/>
              </a:endParaRPr>
            </a:p>
          </p:txBody>
        </p:sp>
        <p:sp>
          <p:nvSpPr>
            <p:cNvPr id="149519" name="Line 15"/>
            <p:cNvSpPr>
              <a:spLocks noChangeShapeType="1"/>
            </p:cNvSpPr>
            <p:nvPr/>
          </p:nvSpPr>
          <p:spPr bwMode="auto">
            <a:xfrm flipH="1">
              <a:off x="5276978" y="3372585"/>
              <a:ext cx="1878762" cy="280248"/>
            </a:xfrm>
            <a:prstGeom prst="line">
              <a:avLst/>
            </a:prstGeom>
            <a:noFill/>
            <a:ln w="38100">
              <a:solidFill>
                <a:schemeClr val="tx1"/>
              </a:solidFill>
              <a:round/>
              <a:headEnd/>
              <a:tailEnd type="triangle" w="med" len="med"/>
            </a:ln>
            <a:effectLst/>
          </p:spPr>
          <p:txBody>
            <a:bodyPr wrap="none"/>
            <a:lstStyle/>
            <a:p>
              <a:endParaRPr lang="en-US"/>
            </a:p>
          </p:txBody>
        </p:sp>
        <p:sp>
          <p:nvSpPr>
            <p:cNvPr id="149520" name="Line 16"/>
            <p:cNvSpPr>
              <a:spLocks noChangeShapeType="1"/>
            </p:cNvSpPr>
            <p:nvPr/>
          </p:nvSpPr>
          <p:spPr bwMode="auto">
            <a:xfrm flipH="1" flipV="1">
              <a:off x="5111750" y="5029201"/>
              <a:ext cx="1129030" cy="228600"/>
            </a:xfrm>
            <a:prstGeom prst="line">
              <a:avLst/>
            </a:prstGeom>
            <a:noFill/>
            <a:ln w="38100">
              <a:solidFill>
                <a:schemeClr val="tx1"/>
              </a:solidFill>
              <a:round/>
              <a:headEnd/>
              <a:tailEnd type="triangle" w="med" len="med"/>
            </a:ln>
            <a:effectLst/>
          </p:spPr>
          <p:txBody>
            <a:bodyPr wrap="none"/>
            <a:lstStyle/>
            <a:p>
              <a:endParaRPr lang="en-US"/>
            </a:p>
          </p:txBody>
        </p:sp>
        <p:sp>
          <p:nvSpPr>
            <p:cNvPr id="149521" name="Text Box 17"/>
            <p:cNvSpPr txBox="1">
              <a:spLocks noChangeArrowheads="1"/>
            </p:cNvSpPr>
            <p:nvPr/>
          </p:nvSpPr>
          <p:spPr bwMode="auto">
            <a:xfrm>
              <a:off x="2743200" y="5616258"/>
              <a:ext cx="4918558" cy="966674"/>
            </a:xfrm>
            <a:prstGeom prst="rect">
              <a:avLst/>
            </a:prstGeom>
            <a:noFill/>
            <a:ln w="9525">
              <a:noFill/>
              <a:miter lim="800000"/>
              <a:headEnd/>
              <a:tailEnd/>
            </a:ln>
            <a:effectLst/>
          </p:spPr>
          <p:txBody>
            <a:bodyPr wrap="square">
              <a:spAutoFit/>
            </a:bodyPr>
            <a:lstStyle/>
            <a:p>
              <a:pPr algn="l" rtl="0"/>
              <a:r>
                <a:rPr lang="fa-IR" sz="2400" dirty="0" smtClean="0">
                  <a:solidFill>
                    <a:schemeClr val="accent1">
                      <a:lumMod val="50000"/>
                    </a:schemeClr>
                  </a:solidFill>
                  <a:latin typeface="Arial" charset="0"/>
                  <a:cs typeface="Arial" charset="0"/>
                </a:rPr>
                <a:t>عادات</a:t>
              </a:r>
            </a:p>
            <a:p>
              <a:pPr algn="l" rtl="0"/>
              <a:r>
                <a:rPr lang="en-US" sz="1800" b="1" dirty="0" smtClean="0">
                  <a:solidFill>
                    <a:srgbClr val="FF0000"/>
                  </a:solidFill>
                  <a:latin typeface="Arial" charset="0"/>
                  <a:cs typeface="Traditional Arabic" pitchFamily="2" charset="-78"/>
                </a:rPr>
                <a:t>sleeping </a:t>
              </a:r>
              <a:r>
                <a:rPr lang="en-US" sz="1800" b="1" dirty="0">
                  <a:solidFill>
                    <a:srgbClr val="FF0000"/>
                  </a:solidFill>
                  <a:latin typeface="Arial" charset="0"/>
                  <a:cs typeface="Traditional Arabic" pitchFamily="2" charset="-78"/>
                </a:rPr>
                <a:t>outdoors, no personal protection</a:t>
              </a:r>
            </a:p>
            <a:p>
              <a:pPr algn="l" rtl="0"/>
              <a:r>
                <a:rPr lang="en-US" sz="1800" b="1" dirty="0">
                  <a:solidFill>
                    <a:srgbClr val="FF0000"/>
                  </a:solidFill>
                  <a:effectLst>
                    <a:outerShdw blurRad="38100" dist="38100" dir="2700000" algn="tl">
                      <a:srgbClr val="C0C0C0"/>
                    </a:outerShdw>
                  </a:effectLst>
                  <a:latin typeface="Arial" charset="0"/>
                  <a:cs typeface="Arial" charset="0"/>
                </a:rPr>
                <a:t>Raising domestic animals near the household</a:t>
              </a:r>
            </a:p>
          </p:txBody>
        </p:sp>
        <p:sp>
          <p:nvSpPr>
            <p:cNvPr id="149523" name="Text Box 19"/>
            <p:cNvSpPr txBox="1">
              <a:spLocks noChangeArrowheads="1"/>
            </p:cNvSpPr>
            <p:nvPr/>
          </p:nvSpPr>
          <p:spPr bwMode="auto">
            <a:xfrm>
              <a:off x="1195593" y="5477978"/>
              <a:ext cx="921743" cy="703036"/>
            </a:xfrm>
            <a:prstGeom prst="rect">
              <a:avLst/>
            </a:prstGeom>
            <a:noFill/>
            <a:ln w="9525">
              <a:noFill/>
              <a:miter lim="800000"/>
              <a:headEnd/>
              <a:tailEnd/>
            </a:ln>
            <a:effectLst/>
          </p:spPr>
          <p:txBody>
            <a:bodyPr wrap="none">
              <a:spAutoFit/>
            </a:bodyPr>
            <a:lstStyle/>
            <a:p>
              <a:pPr algn="l"/>
              <a:r>
                <a:rPr lang="fa-IR" sz="2400" dirty="0" smtClean="0">
                  <a:solidFill>
                    <a:schemeClr val="accent1">
                      <a:lumMod val="50000"/>
                    </a:schemeClr>
                  </a:solidFill>
                  <a:latin typeface="Arial" charset="0"/>
                  <a:cs typeface="Arial" charset="0"/>
                </a:rPr>
                <a:t>تحرک</a:t>
              </a:r>
              <a:endParaRPr lang="en-US" sz="2400" dirty="0">
                <a:solidFill>
                  <a:schemeClr val="accent1">
                    <a:lumMod val="50000"/>
                  </a:schemeClr>
                </a:solidFill>
                <a:latin typeface="Arial" charset="0"/>
                <a:cs typeface="Arial" charset="0"/>
              </a:endParaRPr>
            </a:p>
            <a:p>
              <a:pPr algn="l"/>
              <a:r>
                <a:rPr lang="en-US" sz="1800" dirty="0">
                  <a:solidFill>
                    <a:srgbClr val="FF0000"/>
                  </a:solidFill>
                  <a:latin typeface="Arial" charset="0"/>
                  <a:cs typeface="Arial" charset="0"/>
                </a:rPr>
                <a:t>traveling</a:t>
              </a:r>
            </a:p>
          </p:txBody>
        </p:sp>
        <p:sp>
          <p:nvSpPr>
            <p:cNvPr id="149524" name="Line 20"/>
            <p:cNvSpPr>
              <a:spLocks noChangeShapeType="1"/>
            </p:cNvSpPr>
            <p:nvPr/>
          </p:nvSpPr>
          <p:spPr bwMode="auto">
            <a:xfrm>
              <a:off x="2806622" y="3582315"/>
              <a:ext cx="772873" cy="227685"/>
            </a:xfrm>
            <a:prstGeom prst="line">
              <a:avLst/>
            </a:prstGeom>
            <a:noFill/>
            <a:ln w="38100">
              <a:solidFill>
                <a:schemeClr val="tx1"/>
              </a:solidFill>
              <a:round/>
              <a:headEnd/>
              <a:tailEnd type="triangle" w="med" len="med"/>
            </a:ln>
            <a:effectLst/>
          </p:spPr>
          <p:txBody>
            <a:bodyPr wrap="none"/>
            <a:lstStyle/>
            <a:p>
              <a:endParaRPr lang="en-US"/>
            </a:p>
          </p:txBody>
        </p:sp>
        <p:sp>
          <p:nvSpPr>
            <p:cNvPr id="149525" name="Line 21"/>
            <p:cNvSpPr>
              <a:spLocks noChangeShapeType="1"/>
            </p:cNvSpPr>
            <p:nvPr/>
          </p:nvSpPr>
          <p:spPr bwMode="auto">
            <a:xfrm flipV="1">
              <a:off x="2390696" y="4989830"/>
              <a:ext cx="1579518" cy="581093"/>
            </a:xfrm>
            <a:prstGeom prst="line">
              <a:avLst/>
            </a:prstGeom>
            <a:noFill/>
            <a:ln w="38100">
              <a:solidFill>
                <a:schemeClr val="tx1"/>
              </a:solidFill>
              <a:round/>
              <a:headEnd/>
              <a:tailEnd type="triangle" w="med" len="med"/>
            </a:ln>
            <a:effectLst/>
          </p:spPr>
          <p:txBody>
            <a:bodyPr wrap="none"/>
            <a:lstStyle/>
            <a:p>
              <a:endParaRPr lang="en-US"/>
            </a:p>
          </p:txBody>
        </p:sp>
        <p:sp>
          <p:nvSpPr>
            <p:cNvPr id="149527" name="Text Box 23"/>
            <p:cNvSpPr txBox="1">
              <a:spLocks noChangeArrowheads="1"/>
            </p:cNvSpPr>
            <p:nvPr/>
          </p:nvSpPr>
          <p:spPr bwMode="auto">
            <a:xfrm>
              <a:off x="4305301" y="2438400"/>
              <a:ext cx="661961" cy="369332"/>
            </a:xfrm>
            <a:prstGeom prst="rect">
              <a:avLst/>
            </a:prstGeom>
            <a:noFill/>
            <a:ln w="9525">
              <a:noFill/>
              <a:miter lim="800000"/>
              <a:headEnd/>
              <a:tailEnd/>
            </a:ln>
            <a:effectLst/>
          </p:spPr>
          <p:txBody>
            <a:bodyPr>
              <a:spAutoFit/>
            </a:bodyPr>
            <a:lstStyle/>
            <a:p>
              <a:endParaRPr lang="en-US"/>
            </a:p>
          </p:txBody>
        </p:sp>
        <p:sp>
          <p:nvSpPr>
            <p:cNvPr id="149528" name="Text Box 24"/>
            <p:cNvSpPr txBox="1">
              <a:spLocks noChangeArrowheads="1"/>
            </p:cNvSpPr>
            <p:nvPr/>
          </p:nvSpPr>
          <p:spPr bwMode="auto">
            <a:xfrm>
              <a:off x="1167827" y="1772454"/>
              <a:ext cx="1876765" cy="966674"/>
            </a:xfrm>
            <a:prstGeom prst="rect">
              <a:avLst/>
            </a:prstGeom>
            <a:noFill/>
            <a:ln w="9525">
              <a:noFill/>
              <a:miter lim="800000"/>
              <a:headEnd/>
              <a:tailEnd/>
            </a:ln>
            <a:effectLst/>
          </p:spPr>
          <p:txBody>
            <a:bodyPr wrap="none">
              <a:spAutoFit/>
            </a:bodyPr>
            <a:lstStyle/>
            <a:p>
              <a:pPr algn="l" rtl="0"/>
              <a:r>
                <a:rPr lang="fa-IR" sz="2000" dirty="0" smtClean="0">
                  <a:solidFill>
                    <a:schemeClr val="accent1">
                      <a:lumMod val="50000"/>
                    </a:schemeClr>
                  </a:solidFill>
                  <a:latin typeface="Arial" charset="0"/>
                  <a:cs typeface="Arial" charset="0"/>
                </a:rPr>
                <a:t>سن</a:t>
              </a:r>
              <a:endParaRPr lang="en-US" sz="2000" dirty="0">
                <a:solidFill>
                  <a:schemeClr val="accent1">
                    <a:lumMod val="50000"/>
                  </a:schemeClr>
                </a:solidFill>
                <a:latin typeface="Arial" charset="0"/>
                <a:cs typeface="Arial" charset="0"/>
              </a:endParaRPr>
            </a:p>
            <a:p>
              <a:pPr algn="l" rtl="0"/>
              <a:r>
                <a:rPr lang="en-US" sz="2000" dirty="0">
                  <a:solidFill>
                    <a:srgbClr val="FF0000"/>
                  </a:solidFill>
                  <a:latin typeface="Arial" charset="0"/>
                  <a:cs typeface="Arial" charset="0"/>
                </a:rPr>
                <a:t>All ages, </a:t>
              </a:r>
            </a:p>
            <a:p>
              <a:pPr algn="l" rtl="0"/>
              <a:r>
                <a:rPr lang="en-US" sz="2000" dirty="0">
                  <a:solidFill>
                    <a:srgbClr val="FF0000"/>
                  </a:solidFill>
                  <a:latin typeface="Arial" charset="0"/>
                  <a:cs typeface="Arial" charset="0"/>
                </a:rPr>
                <a:t>newborn immune</a:t>
              </a:r>
            </a:p>
          </p:txBody>
        </p:sp>
        <p:sp>
          <p:nvSpPr>
            <p:cNvPr id="149529" name="Line 25"/>
            <p:cNvSpPr>
              <a:spLocks noChangeShapeType="1"/>
            </p:cNvSpPr>
            <p:nvPr/>
          </p:nvSpPr>
          <p:spPr bwMode="auto">
            <a:xfrm flipV="1">
              <a:off x="2995680" y="4487377"/>
              <a:ext cx="684645" cy="45836"/>
            </a:xfrm>
            <a:prstGeom prst="line">
              <a:avLst/>
            </a:prstGeom>
            <a:noFill/>
            <a:ln w="38100">
              <a:solidFill>
                <a:schemeClr val="tx1"/>
              </a:solidFill>
              <a:round/>
              <a:headEnd/>
              <a:tailEnd type="triangle" w="med" len="med"/>
            </a:ln>
            <a:effectLst/>
          </p:spPr>
          <p:txBody>
            <a:bodyPr wrap="none"/>
            <a:lstStyle/>
            <a:p>
              <a:endParaRPr lang="en-US"/>
            </a:p>
          </p:txBody>
        </p:sp>
        <p:pic>
          <p:nvPicPr>
            <p:cNvPr id="219138" name="Picture 2" descr="F:\Photo\Pic 1\Copy of DSC01725.JPG"/>
            <p:cNvPicPr>
              <a:picLocks noChangeAspect="1" noChangeArrowheads="1"/>
            </p:cNvPicPr>
            <p:nvPr/>
          </p:nvPicPr>
          <p:blipFill>
            <a:blip r:embed="rId3" cstate="print"/>
            <a:srcRect/>
            <a:stretch>
              <a:fillRect/>
            </a:stretch>
          </p:blipFill>
          <p:spPr bwMode="auto">
            <a:xfrm>
              <a:off x="3638478" y="3412028"/>
              <a:ext cx="1611161" cy="1552441"/>
            </a:xfrm>
            <a:prstGeom prst="rect">
              <a:avLst/>
            </a:prstGeom>
            <a:noFill/>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208095" y="265635"/>
            <a:ext cx="4803623" cy="769441"/>
          </a:xfrm>
          <a:prstGeom prst="rect">
            <a:avLst/>
          </a:prstGeom>
          <a:noFill/>
          <a:ln w="9525">
            <a:noFill/>
            <a:miter lim="800000"/>
            <a:headEnd/>
            <a:tailEnd/>
          </a:ln>
          <a:effectLst/>
        </p:spPr>
        <p:txBody>
          <a:bodyPr wrap="none">
            <a:spAutoFit/>
          </a:bodyPr>
          <a:lstStyle/>
          <a:p>
            <a:r>
              <a:rPr lang="en-US" sz="4400" dirty="0">
                <a:solidFill>
                  <a:schemeClr val="hlink"/>
                </a:solidFill>
                <a:latin typeface="Arial Black" pitchFamily="34" charset="0"/>
              </a:rPr>
              <a:t>Vector factors:</a:t>
            </a:r>
          </a:p>
        </p:txBody>
      </p:sp>
      <p:grpSp>
        <p:nvGrpSpPr>
          <p:cNvPr id="19" name="Group 18"/>
          <p:cNvGrpSpPr/>
          <p:nvPr/>
        </p:nvGrpSpPr>
        <p:grpSpPr>
          <a:xfrm>
            <a:off x="228600" y="1143000"/>
            <a:ext cx="7714038" cy="5019364"/>
            <a:chOff x="1667282" y="1142490"/>
            <a:chExt cx="7714038" cy="5019364"/>
          </a:xfrm>
        </p:grpSpPr>
        <p:pic>
          <p:nvPicPr>
            <p:cNvPr id="150531" name="Picture 3" descr="malaria_special"/>
            <p:cNvPicPr>
              <a:picLocks noChangeAspect="1" noChangeArrowheads="1"/>
            </p:cNvPicPr>
            <p:nvPr/>
          </p:nvPicPr>
          <p:blipFill>
            <a:blip r:embed="rId2"/>
            <a:srcRect/>
            <a:stretch>
              <a:fillRect/>
            </a:stretch>
          </p:blipFill>
          <p:spPr bwMode="auto">
            <a:xfrm>
              <a:off x="3883874" y="2971800"/>
              <a:ext cx="1828800" cy="1447800"/>
            </a:xfrm>
            <a:prstGeom prst="rect">
              <a:avLst/>
            </a:prstGeom>
            <a:noFill/>
          </p:spPr>
        </p:pic>
        <p:sp>
          <p:nvSpPr>
            <p:cNvPr id="150532" name="Line 4"/>
            <p:cNvSpPr>
              <a:spLocks noChangeShapeType="1"/>
            </p:cNvSpPr>
            <p:nvPr/>
          </p:nvSpPr>
          <p:spPr bwMode="auto">
            <a:xfrm flipH="1">
              <a:off x="5636475" y="2435661"/>
              <a:ext cx="762000" cy="685800"/>
            </a:xfrm>
            <a:prstGeom prst="line">
              <a:avLst/>
            </a:prstGeom>
            <a:noFill/>
            <a:ln w="9525">
              <a:solidFill>
                <a:schemeClr val="tx1"/>
              </a:solidFill>
              <a:round/>
              <a:headEnd/>
              <a:tailEnd type="triangle" w="med" len="med"/>
            </a:ln>
            <a:effectLst/>
          </p:spPr>
          <p:txBody>
            <a:bodyPr wrap="none"/>
            <a:lstStyle/>
            <a:p>
              <a:endParaRPr lang="en-US"/>
            </a:p>
          </p:txBody>
        </p:sp>
        <p:sp>
          <p:nvSpPr>
            <p:cNvPr id="150533" name="Text Box 5"/>
            <p:cNvSpPr txBox="1">
              <a:spLocks noChangeArrowheads="1"/>
            </p:cNvSpPr>
            <p:nvPr/>
          </p:nvSpPr>
          <p:spPr bwMode="auto">
            <a:xfrm>
              <a:off x="6400801" y="2049164"/>
              <a:ext cx="2542977" cy="1015663"/>
            </a:xfrm>
            <a:prstGeom prst="rect">
              <a:avLst/>
            </a:prstGeom>
            <a:noFill/>
            <a:ln w="9525">
              <a:noFill/>
              <a:miter lim="800000"/>
              <a:headEnd/>
              <a:tailEnd/>
            </a:ln>
            <a:effectLst/>
          </p:spPr>
          <p:txBody>
            <a:bodyPr wrap="square">
              <a:spAutoFit/>
            </a:bodyPr>
            <a:lstStyle/>
            <a:p>
              <a:pPr algn="l"/>
              <a:r>
                <a:rPr lang="fa-IR" sz="2400" dirty="0" smtClean="0">
                  <a:solidFill>
                    <a:schemeClr val="accent1">
                      <a:lumMod val="50000"/>
                    </a:schemeClr>
                  </a:solidFill>
                  <a:latin typeface="Arial" charset="0"/>
                  <a:cs typeface="Arial" charset="0"/>
                </a:rPr>
                <a:t>تراکم</a:t>
              </a:r>
              <a:endParaRPr lang="en-US" sz="2400" dirty="0">
                <a:solidFill>
                  <a:schemeClr val="accent1">
                    <a:lumMod val="50000"/>
                  </a:schemeClr>
                </a:solidFill>
                <a:latin typeface="Arial" charset="0"/>
                <a:cs typeface="Arial" charset="0"/>
              </a:endParaRPr>
            </a:p>
            <a:p>
              <a:pPr algn="l"/>
              <a:r>
                <a:rPr lang="en-US" sz="1800" dirty="0">
                  <a:solidFill>
                    <a:srgbClr val="FF0000"/>
                  </a:solidFill>
                  <a:latin typeface="Arial" charset="0"/>
                  <a:cs typeface="Arial" charset="0"/>
                </a:rPr>
                <a:t>High density, near home</a:t>
              </a:r>
              <a:r>
                <a:rPr lang="en-US" dirty="0"/>
                <a:t> </a:t>
              </a:r>
            </a:p>
          </p:txBody>
        </p:sp>
        <p:sp>
          <p:nvSpPr>
            <p:cNvPr id="150534" name="Line 6"/>
            <p:cNvSpPr>
              <a:spLocks noChangeShapeType="1"/>
            </p:cNvSpPr>
            <p:nvPr/>
          </p:nvSpPr>
          <p:spPr bwMode="auto">
            <a:xfrm>
              <a:off x="3132109" y="2468131"/>
              <a:ext cx="525492" cy="732270"/>
            </a:xfrm>
            <a:prstGeom prst="line">
              <a:avLst/>
            </a:prstGeom>
            <a:noFill/>
            <a:ln w="9525">
              <a:solidFill>
                <a:schemeClr val="tx1"/>
              </a:solidFill>
              <a:round/>
              <a:headEnd/>
              <a:tailEnd type="triangle" w="med" len="med"/>
            </a:ln>
            <a:effectLst/>
          </p:spPr>
          <p:txBody>
            <a:bodyPr wrap="none"/>
            <a:lstStyle/>
            <a:p>
              <a:endParaRPr lang="en-US"/>
            </a:p>
          </p:txBody>
        </p:sp>
        <p:sp>
          <p:nvSpPr>
            <p:cNvPr id="150535" name="Text Box 7"/>
            <p:cNvSpPr txBox="1">
              <a:spLocks noChangeArrowheads="1"/>
            </p:cNvSpPr>
            <p:nvPr/>
          </p:nvSpPr>
          <p:spPr bwMode="auto">
            <a:xfrm>
              <a:off x="1783770" y="1357902"/>
              <a:ext cx="2209800" cy="1018256"/>
            </a:xfrm>
            <a:prstGeom prst="rect">
              <a:avLst/>
            </a:prstGeom>
            <a:noFill/>
            <a:ln w="9525">
              <a:noFill/>
              <a:miter lim="800000"/>
              <a:headEnd/>
              <a:tailEnd/>
            </a:ln>
            <a:effectLst/>
          </p:spPr>
          <p:txBody>
            <a:bodyPr>
              <a:spAutoFit/>
            </a:bodyPr>
            <a:lstStyle/>
            <a:p>
              <a:pPr algn="l"/>
              <a:r>
                <a:rPr lang="fa-IR" sz="2400" dirty="0" smtClean="0">
                  <a:solidFill>
                    <a:schemeClr val="accent1">
                      <a:lumMod val="50000"/>
                    </a:schemeClr>
                  </a:solidFill>
                  <a:latin typeface="Arial" charset="0"/>
                  <a:cs typeface="Arial" charset="0"/>
                </a:rPr>
                <a:t>طول عمر</a:t>
              </a:r>
              <a:endParaRPr lang="en-US" sz="2400" dirty="0">
                <a:solidFill>
                  <a:schemeClr val="accent1">
                    <a:lumMod val="50000"/>
                  </a:schemeClr>
                </a:solidFill>
                <a:latin typeface="Arial" charset="0"/>
                <a:cs typeface="Arial" charset="0"/>
              </a:endParaRPr>
            </a:p>
            <a:p>
              <a:pPr algn="l"/>
              <a:r>
                <a:rPr lang="en-US" sz="1800" dirty="0">
                  <a:solidFill>
                    <a:srgbClr val="FF0000"/>
                  </a:solidFill>
                  <a:latin typeface="Arial" charset="0"/>
                  <a:cs typeface="Arial" charset="0"/>
                </a:rPr>
                <a:t>Live 10-12 d after infective blood meal</a:t>
              </a:r>
              <a:r>
                <a:rPr lang="en-US" sz="1800" dirty="0">
                  <a:latin typeface="Arial" charset="0"/>
                  <a:cs typeface="Arial" charset="0"/>
                </a:rPr>
                <a:t> </a:t>
              </a:r>
            </a:p>
          </p:txBody>
        </p:sp>
        <p:sp>
          <p:nvSpPr>
            <p:cNvPr id="150536" name="Line 8"/>
            <p:cNvSpPr>
              <a:spLocks noChangeShapeType="1"/>
            </p:cNvSpPr>
            <p:nvPr/>
          </p:nvSpPr>
          <p:spPr bwMode="auto">
            <a:xfrm flipV="1">
              <a:off x="3069493" y="4035861"/>
              <a:ext cx="838200" cy="685800"/>
            </a:xfrm>
            <a:prstGeom prst="line">
              <a:avLst/>
            </a:prstGeom>
            <a:noFill/>
            <a:ln w="9525">
              <a:solidFill>
                <a:schemeClr val="tx1"/>
              </a:solidFill>
              <a:round/>
              <a:headEnd/>
              <a:tailEnd type="triangle" w="med" len="med"/>
            </a:ln>
            <a:effectLst/>
          </p:spPr>
          <p:txBody>
            <a:bodyPr wrap="none"/>
            <a:lstStyle/>
            <a:p>
              <a:endParaRPr lang="en-US"/>
            </a:p>
          </p:txBody>
        </p:sp>
        <p:sp>
          <p:nvSpPr>
            <p:cNvPr id="150537" name="Text Box 9"/>
            <p:cNvSpPr txBox="1">
              <a:spLocks noChangeArrowheads="1"/>
            </p:cNvSpPr>
            <p:nvPr/>
          </p:nvSpPr>
          <p:spPr bwMode="auto">
            <a:xfrm>
              <a:off x="1672515" y="4753527"/>
              <a:ext cx="2178050" cy="740550"/>
            </a:xfrm>
            <a:prstGeom prst="rect">
              <a:avLst/>
            </a:prstGeom>
            <a:noFill/>
            <a:ln w="9525">
              <a:noFill/>
              <a:miter lim="800000"/>
              <a:headEnd/>
              <a:tailEnd/>
            </a:ln>
            <a:effectLst/>
          </p:spPr>
          <p:txBody>
            <a:bodyPr>
              <a:spAutoFit/>
            </a:bodyPr>
            <a:lstStyle/>
            <a:p>
              <a:r>
                <a:rPr lang="fa-IR" sz="2400" dirty="0" smtClean="0">
                  <a:solidFill>
                    <a:schemeClr val="accent1">
                      <a:lumMod val="50000"/>
                    </a:schemeClr>
                  </a:solidFill>
                  <a:latin typeface="Arial" charset="0"/>
                  <a:cs typeface="Arial" charset="0"/>
                </a:rPr>
                <a:t>انتخاب میزبان</a:t>
              </a:r>
              <a:endParaRPr lang="en-US" sz="2400" dirty="0">
                <a:solidFill>
                  <a:schemeClr val="accent1">
                    <a:lumMod val="50000"/>
                  </a:schemeClr>
                </a:solidFill>
                <a:latin typeface="Arial" charset="0"/>
                <a:cs typeface="Arial" charset="0"/>
              </a:endParaRPr>
            </a:p>
            <a:p>
              <a:pPr algn="ctr"/>
              <a:r>
                <a:rPr lang="en-US" sz="1800" dirty="0">
                  <a:solidFill>
                    <a:srgbClr val="FF0000"/>
                  </a:solidFill>
                  <a:latin typeface="Arial" charset="0"/>
                  <a:cs typeface="Arial" charset="0"/>
                </a:rPr>
                <a:t>Human or animal</a:t>
              </a:r>
            </a:p>
          </p:txBody>
        </p:sp>
        <p:sp>
          <p:nvSpPr>
            <p:cNvPr id="150538" name="Line 10"/>
            <p:cNvSpPr>
              <a:spLocks noChangeShapeType="1"/>
            </p:cNvSpPr>
            <p:nvPr/>
          </p:nvSpPr>
          <p:spPr bwMode="auto">
            <a:xfrm flipH="1" flipV="1">
              <a:off x="5934203" y="4346140"/>
              <a:ext cx="838200" cy="609600"/>
            </a:xfrm>
            <a:prstGeom prst="line">
              <a:avLst/>
            </a:prstGeom>
            <a:noFill/>
            <a:ln w="9525">
              <a:solidFill>
                <a:schemeClr val="tx1"/>
              </a:solidFill>
              <a:round/>
              <a:headEnd/>
              <a:tailEnd type="triangle" w="med" len="med"/>
            </a:ln>
            <a:effectLst/>
          </p:spPr>
          <p:txBody>
            <a:bodyPr wrap="none"/>
            <a:lstStyle/>
            <a:p>
              <a:endParaRPr lang="en-US"/>
            </a:p>
          </p:txBody>
        </p:sp>
        <p:sp>
          <p:nvSpPr>
            <p:cNvPr id="150539" name="Text Box 11"/>
            <p:cNvSpPr txBox="1">
              <a:spLocks noChangeArrowheads="1"/>
            </p:cNvSpPr>
            <p:nvPr/>
          </p:nvSpPr>
          <p:spPr bwMode="auto">
            <a:xfrm>
              <a:off x="4227699" y="1142490"/>
              <a:ext cx="2185214" cy="738664"/>
            </a:xfrm>
            <a:prstGeom prst="rect">
              <a:avLst/>
            </a:prstGeom>
            <a:noFill/>
            <a:ln w="9525">
              <a:noFill/>
              <a:miter lim="800000"/>
              <a:headEnd/>
              <a:tailEnd/>
            </a:ln>
            <a:effectLst/>
          </p:spPr>
          <p:txBody>
            <a:bodyPr wrap="none">
              <a:spAutoFit/>
            </a:bodyPr>
            <a:lstStyle/>
            <a:p>
              <a:r>
                <a:rPr lang="fa-IR" sz="2400" dirty="0" smtClean="0">
                  <a:solidFill>
                    <a:schemeClr val="accent1">
                      <a:lumMod val="50000"/>
                    </a:schemeClr>
                  </a:solidFill>
                  <a:latin typeface="Arial" charset="0"/>
                  <a:cs typeface="Arial" charset="0"/>
                </a:rPr>
                <a:t>عادات استراحت</a:t>
              </a:r>
              <a:endParaRPr lang="en-US" sz="2400" dirty="0">
                <a:solidFill>
                  <a:schemeClr val="accent1">
                    <a:lumMod val="50000"/>
                  </a:schemeClr>
                </a:solidFill>
                <a:latin typeface="Arial" charset="0"/>
                <a:cs typeface="Arial" charset="0"/>
              </a:endParaRPr>
            </a:p>
            <a:p>
              <a:r>
                <a:rPr lang="en-US" sz="1800" dirty="0">
                  <a:solidFill>
                    <a:srgbClr val="FF0000"/>
                  </a:solidFill>
                  <a:latin typeface="Arial" charset="0"/>
                  <a:cs typeface="Arial" charset="0"/>
                </a:rPr>
                <a:t>Indoors or outdoors</a:t>
              </a:r>
            </a:p>
          </p:txBody>
        </p:sp>
        <p:sp>
          <p:nvSpPr>
            <p:cNvPr id="150540" name="Text Box 12"/>
            <p:cNvSpPr txBox="1">
              <a:spLocks noChangeArrowheads="1"/>
            </p:cNvSpPr>
            <p:nvPr/>
          </p:nvSpPr>
          <p:spPr bwMode="auto">
            <a:xfrm>
              <a:off x="6631849" y="3414896"/>
              <a:ext cx="2749471" cy="738664"/>
            </a:xfrm>
            <a:prstGeom prst="rect">
              <a:avLst/>
            </a:prstGeom>
            <a:noFill/>
            <a:ln w="9525">
              <a:noFill/>
              <a:miter lim="800000"/>
              <a:headEnd/>
              <a:tailEnd/>
            </a:ln>
            <a:effectLst/>
          </p:spPr>
          <p:txBody>
            <a:bodyPr wrap="none">
              <a:spAutoFit/>
            </a:bodyPr>
            <a:lstStyle/>
            <a:p>
              <a:r>
                <a:rPr lang="fa-IR" sz="2400" dirty="0" smtClean="0">
                  <a:solidFill>
                    <a:schemeClr val="accent1">
                      <a:lumMod val="50000"/>
                    </a:schemeClr>
                  </a:solidFill>
                  <a:latin typeface="Arial" charset="0"/>
                  <a:cs typeface="Arial" charset="0"/>
                </a:rPr>
                <a:t>عادات تولید مثل</a:t>
              </a:r>
              <a:endParaRPr lang="en-US" sz="2400" dirty="0">
                <a:solidFill>
                  <a:schemeClr val="accent1">
                    <a:lumMod val="50000"/>
                  </a:schemeClr>
                </a:solidFill>
                <a:latin typeface="Arial" charset="0"/>
                <a:cs typeface="Arial" charset="0"/>
              </a:endParaRPr>
            </a:p>
            <a:p>
              <a:r>
                <a:rPr lang="en-US" sz="1800" dirty="0">
                  <a:solidFill>
                    <a:srgbClr val="FF0000"/>
                  </a:solidFill>
                  <a:latin typeface="Arial" charset="0"/>
                  <a:cs typeface="Arial" charset="0"/>
                </a:rPr>
                <a:t>Moving or brackish water</a:t>
              </a:r>
            </a:p>
          </p:txBody>
        </p:sp>
        <p:sp>
          <p:nvSpPr>
            <p:cNvPr id="150541" name="Line 13"/>
            <p:cNvSpPr>
              <a:spLocks noChangeShapeType="1"/>
            </p:cNvSpPr>
            <p:nvPr/>
          </p:nvSpPr>
          <p:spPr bwMode="auto">
            <a:xfrm flipH="1">
              <a:off x="5688855" y="3699911"/>
              <a:ext cx="914400" cy="0"/>
            </a:xfrm>
            <a:prstGeom prst="line">
              <a:avLst/>
            </a:prstGeom>
            <a:noFill/>
            <a:ln w="9525">
              <a:solidFill>
                <a:schemeClr val="tx1"/>
              </a:solidFill>
              <a:round/>
              <a:headEnd/>
              <a:tailEnd type="triangle" w="med" len="med"/>
            </a:ln>
            <a:effectLst/>
          </p:spPr>
          <p:txBody>
            <a:bodyPr wrap="none"/>
            <a:lstStyle/>
            <a:p>
              <a:endParaRPr lang="en-US"/>
            </a:p>
          </p:txBody>
        </p:sp>
        <p:sp>
          <p:nvSpPr>
            <p:cNvPr id="150542" name="Line 14"/>
            <p:cNvSpPr>
              <a:spLocks noChangeShapeType="1"/>
            </p:cNvSpPr>
            <p:nvPr/>
          </p:nvSpPr>
          <p:spPr bwMode="auto">
            <a:xfrm>
              <a:off x="3369547" y="3620972"/>
              <a:ext cx="609600" cy="0"/>
            </a:xfrm>
            <a:prstGeom prst="line">
              <a:avLst/>
            </a:prstGeom>
            <a:noFill/>
            <a:ln w="9525">
              <a:solidFill>
                <a:schemeClr val="tx1"/>
              </a:solidFill>
              <a:round/>
              <a:headEnd/>
              <a:tailEnd type="triangle" w="med" len="med"/>
            </a:ln>
            <a:effectLst/>
          </p:spPr>
          <p:txBody>
            <a:bodyPr wrap="none"/>
            <a:lstStyle/>
            <a:p>
              <a:endParaRPr lang="en-US"/>
            </a:p>
          </p:txBody>
        </p:sp>
        <p:sp>
          <p:nvSpPr>
            <p:cNvPr id="150543" name="Text Box 15"/>
            <p:cNvSpPr txBox="1">
              <a:spLocks noChangeArrowheads="1"/>
            </p:cNvSpPr>
            <p:nvPr/>
          </p:nvSpPr>
          <p:spPr bwMode="auto">
            <a:xfrm>
              <a:off x="1667282" y="3259759"/>
              <a:ext cx="1810192" cy="738664"/>
            </a:xfrm>
            <a:prstGeom prst="rect">
              <a:avLst/>
            </a:prstGeom>
            <a:noFill/>
            <a:ln w="9525">
              <a:noFill/>
              <a:miter lim="800000"/>
              <a:headEnd/>
              <a:tailEnd/>
            </a:ln>
            <a:effectLst/>
          </p:spPr>
          <p:txBody>
            <a:bodyPr wrap="square">
              <a:spAutoFit/>
            </a:bodyPr>
            <a:lstStyle/>
            <a:p>
              <a:r>
                <a:rPr lang="fa-IR" sz="2400" dirty="0" smtClean="0">
                  <a:solidFill>
                    <a:schemeClr val="accent1">
                      <a:lumMod val="50000"/>
                    </a:schemeClr>
                  </a:solidFill>
                  <a:latin typeface="Arial" charset="0"/>
                  <a:cs typeface="Arial" charset="0"/>
                </a:rPr>
                <a:t>زمان گزندگی</a:t>
              </a:r>
              <a:endParaRPr lang="en-US" sz="2400" dirty="0" smtClean="0">
                <a:solidFill>
                  <a:schemeClr val="accent1">
                    <a:lumMod val="50000"/>
                  </a:schemeClr>
                </a:solidFill>
                <a:latin typeface="Arial" charset="0"/>
                <a:cs typeface="Arial" charset="0"/>
              </a:endParaRPr>
            </a:p>
            <a:p>
              <a:pPr algn="ctr"/>
              <a:r>
                <a:rPr lang="en-US" sz="1800" dirty="0" smtClean="0">
                  <a:solidFill>
                    <a:srgbClr val="FF0000"/>
                  </a:solidFill>
                  <a:latin typeface="Arial" charset="0"/>
                  <a:cs typeface="Arial" charset="0"/>
                </a:rPr>
                <a:t>Day </a:t>
              </a:r>
              <a:r>
                <a:rPr lang="en-US" sz="1800" dirty="0">
                  <a:solidFill>
                    <a:srgbClr val="FF0000"/>
                  </a:solidFill>
                  <a:latin typeface="Arial" charset="0"/>
                  <a:cs typeface="Arial" charset="0"/>
                </a:rPr>
                <a:t>or night</a:t>
              </a:r>
              <a:r>
                <a:rPr lang="en-US" dirty="0"/>
                <a:t> </a:t>
              </a:r>
            </a:p>
          </p:txBody>
        </p:sp>
        <p:sp>
          <p:nvSpPr>
            <p:cNvPr id="150544" name="Line 16"/>
            <p:cNvSpPr>
              <a:spLocks noChangeShapeType="1"/>
            </p:cNvSpPr>
            <p:nvPr/>
          </p:nvSpPr>
          <p:spPr bwMode="auto">
            <a:xfrm flipV="1">
              <a:off x="4890571" y="4402554"/>
              <a:ext cx="38704" cy="1422234"/>
            </a:xfrm>
            <a:prstGeom prst="line">
              <a:avLst/>
            </a:prstGeom>
            <a:noFill/>
            <a:ln w="9525">
              <a:solidFill>
                <a:schemeClr val="tx1"/>
              </a:solidFill>
              <a:round/>
              <a:headEnd/>
              <a:tailEnd type="triangle" w="med" len="med"/>
            </a:ln>
            <a:effectLst/>
          </p:spPr>
          <p:txBody>
            <a:bodyPr wrap="none"/>
            <a:lstStyle/>
            <a:p>
              <a:endParaRPr lang="en-US"/>
            </a:p>
          </p:txBody>
        </p:sp>
        <p:sp>
          <p:nvSpPr>
            <p:cNvPr id="150545" name="Text Box 17"/>
            <p:cNvSpPr txBox="1">
              <a:spLocks noChangeArrowheads="1"/>
            </p:cNvSpPr>
            <p:nvPr/>
          </p:nvSpPr>
          <p:spPr bwMode="auto">
            <a:xfrm>
              <a:off x="5731748" y="4938897"/>
              <a:ext cx="2419252" cy="461665"/>
            </a:xfrm>
            <a:prstGeom prst="rect">
              <a:avLst/>
            </a:prstGeom>
            <a:noFill/>
            <a:ln w="9525">
              <a:noFill/>
              <a:miter lim="800000"/>
              <a:headEnd/>
              <a:tailEnd/>
            </a:ln>
            <a:effectLst/>
          </p:spPr>
          <p:txBody>
            <a:bodyPr wrap="none">
              <a:spAutoFit/>
            </a:bodyPr>
            <a:lstStyle/>
            <a:p>
              <a:r>
                <a:rPr lang="fa-IR" sz="2400" dirty="0" smtClean="0">
                  <a:solidFill>
                    <a:schemeClr val="accent1">
                      <a:lumMod val="50000"/>
                    </a:schemeClr>
                  </a:solidFill>
                  <a:latin typeface="Arial" charset="0"/>
                  <a:cs typeface="Arial" charset="0"/>
                </a:rPr>
                <a:t>مقاومت به حشره کشها</a:t>
              </a:r>
              <a:endParaRPr lang="en-US" sz="2400" dirty="0">
                <a:solidFill>
                  <a:schemeClr val="accent1">
                    <a:lumMod val="50000"/>
                  </a:schemeClr>
                </a:solidFill>
                <a:latin typeface="Arial" charset="0"/>
                <a:cs typeface="Arial" charset="0"/>
              </a:endParaRPr>
            </a:p>
          </p:txBody>
        </p:sp>
        <p:sp>
          <p:nvSpPr>
            <p:cNvPr id="18" name="Rectangle 17"/>
            <p:cNvSpPr/>
            <p:nvPr/>
          </p:nvSpPr>
          <p:spPr>
            <a:xfrm>
              <a:off x="2477105" y="5570923"/>
              <a:ext cx="5180483" cy="590931"/>
            </a:xfrm>
            <a:prstGeom prst="rect">
              <a:avLst/>
            </a:prstGeom>
            <a:solidFill>
              <a:schemeClr val="bg1"/>
            </a:solidFill>
          </p:spPr>
          <p:txBody>
            <a:bodyPr wrap="square">
              <a:spAutoFit/>
            </a:bodyPr>
            <a:lstStyle/>
            <a:p>
              <a:pPr eaLnBrk="1" hangingPunct="1">
                <a:lnSpc>
                  <a:spcPct val="90000"/>
                </a:lnSpc>
              </a:pPr>
              <a:r>
                <a:rPr lang="fa-IR" dirty="0" smtClean="0">
                  <a:solidFill>
                    <a:schemeClr val="accent1">
                      <a:lumMod val="50000"/>
                    </a:schemeClr>
                  </a:solidFill>
                </a:rPr>
                <a:t>ظرفیت آلودگی در دمای بالا افزایش می یابد</a:t>
              </a:r>
              <a:r>
                <a:rPr lang="en-US" dirty="0" smtClean="0"/>
                <a:t>(</a:t>
              </a:r>
              <a:r>
                <a:rPr lang="en-US" dirty="0" smtClean="0">
                  <a:solidFill>
                    <a:srgbClr val="FF0000"/>
                  </a:solidFill>
                </a:rPr>
                <a:t>optimal temperature between 22-30°C</a:t>
              </a:r>
              <a:r>
                <a:rPr lang="en-US" dirty="0" smtClean="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0"/>
                                        </p:tgtEl>
                                        <p:attrNameLst>
                                          <p:attrName>style.visibility</p:attrName>
                                        </p:attrNameLst>
                                      </p:cBhvr>
                                      <p:to>
                                        <p:strVal val="visible"/>
                                      </p:to>
                                    </p:set>
                                    <p:anim calcmode="lin" valueType="num">
                                      <p:cBhvr additive="base">
                                        <p:cTn id="7" dur="500" fill="hold"/>
                                        <p:tgtEl>
                                          <p:spTgt spid="150530"/>
                                        </p:tgtEl>
                                        <p:attrNameLst>
                                          <p:attrName>ppt_x</p:attrName>
                                        </p:attrNameLst>
                                      </p:cBhvr>
                                      <p:tavLst>
                                        <p:tav tm="0">
                                          <p:val>
                                            <p:strVal val="0-#ppt_w/2"/>
                                          </p:val>
                                        </p:tav>
                                        <p:tav tm="100000">
                                          <p:val>
                                            <p:strVal val="#ppt_x"/>
                                          </p:val>
                                        </p:tav>
                                      </p:tavLst>
                                    </p:anim>
                                    <p:anim calcmode="lin" valueType="num">
                                      <p:cBhvr additive="base">
                                        <p:cTn id="8" dur="500" fill="hold"/>
                                        <p:tgtEl>
                                          <p:spTgt spid="150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autoUpdateAnimBg="0"/>
    </p:bldLst>
  </p:timing>
</p:sld>
</file>

<file path=ppt/theme/theme1.xml><?xml version="1.0" encoding="utf-8"?>
<a:theme xmlns:a="http://schemas.openxmlformats.org/drawingml/2006/main" name="Bamboo">
  <a:themeElements>
    <a:clrScheme name="Custom 6">
      <a:dk1>
        <a:srgbClr val="000000"/>
      </a:dk1>
      <a:lt1>
        <a:srgbClr val="FFFFFF"/>
      </a:lt1>
      <a:dk2>
        <a:srgbClr val="A4D0A4"/>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fontScheme name="Bambo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mboo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Bamboo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Bambo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Bamboo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Feb2010_ppt_WHOpresentation_stats-1</Template>
  <TotalTime>193</TotalTime>
  <Words>3259</Words>
  <Application>Microsoft Office PowerPoint</Application>
  <PresentationFormat>On-screen Show (4:3)</PresentationFormat>
  <Paragraphs>455</Paragraphs>
  <Slides>60</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60</vt:i4>
      </vt:variant>
    </vt:vector>
  </HeadingPairs>
  <TitlesOfParts>
    <vt:vector size="64" baseType="lpstr">
      <vt:lpstr>Bamboo</vt:lpstr>
      <vt:lpstr>Clip</vt:lpstr>
      <vt:lpstr>Microsoft Excel Chart</vt:lpstr>
      <vt:lpstr>Visio.Drawing.11</vt:lpstr>
      <vt:lpstr>PowerPoint Presentation</vt:lpstr>
      <vt:lpstr>PowerPoint Presentation</vt:lpstr>
      <vt:lpstr>PowerPoint Presentation</vt:lpstr>
      <vt:lpstr>How does climate effect malaria?</vt:lpstr>
      <vt:lpstr>PowerPoint Presentation</vt:lpstr>
      <vt:lpstr>PowerPoint Presentation</vt:lpstr>
      <vt:lpstr>PowerPoint Presentation</vt:lpstr>
      <vt:lpstr>PowerPoint Presentation</vt:lpstr>
      <vt:lpstr>PowerPoint Presentation</vt:lpstr>
      <vt:lpstr>PowerPoint Presentation</vt:lpstr>
      <vt:lpstr>The Malaria Parasite Life Cycle</vt:lpstr>
      <vt:lpstr>The Malaria Parasite Life Cycle</vt:lpstr>
      <vt:lpstr>The Malaria Parasite Life Cycle</vt:lpstr>
      <vt:lpstr>The Malaria Parasite Life Cycle</vt:lpstr>
      <vt:lpstr>مروری بر وضعیت مالاریا ،  کنترل آن در ایران و چالش های پیش روی آن</vt:lpstr>
      <vt:lpstr>وضعیت جهانی بیماری</vt:lpstr>
      <vt:lpstr>سنگاپور در سالهای دهه 1800 از آلوده ترین مناطق جهان بوده و با موارد زیاد ابتلا و مرگ ومیر مالاریا مواجه بوده است</vt:lpstr>
      <vt:lpstr>سنگاپور در سال 1982 و بدنبال توسعه قابل توجه   اقتصادی – اجتماعی عاری از موارد بومی مالاریا شد و گواهی حذف مالاریا را از سازمان جهانی بهداشت دریافت کرد.</vt:lpstr>
      <vt:lpstr> تاریخچه مالاریا در ایران </vt:lpstr>
      <vt:lpstr>PowerPoint Presentation</vt:lpstr>
      <vt:lpstr>PowerPoint Presentation</vt:lpstr>
      <vt:lpstr>وضعیت مالاریا در سال گذشته </vt:lpstr>
      <vt:lpstr>PowerPoint Presentation</vt:lpstr>
      <vt:lpstr>تاثیر مالاريای کشورهای همسايه بر وضعيت کشور</vt:lpstr>
      <vt:lpstr>PowerPoint Presentation</vt:lpstr>
      <vt:lpstr>گزارش موارد مثبت مالاریا به تفکیک استان و انگل</vt:lpstr>
      <vt:lpstr>چارچوب کلی برنامه حذف مالاریا در افق 1404</vt:lpstr>
      <vt:lpstr>راهبردهای اصلي</vt:lpstr>
      <vt:lpstr>راهبردهاي پشتیبان</vt:lpstr>
      <vt:lpstr>دستاوردها</vt:lpstr>
      <vt:lpstr>روند موارد گزارش شده مالاریا در کشور        1390- 1370</vt:lpstr>
      <vt:lpstr>میزان بروز موارد گزارش شده مالاریا طی سالهای 1390-1371</vt:lpstr>
      <vt:lpstr>حذف مالاریا یکی از اولویتهای درجه اول وزارت بهداشت، درمان و آموزش پزشکی است و مسولین  عالی رتبه کشور و وزارت متبوع از نزدیک پیشرفت برنامه حذف مالاریا را پیگیری می کنند.</vt:lpstr>
      <vt:lpstr>   ابلاغيه هيات محترم وزيران به استانداران سه استان جنوب و جنوب شرقی</vt:lpstr>
      <vt:lpstr>در راستای اهداف هزاره و برنامه توسعه کلان کشور ، برنامه راهبردی حذف مالاریا در در روز چهارشنبه اول اردیبهشت سال 1388 در شورای عالی سلامت به ریاست معاون اول محترم رییس جمهور به تصویب رسید.</vt:lpstr>
      <vt:lpstr>همکاری موثر سایر بخش های توسعه                           دستور وزیر محترم نیرو برای تسریع و اعمال اولویت برق رسانی به مناطق مالاریا خیز</vt:lpstr>
      <vt:lpstr>کلیه فعالیتهای مرتبط با حذف مالاریا مبتنی بر اصول علمی در تمام سطوح خدمات بهداشتی انجام می شود (طبقه بندی موارد و کانون ها با رویکرد حذف )</vt:lpstr>
      <vt:lpstr>   در حال حاضر تمامی موارد کشف شده مالاریا در همان روز تشخیص از طریق سیستم ثبت آنلاین از همه مناطق کشور گزارش می شود.  </vt:lpstr>
      <vt:lpstr>   بر اساس مصوبات شوراي سياستگذاري وزارت متبوع 20 نفر از همكاران برنامه كنترل مالاريا و استانهاي جنوب شرقي در حال حاضر در سه رشته اپيدميولوژي ، انگل شناسي و حشره شناسي دانشكده بهداشت دانشگاه علوم پزشكي تهران مشغول تحصيل در مقطع فوق ليسانس ميباشند.  </vt:lpstr>
      <vt:lpstr>  سیاست پیشگیری ، تشخیص ، درمان و دارویی مالاریا</vt:lpstr>
      <vt:lpstr>دورنمای آينده!؟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pishgam</cp:lastModifiedBy>
  <cp:revision>32</cp:revision>
  <dcterms:created xsi:type="dcterms:W3CDTF">2006-08-16T00:00:00Z</dcterms:created>
  <dcterms:modified xsi:type="dcterms:W3CDTF">2015-05-05T15:47:52Z</dcterms:modified>
</cp:coreProperties>
</file>