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1" r:id="rId2"/>
  </p:sldMasterIdLst>
  <p:notesMasterIdLst>
    <p:notesMasterId r:id="rId117"/>
  </p:notesMasterIdLst>
  <p:sldIdLst>
    <p:sldId id="257" r:id="rId3"/>
    <p:sldId id="374" r:id="rId4"/>
    <p:sldId id="375" r:id="rId5"/>
    <p:sldId id="376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309" r:id="rId14"/>
    <p:sldId id="312" r:id="rId15"/>
    <p:sldId id="313" r:id="rId16"/>
    <p:sldId id="377" r:id="rId17"/>
    <p:sldId id="260" r:id="rId18"/>
    <p:sldId id="261" r:id="rId19"/>
    <p:sldId id="378" r:id="rId20"/>
    <p:sldId id="381" r:id="rId21"/>
    <p:sldId id="380" r:id="rId22"/>
    <p:sldId id="384" r:id="rId23"/>
    <p:sldId id="351" r:id="rId24"/>
    <p:sldId id="315" r:id="rId25"/>
    <p:sldId id="382" r:id="rId26"/>
    <p:sldId id="395" r:id="rId27"/>
    <p:sldId id="383" r:id="rId28"/>
    <p:sldId id="317" r:id="rId29"/>
    <p:sldId id="284" r:id="rId30"/>
    <p:sldId id="408" r:id="rId31"/>
    <p:sldId id="409" r:id="rId32"/>
    <p:sldId id="258" r:id="rId33"/>
    <p:sldId id="273" r:id="rId34"/>
    <p:sldId id="275" r:id="rId35"/>
    <p:sldId id="276" r:id="rId36"/>
    <p:sldId id="277" r:id="rId37"/>
    <p:sldId id="278" r:id="rId38"/>
    <p:sldId id="279" r:id="rId39"/>
    <p:sldId id="280" r:id="rId40"/>
    <p:sldId id="282" r:id="rId41"/>
    <p:sldId id="285" r:id="rId42"/>
    <p:sldId id="286" r:id="rId43"/>
    <p:sldId id="289" r:id="rId44"/>
    <p:sldId id="290" r:id="rId45"/>
    <p:sldId id="291" r:id="rId46"/>
    <p:sldId id="292" r:id="rId47"/>
    <p:sldId id="293" r:id="rId48"/>
    <p:sldId id="308" r:id="rId49"/>
    <p:sldId id="287" r:id="rId50"/>
    <p:sldId id="288" r:id="rId51"/>
    <p:sldId id="295" r:id="rId52"/>
    <p:sldId id="297" r:id="rId53"/>
    <p:sldId id="298" r:id="rId54"/>
    <p:sldId id="300" r:id="rId55"/>
    <p:sldId id="301" r:id="rId56"/>
    <p:sldId id="281" r:id="rId57"/>
    <p:sldId id="304" r:id="rId58"/>
    <p:sldId id="305" r:id="rId59"/>
    <p:sldId id="306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3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3" r:id="rId81"/>
    <p:sldId id="332" r:id="rId82"/>
    <p:sldId id="334" r:id="rId83"/>
    <p:sldId id="335" r:id="rId84"/>
    <p:sldId id="336" r:id="rId85"/>
    <p:sldId id="337" r:id="rId86"/>
    <p:sldId id="338" r:id="rId87"/>
    <p:sldId id="339" r:id="rId88"/>
    <p:sldId id="348" r:id="rId89"/>
    <p:sldId id="340" r:id="rId90"/>
    <p:sldId id="341" r:id="rId91"/>
    <p:sldId id="342" r:id="rId92"/>
    <p:sldId id="343" r:id="rId93"/>
    <p:sldId id="345" r:id="rId94"/>
    <p:sldId id="346" r:id="rId95"/>
    <p:sldId id="347" r:id="rId96"/>
    <p:sldId id="349" r:id="rId97"/>
    <p:sldId id="396" r:id="rId98"/>
    <p:sldId id="394" r:id="rId99"/>
    <p:sldId id="397" r:id="rId100"/>
    <p:sldId id="354" r:id="rId101"/>
    <p:sldId id="355" r:id="rId102"/>
    <p:sldId id="399" r:id="rId103"/>
    <p:sldId id="359" r:id="rId104"/>
    <p:sldId id="357" r:id="rId105"/>
    <p:sldId id="361" r:id="rId106"/>
    <p:sldId id="362" r:id="rId107"/>
    <p:sldId id="363" r:id="rId108"/>
    <p:sldId id="364" r:id="rId109"/>
    <p:sldId id="365" r:id="rId110"/>
    <p:sldId id="367" r:id="rId111"/>
    <p:sldId id="368" r:id="rId112"/>
    <p:sldId id="369" r:id="rId113"/>
    <p:sldId id="400" r:id="rId114"/>
    <p:sldId id="370" r:id="rId115"/>
    <p:sldId id="379" r:id="rId1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arafi\Desktop\site92\tren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FF0000"/>
                </a:solidFill>
                <a:latin typeface="Arial"/>
                <a:ea typeface="Arial"/>
                <a:cs typeface="B Yagut" pitchFamily="2" charset="-78"/>
              </a:defRPr>
            </a:pPr>
            <a:r>
              <a:rPr lang="fa-IR" sz="1200" dirty="0">
                <a:cs typeface="B Yagut" pitchFamily="2" charset="-78"/>
              </a:rPr>
              <a:t>ميزان بروز بيماري سل 
در جمهوري اسلامي ايران </a:t>
            </a:r>
            <a:r>
              <a:rPr lang="en-US" sz="1200" dirty="0">
                <a:cs typeface="B Yagut" pitchFamily="2" charset="-78"/>
              </a:rPr>
              <a:t>1369-1392)</a:t>
            </a:r>
            <a:r>
              <a:rPr lang="fa-IR" sz="1200" dirty="0">
                <a:cs typeface="B Yagut" pitchFamily="2" charset="-78"/>
              </a:rPr>
              <a:t>)</a:t>
            </a:r>
          </a:p>
        </c:rich>
      </c:tx>
      <c:layout>
        <c:manualLayout>
          <c:xMode val="edge"/>
          <c:yMode val="edge"/>
          <c:x val="0.38466293686973352"/>
          <c:y val="3.71476192661880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878840787289293"/>
          <c:y val="0.31221719457013575"/>
          <c:w val="0.77879018344632922"/>
          <c:h val="0.40271493212669685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Sheet1!$A$32:$A$55</c:f>
              <c:numCache>
                <c:formatCode>General</c:formatCode>
                <c:ptCount val="24"/>
                <c:pt idx="0">
                  <c:v>1369</c:v>
                </c:pt>
                <c:pt idx="1">
                  <c:v>1370</c:v>
                </c:pt>
                <c:pt idx="2">
                  <c:v>1371</c:v>
                </c:pt>
                <c:pt idx="3">
                  <c:v>1372</c:v>
                </c:pt>
                <c:pt idx="4">
                  <c:v>1373</c:v>
                </c:pt>
                <c:pt idx="5">
                  <c:v>1374</c:v>
                </c:pt>
                <c:pt idx="6">
                  <c:v>1375</c:v>
                </c:pt>
                <c:pt idx="7">
                  <c:v>1376</c:v>
                </c:pt>
                <c:pt idx="8">
                  <c:v>1377</c:v>
                </c:pt>
                <c:pt idx="9">
                  <c:v>1378</c:v>
                </c:pt>
                <c:pt idx="10">
                  <c:v>1379</c:v>
                </c:pt>
                <c:pt idx="11">
                  <c:v>1380</c:v>
                </c:pt>
                <c:pt idx="12">
                  <c:v>1381</c:v>
                </c:pt>
                <c:pt idx="13">
                  <c:v>1382</c:v>
                </c:pt>
                <c:pt idx="14">
                  <c:v>1383</c:v>
                </c:pt>
                <c:pt idx="15">
                  <c:v>1384</c:v>
                </c:pt>
                <c:pt idx="16">
                  <c:v>1385</c:v>
                </c:pt>
                <c:pt idx="17">
                  <c:v>1386</c:v>
                </c:pt>
                <c:pt idx="18">
                  <c:v>1387</c:v>
                </c:pt>
                <c:pt idx="19">
                  <c:v>1388</c:v>
                </c:pt>
                <c:pt idx="20">
                  <c:v>1389</c:v>
                </c:pt>
                <c:pt idx="21">
                  <c:v>1390</c:v>
                </c:pt>
                <c:pt idx="22">
                  <c:v>1391</c:v>
                </c:pt>
                <c:pt idx="23">
                  <c:v>1392</c:v>
                </c:pt>
              </c:numCache>
            </c:numRef>
          </c:cat>
          <c:val>
            <c:numRef>
              <c:f>Sheet1!$B$32:$B$55</c:f>
              <c:numCache>
                <c:formatCode>General</c:formatCode>
                <c:ptCount val="24"/>
                <c:pt idx="0">
                  <c:v>20</c:v>
                </c:pt>
                <c:pt idx="1">
                  <c:v>23.5</c:v>
                </c:pt>
                <c:pt idx="2">
                  <c:v>42.9</c:v>
                </c:pt>
                <c:pt idx="3">
                  <c:v>35.1</c:v>
                </c:pt>
                <c:pt idx="4">
                  <c:v>22.6</c:v>
                </c:pt>
                <c:pt idx="5">
                  <c:v>25.9</c:v>
                </c:pt>
                <c:pt idx="6">
                  <c:v>22.6</c:v>
                </c:pt>
                <c:pt idx="7">
                  <c:v>20.9</c:v>
                </c:pt>
                <c:pt idx="8">
                  <c:v>19.3</c:v>
                </c:pt>
                <c:pt idx="9">
                  <c:v>19.5</c:v>
                </c:pt>
                <c:pt idx="10">
                  <c:v>19.899999999999999</c:v>
                </c:pt>
                <c:pt idx="11">
                  <c:v>18.399999999999999</c:v>
                </c:pt>
                <c:pt idx="12">
                  <c:v>17.399999999999999</c:v>
                </c:pt>
                <c:pt idx="13">
                  <c:v>16.22</c:v>
                </c:pt>
                <c:pt idx="14">
                  <c:v>14.93</c:v>
                </c:pt>
                <c:pt idx="15" formatCode="0.00">
                  <c:v>13.757414647769636</c:v>
                </c:pt>
                <c:pt idx="16" formatCode="0.00">
                  <c:v>13.291644273881039</c:v>
                </c:pt>
                <c:pt idx="17" formatCode="0.00">
                  <c:v>13.173113896814547</c:v>
                </c:pt>
                <c:pt idx="18" formatCode="0.00">
                  <c:v>13.4</c:v>
                </c:pt>
                <c:pt idx="19" formatCode="0.00">
                  <c:v>13.7</c:v>
                </c:pt>
                <c:pt idx="20" formatCode="0.00">
                  <c:v>14.24</c:v>
                </c:pt>
                <c:pt idx="21" formatCode="0.00">
                  <c:v>14.63</c:v>
                </c:pt>
                <c:pt idx="22" formatCode="0.00">
                  <c:v>14.43</c:v>
                </c:pt>
                <c:pt idx="23" formatCode="0.00">
                  <c:v>13.72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82496"/>
        <c:axId val="99884416"/>
      </c:lineChart>
      <c:dateAx>
        <c:axId val="9988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a-IR"/>
                  <a:t>سال </a:t>
                </a:r>
              </a:p>
            </c:rich>
          </c:tx>
          <c:layout>
            <c:manualLayout>
              <c:xMode val="edge"/>
              <c:yMode val="edge"/>
              <c:x val="0.53939545056867988"/>
              <c:y val="0.837104013683683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99884416"/>
        <c:crosses val="autoZero"/>
        <c:auto val="0"/>
        <c:lblOffset val="0"/>
        <c:baseTimeUnit val="days"/>
        <c:majorUnit val="1"/>
        <c:majorTimeUnit val="days"/>
        <c:minorUnit val="1"/>
        <c:minorTimeUnit val="days"/>
      </c:dateAx>
      <c:valAx>
        <c:axId val="998844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a-IR" sz="1100"/>
                  <a:t>ميزان بروز در 100000</a:t>
                </a:r>
              </a:p>
            </c:rich>
          </c:tx>
          <c:layout>
            <c:manualLayout>
              <c:xMode val="edge"/>
              <c:yMode val="edge"/>
              <c:x val="4.8484689413823334E-2"/>
              <c:y val="0.285067681146598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998824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1712158808941"/>
          <c:y val="0.10426540284360271"/>
          <c:w val="0.84987593052109878"/>
          <c:h val="0.585308056872037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زن </c:v>
                </c:pt>
              </c:strCache>
            </c:strRef>
          </c:tx>
          <c:spPr>
            <a:ln w="37734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47</c:v>
                </c:pt>
                <c:pt idx="3">
                  <c:v>476</c:v>
                </c:pt>
                <c:pt idx="4">
                  <c:v>263</c:v>
                </c:pt>
                <c:pt idx="5">
                  <c:v>197</c:v>
                </c:pt>
                <c:pt idx="6">
                  <c:v>277</c:v>
                </c:pt>
                <c:pt idx="7">
                  <c:v>423</c:v>
                </c:pt>
                <c:pt idx="8">
                  <c:v>913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مرد</c:v>
                </c:pt>
              </c:strCache>
            </c:strRef>
          </c:tx>
          <c:spPr>
            <a:ln w="37734">
              <a:solidFill>
                <a:srgbClr val="00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275</c:v>
                </c:pt>
                <c:pt idx="4">
                  <c:v>511</c:v>
                </c:pt>
                <c:pt idx="5">
                  <c:v>320</c:v>
                </c:pt>
                <c:pt idx="6">
                  <c:v>327</c:v>
                </c:pt>
                <c:pt idx="7">
                  <c:v>314</c:v>
                </c:pt>
                <c:pt idx="8">
                  <c:v>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98240"/>
        <c:axId val="121100160"/>
      </c:lineChart>
      <c:catAx>
        <c:axId val="1210982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387" b="1" i="0" u="none" strike="noStrike" baseline="0">
                <a:solidFill>
                  <a:schemeClr val="tx1"/>
                </a:solidFill>
                <a:latin typeface="B Traffic"/>
                <a:ea typeface="B Traffic"/>
                <a:cs typeface="B Traffic"/>
              </a:defRPr>
            </a:pPr>
            <a:endParaRPr lang="fa-IR"/>
          </a:p>
        </c:txPr>
        <c:crossAx val="12110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100160"/>
        <c:scaling>
          <c:orientation val="minMax"/>
        </c:scaling>
        <c:delete val="0"/>
        <c:axPos val="l"/>
        <c:majorGridlines>
          <c:spPr>
            <a:ln w="314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algn="ctr" rtl="1">
                  <a:defRPr lang="fa-IR" sz="1188" b="1" i="0" u="none" strike="noStrike" baseline="0">
                    <a:solidFill>
                      <a:schemeClr val="tx1"/>
                    </a:solidFill>
                    <a:latin typeface="B Yekan"/>
                    <a:ea typeface="B Yekan"/>
                    <a:cs typeface="B Yekan"/>
                  </a:defRPr>
                </a:pPr>
                <a:r>
                  <a:rPr lang="fa-IR"/>
                  <a:t>تعداد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0.34597156398104639"/>
            </c:manualLayout>
          </c:layout>
          <c:overlay val="0"/>
          <c:spPr>
            <a:noFill/>
            <a:ln w="251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783" b="1" i="0" u="none" strike="noStrike" baseline="0">
                <a:solidFill>
                  <a:schemeClr val="tx1"/>
                </a:solidFill>
                <a:latin typeface="B Nazanin"/>
                <a:ea typeface="B Nazanin"/>
                <a:cs typeface="B Nazanin"/>
              </a:defRPr>
            </a:pPr>
            <a:endParaRPr lang="fa-IR"/>
          </a:p>
        </c:txPr>
        <c:crossAx val="121098240"/>
        <c:crosses val="autoZero"/>
        <c:crossBetween val="between"/>
      </c:valAx>
      <c:spPr>
        <a:noFill/>
        <a:ln w="12578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6277915632754341"/>
          <c:y val="0.90758293838862558"/>
          <c:w val="0.19851116625310183"/>
          <c:h val="8.5308056872037963E-2"/>
        </c:manualLayout>
      </c:layout>
      <c:overlay val="0"/>
      <c:spPr>
        <a:solidFill>
          <a:schemeClr val="bg1"/>
        </a:solidFill>
        <a:ln w="3144">
          <a:solidFill>
            <a:schemeClr val="tx1"/>
          </a:solidFill>
          <a:prstDash val="solid"/>
        </a:ln>
      </c:spPr>
      <c:txPr>
        <a:bodyPr/>
        <a:lstStyle/>
        <a:p>
          <a:pPr>
            <a:defRPr lang="fa-IR" sz="163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2406947890819"/>
          <c:y val="0.10426540284360271"/>
          <c:w val="0.83746898263027292"/>
          <c:h val="0.604265402843602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مرد</c:v>
                </c:pt>
              </c:strCache>
            </c:strRef>
          </c:tx>
          <c:spPr>
            <a:ln w="37734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0.1</c:v>
                </c:pt>
                <c:pt idx="1">
                  <c:v>0.14000000000000001</c:v>
                </c:pt>
                <c:pt idx="2">
                  <c:v>0.17</c:v>
                </c:pt>
                <c:pt idx="3">
                  <c:v>2.94</c:v>
                </c:pt>
                <c:pt idx="4">
                  <c:v>7.53</c:v>
                </c:pt>
                <c:pt idx="5">
                  <c:v>6.67</c:v>
                </c:pt>
                <c:pt idx="6">
                  <c:v>9.8500000000000068</c:v>
                </c:pt>
                <c:pt idx="7">
                  <c:v>18.22</c:v>
                </c:pt>
                <c:pt idx="8">
                  <c:v>37.130000000000003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زن</c:v>
                </c:pt>
              </c:strCache>
            </c:strRef>
          </c:tx>
          <c:spPr>
            <a:ln w="37734">
              <a:solidFill>
                <a:srgbClr val="FF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7.0000000000000021E-2</c:v>
                </c:pt>
                <c:pt idx="1">
                  <c:v>0.14000000000000001</c:v>
                </c:pt>
                <c:pt idx="2">
                  <c:v>1.3800000000000001</c:v>
                </c:pt>
                <c:pt idx="3">
                  <c:v>5.1899999999999995</c:v>
                </c:pt>
                <c:pt idx="4">
                  <c:v>4.01</c:v>
                </c:pt>
                <c:pt idx="5">
                  <c:v>4.2699999999999996</c:v>
                </c:pt>
                <c:pt idx="6">
                  <c:v>8.5500000000000007</c:v>
                </c:pt>
                <c:pt idx="7">
                  <c:v>23.779999999999987</c:v>
                </c:pt>
                <c:pt idx="8">
                  <c:v>50.57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76736"/>
        <c:axId val="121160832"/>
      </c:lineChart>
      <c:catAx>
        <c:axId val="12107673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585" b="1" i="0" u="none" strike="noStrike" baseline="0">
                <a:solidFill>
                  <a:schemeClr val="tx1"/>
                </a:solidFill>
                <a:latin typeface="B Nazanin"/>
                <a:ea typeface="B Nazanin"/>
                <a:cs typeface="B Nazanin"/>
              </a:defRPr>
            </a:pPr>
            <a:endParaRPr lang="fa-IR"/>
          </a:p>
        </c:txPr>
        <c:crossAx val="12116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160832"/>
        <c:scaling>
          <c:orientation val="minMax"/>
        </c:scaling>
        <c:delete val="0"/>
        <c:axPos val="l"/>
        <c:majorGridlines>
          <c:spPr>
            <a:ln w="314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algn="ctr" rtl="1">
                  <a:defRPr lang="fa-IR" sz="1585" b="1" i="0" u="none" strike="noStrike" baseline="0">
                    <a:solidFill>
                      <a:schemeClr val="tx1"/>
                    </a:solidFill>
                    <a:latin typeface="B Yagut"/>
                    <a:ea typeface="B Yagut"/>
                    <a:cs typeface="B Yagut"/>
                  </a:defRPr>
                </a:pPr>
                <a:r>
                  <a:rPr lang="fa-IR"/>
                  <a:t>ميزان بروز در  صد هزار نفر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0.14928909952606803"/>
            </c:manualLayout>
          </c:layout>
          <c:overlay val="0"/>
          <c:spPr>
            <a:noFill/>
            <a:ln w="251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783" b="1" i="0" u="none" strike="noStrike" baseline="0">
                <a:solidFill>
                  <a:schemeClr val="tx1"/>
                </a:solidFill>
                <a:latin typeface="B Nazanin"/>
                <a:ea typeface="B Nazanin"/>
                <a:cs typeface="B Nazanin"/>
              </a:defRPr>
            </a:pPr>
            <a:endParaRPr lang="fa-IR"/>
          </a:p>
        </c:txPr>
        <c:crossAx val="121076736"/>
        <c:crosses val="autoZero"/>
        <c:crossBetween val="between"/>
      </c:valAx>
      <c:spPr>
        <a:noFill/>
        <a:ln w="12578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7270471464019853"/>
          <c:y val="0.90758293838862558"/>
          <c:w val="0.19106699751861048"/>
          <c:h val="8.5308056872037963E-2"/>
        </c:manualLayout>
      </c:layout>
      <c:overlay val="0"/>
      <c:spPr>
        <a:solidFill>
          <a:schemeClr val="bg1"/>
        </a:solidFill>
        <a:ln w="3144">
          <a:solidFill>
            <a:schemeClr val="tx1"/>
          </a:solidFill>
          <a:prstDash val="solid"/>
        </a:ln>
      </c:spPr>
      <c:txPr>
        <a:bodyPr/>
        <a:lstStyle/>
        <a:p>
          <a:pPr>
            <a:defRPr lang="fa-IR" sz="163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a-I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92B8D-0C4C-41FA-B0B2-4BEC136EFA94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6A6F-BEA7-4FFD-8C89-854E094C2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04E036-6F85-4FC6-A666-A618AA0B7F10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First, a reminder about the targets.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9F3E41-21A2-4684-B5FF-89A36C4F6B26}" type="slidenum">
              <a:rPr lang="ar-SA" smtClean="0"/>
              <a:pPr eaLnBrk="1" hangingPunct="1"/>
              <a:t>43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D014BD-F36C-40B9-9AD7-BA851341DA5D}" type="slidenum">
              <a:rPr lang="ar-SA" smtClean="0"/>
              <a:pPr eaLnBrk="1" hangingPunct="1"/>
              <a:t>44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E82D12-514A-4F09-9023-8069419611A3}" type="slidenum">
              <a:rPr lang="ar-SA" smtClean="0"/>
              <a:pPr eaLnBrk="1" hangingPunct="1"/>
              <a:t>45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1E603-3A22-4A97-9DCF-D72B4B4A5094}" type="slidenum">
              <a:rPr lang="ar-SA" smtClean="0"/>
              <a:pPr eaLnBrk="1" hangingPunct="1"/>
              <a:t>46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9pPr>
          </a:lstStyle>
          <a:p>
            <a:pPr eaLnBrk="1" hangingPunct="1"/>
            <a:fld id="{B4C0D960-ECC5-432D-A2BB-1CDD1F9DA9B2}" type="slidenum">
              <a:rPr lang="ar-SA">
                <a:solidFill>
                  <a:prstClr val="black"/>
                </a:solidFill>
                <a:latin typeface="Yagut" pitchFamily="2" charset="-78"/>
                <a:cs typeface="Yagut" pitchFamily="2" charset="-78"/>
              </a:rPr>
              <a:pPr eaLnBrk="1" hangingPunct="1"/>
              <a:t>47</a:t>
            </a:fld>
            <a:endParaRPr lang="en-US">
              <a:solidFill>
                <a:prstClr val="black"/>
              </a:solidFill>
              <a:latin typeface="Yagut" pitchFamily="2" charset="-78"/>
              <a:cs typeface="Yagut" pitchFamily="2" charset="-7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Exposure to a smear-positive TB case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Clinical manifestations suggestive of TB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Positive tuberculin skin test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Pulmonary X-Ray suggestive of TB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Positive bacteriology or pathology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04E036-6F85-4FC6-A666-A618AA0B7F10}" type="slidenum">
              <a:rPr lang="en-US" sz="1200" smtClean="0">
                <a:solidFill>
                  <a:schemeClr val="tx1"/>
                </a:solidFill>
              </a:rPr>
              <a:pPr eaLnBrk="1" hangingPunct="1"/>
              <a:t>71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First, a reminder about the targets.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2339-2470-4D32-BC26-BF41116E624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ACEDC5-81C7-47CB-899F-9BE7FB809BFB}" type="slidenum">
              <a:rPr lang="ar-SA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89E65-3046-460E-B205-F0050D0FD9D9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2339-2470-4D32-BC26-BF41116E62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When the primary</a:t>
            </a:r>
            <a:r>
              <a:rPr lang="fa-IR" smtClean="0"/>
              <a:t> </a:t>
            </a:r>
            <a:r>
              <a:rPr lang="en-US" smtClean="0"/>
              <a:t>infection is in the lung, the hilar lymph nodes usually are</a:t>
            </a:r>
            <a:r>
              <a:rPr lang="fa-IR" smtClean="0"/>
              <a:t>  </a:t>
            </a:r>
            <a:r>
              <a:rPr lang="en-US" smtClean="0"/>
              <a:t>involved</a:t>
            </a:r>
          </a:p>
          <a:p>
            <a:endParaRPr lang="en-US" smtClean="0"/>
          </a:p>
          <a:p>
            <a:r>
              <a:rPr lang="en-US" smtClean="0"/>
              <a:t>an upper lobe focus may drain into</a:t>
            </a:r>
            <a:r>
              <a:rPr lang="fa-IR" smtClean="0"/>
              <a:t> </a:t>
            </a:r>
            <a:r>
              <a:rPr lang="en-US" smtClean="0"/>
              <a:t>paratracheal</a:t>
            </a:r>
            <a:r>
              <a:rPr lang="fa-IR" smtClean="0"/>
              <a:t> </a:t>
            </a:r>
            <a:r>
              <a:rPr lang="en-US" smtClean="0"/>
              <a:t>nodes . </a:t>
            </a:r>
          </a:p>
          <a:p>
            <a:endParaRPr lang="en-US" smtClean="0"/>
          </a:p>
          <a:p>
            <a:r>
              <a:rPr lang="en-US" smtClean="0"/>
              <a:t>The tissue reaction in the lung parenchyma and</a:t>
            </a:r>
            <a:r>
              <a:rPr lang="fa-IR" smtClean="0"/>
              <a:t> </a:t>
            </a:r>
            <a:r>
              <a:rPr lang="en-US" smtClean="0"/>
              <a:t>lymph nodes intensifies over the next </a:t>
            </a:r>
            <a:r>
              <a:rPr lang="en-US" smtClean="0">
                <a:solidFill>
                  <a:srgbClr val="FF3300"/>
                </a:solidFill>
              </a:rPr>
              <a:t>2-12 wk</a:t>
            </a:r>
            <a:r>
              <a:rPr lang="en-US" smtClean="0"/>
              <a:t> as</a:t>
            </a:r>
            <a:r>
              <a:rPr lang="fa-IR" smtClean="0"/>
              <a:t> </a:t>
            </a:r>
            <a:r>
              <a:rPr lang="en-US" smtClean="0"/>
              <a:t>the organisms</a:t>
            </a:r>
            <a:r>
              <a:rPr lang="fa-IR" smtClean="0"/>
              <a:t> </a:t>
            </a:r>
            <a:r>
              <a:rPr lang="en-US" smtClean="0"/>
              <a:t>grow in number and </a:t>
            </a:r>
            <a:r>
              <a:rPr lang="en-US" smtClean="0">
                <a:solidFill>
                  <a:srgbClr val="FF3300"/>
                </a:solidFill>
              </a:rPr>
              <a:t>tissue</a:t>
            </a:r>
            <a:r>
              <a:rPr lang="fa-IR" smtClean="0">
                <a:solidFill>
                  <a:srgbClr val="FF3300"/>
                </a:solidFill>
              </a:rPr>
              <a:t> </a:t>
            </a:r>
            <a:r>
              <a:rPr lang="en-US" smtClean="0">
                <a:solidFill>
                  <a:srgbClr val="FF3300"/>
                </a:solidFill>
              </a:rPr>
              <a:t>hypersensitivity</a:t>
            </a:r>
            <a:r>
              <a:rPr lang="en-US" smtClean="0"/>
              <a:t> develops 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A6F-BEA7-4FFD-8C89-854E094C23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9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037AD3-AC7A-45D9-94CA-3AD1B8C2E8C5}" type="slidenum">
              <a:rPr lang="ar-SA" smtClean="0"/>
              <a:pPr eaLnBrk="1" hangingPunct="1"/>
              <a:t>33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79376B-E79F-4B8B-A386-4C29F9B76D77}" type="slidenum">
              <a:rPr lang="ar-SA" smtClean="0"/>
              <a:pPr eaLnBrk="1" hangingPunct="1"/>
              <a:t>34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889575-AE26-4B08-AB2B-DDC13DDF5ADB}" type="slidenum">
              <a:rPr lang="ar-SA" smtClean="0"/>
              <a:pPr eaLnBrk="1" hangingPunct="1"/>
              <a:t>35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8E13C4-7E54-46E3-90E1-2E8A69F364AE}" type="slidenum">
              <a:rPr lang="ar-SA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7BF44B-07F4-4BD0-8137-DE0B4118612E}" type="slidenum">
              <a:rPr lang="ar-SA" smtClean="0"/>
              <a:pPr eaLnBrk="1" hangingPunct="1"/>
              <a:t>42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990000">
                  <a:alpha val="50000"/>
                </a:srgbClr>
              </a:gs>
              <a:gs pos="50000">
                <a:schemeClr val="tx1"/>
              </a:gs>
              <a:gs pos="100000">
                <a:srgbClr val="990000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17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rgbClr val="99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C056-AB6E-44AC-A314-CF3175AF580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5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FC24-CA51-4338-AA4C-E932F40F52F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98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0"/>
            <a:ext cx="1978025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578485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3FDC-3360-4E66-9710-C6F6F8716BB1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7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51B38-0735-46C2-AC7A-6E36AAC3FF7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71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196975"/>
            <a:ext cx="7772400" cy="4895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9D13-7121-41E6-AA10-F2595E3AD35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06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BB54-1DE4-486C-A1CF-E7C18B5208C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11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8B5D-3885-4268-8B21-93EBAAF5815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4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196975"/>
            <a:ext cx="7772400" cy="4895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9C0D-1F96-48EF-AEDD-F84681CEEFFC}" type="slidenum">
              <a:rPr lang="ar-SA"/>
              <a:pPr>
                <a:defRPr/>
              </a:pPr>
              <a:t>‹#›</a:t>
            </a:fld>
            <a:endParaRPr lang="en-US"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00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F2A1-FE68-4F4C-962F-FB19F4BD2456}" type="slidenum">
              <a:rPr lang="ar-SA"/>
              <a:pPr>
                <a:defRPr/>
              </a:pPr>
              <a:t>‹#›</a:t>
            </a:fld>
            <a:endParaRPr lang="en-US"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4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22CC-3C3D-4640-95D8-140729F42DE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08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196975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AAD1-65A5-45E8-A6C3-FF723171701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59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A470-B3B0-49D5-A5AD-903133F88CD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9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B353-1518-40A7-8C2E-3691693A43F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5D5A-7708-47F1-9E45-E28F0A82EB2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16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03C3-9F23-470A-853F-578970914D6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3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7B60-FDC2-4A06-931D-35C2793462E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6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1">
            <a:gsLst>
              <a:gs pos="0">
                <a:srgbClr val="990000">
                  <a:alpha val="50000"/>
                </a:srgbClr>
              </a:gs>
              <a:gs pos="100000">
                <a:srgbClr val="3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765175"/>
            <a:ext cx="4724400" cy="152400"/>
          </a:xfrm>
          <a:prstGeom prst="rect">
            <a:avLst/>
          </a:prstGeom>
          <a:gradFill rotWithShape="1">
            <a:gsLst>
              <a:gs pos="0">
                <a:srgbClr val="990000">
                  <a:alpha val="50000"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6597650"/>
            <a:ext cx="1835150" cy="2603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200">
                <a:solidFill>
                  <a:srgbClr val="000066"/>
                </a:solidFill>
                <a:latin typeface="Arial Rounded MT Bold" pitchFamily="34" charset="0"/>
                <a:cs typeface="B Arshia" pitchFamily="2" charset="-78"/>
              </a:rPr>
              <a:t>اداره سل و جذام</a:t>
            </a:r>
            <a:endParaRPr lang="en-US" sz="1200">
              <a:solidFill>
                <a:srgbClr val="000066"/>
              </a:solidFill>
              <a:latin typeface="Arial Rounded MT Bold" pitchFamily="34" charset="0"/>
              <a:cs typeface="B Arshia" pitchFamily="2" charset="-78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3588" y="0"/>
            <a:ext cx="8380412" cy="762000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000F1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66246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772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Times New Roman" pitchFamily="18" charset="0"/>
                <a:cs typeface="Yagut" pitchFamily="2" charset="-7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rtl="0">
              <a:defRPr sz="1400">
                <a:latin typeface="Times New Roman" pitchFamily="18" charset="0"/>
                <a:cs typeface="Yagut" pitchFamily="2" charset="-7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787F8-1E8B-44FC-9821-69DD391835EB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  <p:sp>
        <p:nvSpPr>
          <p:cNvPr id="142347" name="Rectangle 11"/>
          <p:cNvSpPr>
            <a:spLocks noChangeArrowheads="1"/>
          </p:cNvSpPr>
          <p:nvPr userDrawn="1"/>
        </p:nvSpPr>
        <p:spPr bwMode="auto">
          <a:xfrm>
            <a:off x="7092950" y="6021388"/>
            <a:ext cx="2051050" cy="5762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142348" name="Oval 12"/>
          <p:cNvSpPr>
            <a:spLocks noChangeArrowheads="1"/>
          </p:cNvSpPr>
          <p:nvPr userDrawn="1"/>
        </p:nvSpPr>
        <p:spPr bwMode="auto">
          <a:xfrm>
            <a:off x="971550" y="2636838"/>
            <a:ext cx="5688013" cy="2520950"/>
          </a:xfrm>
          <a:prstGeom prst="ellips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696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9pPr>
    </p:titleStyle>
    <p:bodyStyle>
      <a:lvl1pPr marL="342900" indent="-3429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Low" rtl="1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justLow" rtl="1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787F8-1E8B-44FC-9821-69DD391835EB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file:///C:\WINDOWS\Desktop\POWER\6.ppt" TargetMode="External"/><Relationship Id="rId5" Type="http://schemas.openxmlformats.org/officeDocument/2006/relationships/hyperlink" Target="file:///C:\WINDOWS\Desktop\POWER\7.ppt" TargetMode="External"/><Relationship Id="rId4" Type="http://schemas.openxmlformats.org/officeDocument/2006/relationships/slide" Target="slide5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0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w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w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%1924-09_Mtuberculosis_1.jpg%20%20%20%20%20%20%20%20%20%20%20%20%20%20%20%20%20%20%20%20%20%20%20%20%20%20%20%20%20%20%20%20%20%20%20%20%20%20000163BE%0cMacintosh%20HD%20%20%20%20%20%20%20%20%20%20%20%20%20%20%20%20%20%20%20ABA78158: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kkk.bmp"/>
          <p:cNvPicPr>
            <a:picLocks noChangeAspect="1"/>
          </p:cNvPicPr>
          <p:nvPr/>
        </p:nvPicPr>
        <p:blipFill>
          <a:blip r:embed="rId2"/>
          <a:srcRect t="38889" b="6181"/>
          <a:stretch>
            <a:fillRect/>
          </a:stretch>
        </p:blipFill>
        <p:spPr>
          <a:xfrm rot="1849927" flipH="1">
            <a:off x="-212240" y="3233273"/>
            <a:ext cx="6858000" cy="32391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 descr="kkkk.bmp"/>
          <p:cNvPicPr>
            <a:picLocks noChangeAspect="1"/>
          </p:cNvPicPr>
          <p:nvPr/>
        </p:nvPicPr>
        <p:blipFill>
          <a:blip r:embed="rId2"/>
          <a:srcRect l="16137" t="38889" b="6181"/>
          <a:stretch>
            <a:fillRect/>
          </a:stretch>
        </p:blipFill>
        <p:spPr>
          <a:xfrm rot="19857087">
            <a:off x="3577593" y="2945156"/>
            <a:ext cx="5751351" cy="32391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9" descr="bism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40000"/>
          </a:blip>
          <a:stretch>
            <a:fillRect/>
          </a:stretch>
        </p:blipFill>
        <p:spPr>
          <a:xfrm>
            <a:off x="2781300" y="76200"/>
            <a:ext cx="3581400" cy="477770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21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برنامه مبارزه با سل استراتژی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STOP – TB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در جهان 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3 هدف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را دنبال می کند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بروز سل </a:t>
            </a:r>
            <a:r>
              <a:rPr lang="en-US" sz="3200" dirty="0" smtClean="0">
                <a:cs typeface="B Titr" pitchFamily="2" charset="-78"/>
              </a:rPr>
              <a:t>Incidence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شیوع سل </a:t>
            </a:r>
            <a:r>
              <a:rPr lang="en-US" sz="3200" dirty="0" err="1" smtClean="0">
                <a:cs typeface="B Titr" pitchFamily="2" charset="-78"/>
              </a:rPr>
              <a:t>Prevellence</a:t>
            </a:r>
            <a:r>
              <a:rPr lang="en-US" sz="3200" dirty="0" smtClean="0">
                <a:cs typeface="B Titr" pitchFamily="2" charset="-78"/>
              </a:rPr>
              <a:t>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مرگ و میر سل   </a:t>
            </a:r>
            <a:r>
              <a:rPr lang="en-US" sz="3200" dirty="0" smtClean="0">
                <a:cs typeface="B Titr" pitchFamily="2" charset="-78"/>
              </a:rPr>
              <a:t>Mortality</a:t>
            </a:r>
          </a:p>
          <a:p>
            <a:pPr algn="r" rtl="1">
              <a:buNone/>
            </a:pPr>
            <a:r>
              <a:rPr lang="fa-IR" sz="3200" dirty="0" smtClean="0"/>
              <a:t>( کاهش 50% تا سال 2015 نسبت به سال 1990)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7825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9A984-4D2F-4A0C-99FC-2823F6995236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81363" y="2863850"/>
            <a:ext cx="2784475" cy="898525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400" b="1">
                <a:solidFill>
                  <a:srgbClr val="FF0000"/>
                </a:solidFill>
                <a:latin typeface="Times New Roman" pitchFamily="18" charset="0"/>
              </a:rPr>
              <a:t>پائين بودن </a:t>
            </a:r>
          </a:p>
          <a:p>
            <a:pPr algn="ctr" rtl="1"/>
            <a:r>
              <a:rPr lang="ar-SA" sz="2400" b="1">
                <a:solidFill>
                  <a:srgbClr val="FF0000"/>
                </a:solidFill>
                <a:latin typeface="Times New Roman" pitchFamily="18" charset="0"/>
              </a:rPr>
              <a:t>ميزان شناسايي بيماران 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19800" y="1720850"/>
            <a:ext cx="2973388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عدم يا تاخير مراجعه بيمار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339850"/>
            <a:ext cx="3348038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    ضعف در تشخيص باليني  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23558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" y="4921250"/>
            <a:ext cx="3313113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در تشخيص پاراكلينيكي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9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3092450"/>
            <a:ext cx="2728913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نظام گزارش دهي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0" name="Text Box 7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803900" y="4651375"/>
            <a:ext cx="3021013" cy="879475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بيماريابي فعال در</a:t>
            </a:r>
          </a:p>
          <a:p>
            <a:pPr algn="ctr"/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 جمعيتهاي پرخطر ( زندان 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1" name="Text Box 8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819400" y="6064250"/>
            <a:ext cx="3744913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در پيگيري اطرافيان بيماران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H="1">
            <a:off x="5410200" y="1981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5410200" y="19812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3657600" y="1524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>
            <a:off x="4343400" y="15240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2743200" y="3305175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3733800" y="51054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V="1">
            <a:off x="4235450" y="37338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 flipV="1">
            <a:off x="4648200" y="3733800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5105400" y="50292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 flipV="1">
            <a:off x="5105400" y="37338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188" y="5949950"/>
            <a:ext cx="647700" cy="574675"/>
          </a:xfrm>
          <a:prstGeom prst="leftArrow">
            <a:avLst>
              <a:gd name="adj1" fmla="val 50000"/>
              <a:gd name="adj2" fmla="val 28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میزان بروز سل ریوی اسمیر مثبت گزارش شده</a:t>
            </a:r>
            <a:b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1392</a:t>
            </a:r>
            <a:endParaRPr lang="en-US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1485" y="1600200"/>
            <a:ext cx="59610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2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39713"/>
            <a:ext cx="9144000" cy="9032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توزيع جنسي </a:t>
            </a:r>
            <a:r>
              <a:rPr lang="ar-SA" sz="3600" b="1" dirty="0">
                <a:solidFill>
                  <a:srgbClr val="C00000"/>
                </a:solidFill>
                <a:cs typeface="B Titr" pitchFamily="2" charset="-78"/>
              </a:rPr>
              <a:t>بروز سل ريوي اسمير مثبت در كشور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ar-SA" sz="3600" b="1" dirty="0" smtClean="0">
                <a:solidFill>
                  <a:srgbClr val="C00000"/>
                </a:solidFill>
                <a:cs typeface="B Titr" pitchFamily="2" charset="-78"/>
              </a:rPr>
              <a:t>در </a:t>
            </a:r>
            <a:r>
              <a:rPr lang="ar-SA" sz="3600" b="1" dirty="0">
                <a:solidFill>
                  <a:srgbClr val="C00000"/>
                </a:solidFill>
                <a:cs typeface="B Titr" pitchFamily="2" charset="-78"/>
              </a:rPr>
              <a:t>سال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1392</a:t>
            </a:r>
            <a:endParaRPr lang="en-US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43608" y="1340768"/>
          <a:ext cx="71929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hart" r:id="rId3" imgW="7772400" imgH="4895985" progId="MSGraph.Chart.8">
                  <p:embed followColorScheme="full"/>
                </p:oleObj>
              </mc:Choice>
              <mc:Fallback>
                <p:oleObj name="Chart" r:id="rId3" imgW="7772400" imgH="4895985" progId="MSGraph.Chart.8">
                  <p:embed followColorScheme="full"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40768"/>
                        <a:ext cx="71929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4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فراوانی نسبی بیماران جدید مبتلا به سل برحسب “</a:t>
            </a:r>
            <a:r>
              <a:rPr lang="fa-I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ملیت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”   و    “</a:t>
            </a:r>
            <a:r>
              <a:rPr lang="fa-I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وضعیت زندانی بودن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”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47380"/>
              </p:ext>
            </p:extLst>
          </p:nvPr>
        </p:nvGraphicFramePr>
        <p:xfrm>
          <a:off x="857224" y="1796897"/>
          <a:ext cx="8072495" cy="4418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50"/>
                <a:gridCol w="1785950"/>
                <a:gridCol w="2500330"/>
                <a:gridCol w="2000265"/>
              </a:tblGrid>
              <a:tr h="9779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kern="1200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fa-IR" sz="28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kern="1200" dirty="0" smtClean="0">
                          <a:cs typeface="B Nazanin" pitchFamily="2" charset="-78"/>
                        </a:rPr>
                        <a:t>سل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نسبت غیر ایرانی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نسبت زندانی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1480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 کل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11.6%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5%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0533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3200" b="1" dirty="0" smtClean="0">
                          <a:cs typeface="B Nazanin" pitchFamily="2" charset="-78"/>
                        </a:rPr>
                        <a:t>سل ریوی 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+</a:t>
                      </a:r>
                      <a:endParaRPr lang="en-US" sz="28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12.4%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6%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9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-</a:t>
                      </a:r>
                      <a:endParaRPr lang="en-US" sz="44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10.4%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5%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427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3200" b="1" dirty="0" smtClean="0">
                          <a:cs typeface="B Nazanin" pitchFamily="2" charset="-78"/>
                        </a:rPr>
                        <a:t>سل خارج ریوی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10.6%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میانه </a:t>
            </a:r>
            <a:r>
              <a:rPr lang="fa-IR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سنی </a:t>
            </a:r>
            <a:r>
              <a:rPr lang="fa-IR" sz="3600" b="1" dirty="0">
                <a:solidFill>
                  <a:srgbClr val="C00000"/>
                </a:solidFill>
                <a:cs typeface="B Titr" pitchFamily="2" charset="-78"/>
              </a:rPr>
              <a:t>بیماران مبتلا به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سل </a:t>
            </a:r>
            <a:b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ایران </a:t>
            </a:r>
            <a:r>
              <a:rPr lang="fa-IR" sz="3600" b="1" dirty="0">
                <a:solidFill>
                  <a:srgbClr val="C00000"/>
                </a:solidFill>
                <a:cs typeface="B Titr" pitchFamily="2" charset="-78"/>
              </a:rPr>
              <a:t>-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2012</a:t>
            </a:r>
            <a:endParaRPr lang="en-US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61" y="1785926"/>
          <a:ext cx="7929619" cy="40005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16538"/>
                <a:gridCol w="1447826"/>
                <a:gridCol w="1555085"/>
                <a:gridCol w="1555085"/>
                <a:gridCol w="1555085"/>
              </a:tblGrid>
              <a:tr h="1287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ملیت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اسمیر مثبت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اسمیر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منفی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خارج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ریوی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کل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0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ایرانی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n-US" sz="28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56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40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n-US" sz="28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0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غیر ایرانی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45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27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37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0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cs typeface="B Nazanin" pitchFamily="2" charset="-78"/>
                        </a:rPr>
                        <a:t>کل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4000" b="1" dirty="0" smtClean="0"/>
                        <a:t>50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55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38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4000" b="1" dirty="0" smtClean="0"/>
                        <a:t>47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1874-56A9-42E8-8F9B-16262328FB54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43834" y="4929198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82600" y="1608138"/>
          <a:ext cx="7697788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8313" y="450850"/>
            <a:ext cx="83518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C00000"/>
                </a:solidFill>
                <a:latin typeface="+mn-lt"/>
                <a:cs typeface="B Homa" pitchFamily="2" charset="-78"/>
              </a:rPr>
              <a:t>فراواني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 سل ريوي اسمير مثبت به تفكيك سن و جنس </a:t>
            </a:r>
            <a:endParaRPr lang="fa-IR" sz="3200" b="1" dirty="0">
              <a:solidFill>
                <a:schemeClr val="tx2">
                  <a:lumMod val="75000"/>
                </a:schemeClr>
              </a:solidFill>
              <a:latin typeface="+mn-lt"/>
              <a:cs typeface="B Homa" pitchFamily="2" charset="-78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د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ر ايران در سال </a:t>
            </a: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1391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+mn-lt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6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25475" y="1466850"/>
          <a:ext cx="7697788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450850"/>
            <a:ext cx="82089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C00000"/>
                </a:solidFill>
                <a:latin typeface="+mn-lt"/>
                <a:cs typeface="B Homa" pitchFamily="2" charset="-78"/>
              </a:rPr>
              <a:t>ميزان بروز </a:t>
            </a:r>
            <a:r>
              <a:rPr lang="fa-IR" sz="3200" b="1" dirty="0">
                <a:solidFill>
                  <a:srgbClr val="C00000"/>
                </a:solidFill>
                <a:latin typeface="+mn-lt"/>
                <a:cs typeface="B Homa" pitchFamily="2" charset="-78"/>
              </a:rPr>
              <a:t>اختصاصی سنی – جنسی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سل ريوي اسمير مثبت در ايران در سال</a:t>
            </a: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1391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+mn-lt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9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برنامه مبارزه با سل استراتژی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STOP – TB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در جهان 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3 هدف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را دنبال می کند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بروز سل </a:t>
            </a:r>
            <a:r>
              <a:rPr lang="en-US" sz="3200" dirty="0" smtClean="0">
                <a:cs typeface="B Titr" pitchFamily="2" charset="-78"/>
              </a:rPr>
              <a:t>Incidence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شیوع سل </a:t>
            </a:r>
            <a:r>
              <a:rPr lang="en-US" sz="3200" dirty="0" err="1" smtClean="0">
                <a:cs typeface="B Titr" pitchFamily="2" charset="-78"/>
              </a:rPr>
              <a:t>Prevellence</a:t>
            </a:r>
            <a:r>
              <a:rPr lang="en-US" sz="3200" dirty="0" smtClean="0">
                <a:cs typeface="B Titr" pitchFamily="2" charset="-78"/>
              </a:rPr>
              <a:t>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مرگ و میر سل   </a:t>
            </a:r>
            <a:r>
              <a:rPr lang="en-US" sz="3200" dirty="0" smtClean="0">
                <a:cs typeface="B Titr" pitchFamily="2" charset="-78"/>
              </a:rPr>
              <a:t>Mortality</a:t>
            </a:r>
          </a:p>
          <a:p>
            <a:pPr algn="r" rtl="1">
              <a:buNone/>
            </a:pPr>
            <a:r>
              <a:rPr lang="fa-IR" sz="3200" dirty="0" smtClean="0"/>
              <a:t>( کاهش 50% تا سال 2015 نسبت به سال 1990)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1810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وضعیت دستیابی به اهداف توسعه هزاره در ایران</a:t>
            </a:r>
            <a:endParaRPr lang="en-US" sz="32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85815" y="2028828"/>
          <a:ext cx="8143903" cy="35510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01"/>
                <a:gridCol w="1857388"/>
                <a:gridCol w="1589502"/>
                <a:gridCol w="2196712"/>
              </a:tblGrid>
              <a:tr h="1027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Rate </a:t>
                      </a:r>
                      <a:r>
                        <a:rPr lang="en-GB" sz="2800" dirty="0">
                          <a:effectLst/>
                        </a:rPr>
                        <a:t>(/100,000)</a:t>
                      </a:r>
                      <a:endParaRPr lang="en-US" sz="28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1990</a:t>
                      </a:r>
                      <a:endParaRPr lang="en-US" sz="28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2011</a:t>
                      </a:r>
                      <a:endParaRPr lang="en-US" sz="28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% </a:t>
                      </a:r>
                      <a:r>
                        <a:rPr lang="en-GB" sz="2000" dirty="0">
                          <a:effectLst/>
                        </a:rPr>
                        <a:t>of Decrease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(So far)</a:t>
                      </a:r>
                      <a:endParaRPr lang="en-US" sz="20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Prevalence </a:t>
                      </a:r>
                      <a:r>
                        <a:rPr lang="en-GB" sz="2400" dirty="0" smtClean="0">
                          <a:cs typeface="B Nazanin" pitchFamily="2" charset="-78"/>
                        </a:rPr>
                        <a:t>Rate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میزان</a:t>
                      </a:r>
                      <a:r>
                        <a:rPr lang="fa-IR" sz="2400" b="0" baseline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 شیوع</a:t>
                      </a:r>
                      <a:endParaRPr lang="en-US" sz="24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47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31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/>
                        <a:t>34%</a:t>
                      </a:r>
                      <a:endParaRPr lang="en-US" sz="2800" b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Incidence </a:t>
                      </a:r>
                      <a:r>
                        <a:rPr lang="en-GB" sz="2400" dirty="0" smtClean="0">
                          <a:cs typeface="B Nazanin" pitchFamily="2" charset="-78"/>
                        </a:rPr>
                        <a:t>Rate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میزان بروز</a:t>
                      </a:r>
                      <a:endParaRPr lang="en-US" sz="24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/>
                        <a:t>31</a:t>
                      </a:r>
                      <a:endParaRPr lang="en-US" sz="2800" b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21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33%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Mortality </a:t>
                      </a:r>
                      <a:r>
                        <a:rPr lang="en-GB" sz="2400" dirty="0" smtClean="0">
                          <a:cs typeface="B Nazanin" pitchFamily="2" charset="-78"/>
                        </a:rPr>
                        <a:t>Rate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میزان مرگ و میر</a:t>
                      </a:r>
                      <a:endParaRPr lang="en-US" sz="24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/>
                        <a:t>4.5</a:t>
                      </a:r>
                      <a:endParaRPr lang="en-US" sz="2800" b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2.9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36%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232B-061A-4E42-A412-3033AB3E77AF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40600" y="4000504"/>
            <a:ext cx="85725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فراوانی موارد سل مقاوم به درمان </a:t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ثبت شده  در ایران - سال 2012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786584" cy="3154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00726"/>
                <a:gridCol w="1285858"/>
              </a:tblGrid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 Lab-Confirmed  MDR-TB Cases</a:t>
                      </a:r>
                      <a:endParaRPr lang="en-US" sz="2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 Clinically-diagnosed MDR-TB Cases</a:t>
                      </a:r>
                      <a:endParaRPr lang="en-US" sz="2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RIF Mono-Resistant TB Cases</a:t>
                      </a:r>
                      <a:endParaRPr lang="en-US" sz="2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INH Mono-Resistant TB Cases</a:t>
                      </a:r>
                      <a:endParaRPr lang="en-US" sz="2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38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7B0D-3322-430C-89F4-9B9C2FB41ED3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زمان دستیابی به اهداف:      </a:t>
            </a:r>
            <a:r>
              <a:rPr lang="fa-IR" dirty="0" smtClean="0">
                <a:solidFill>
                  <a:srgbClr val="C00000"/>
                </a:solidFill>
              </a:rPr>
              <a:t>(نامشخص)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Tx/>
              <a:buChar char="-"/>
            </a:pPr>
            <a:r>
              <a:rPr lang="fa-IR" dirty="0" smtClean="0"/>
              <a:t>زمان دستیابی به اهداف تنها با عبارت </a:t>
            </a:r>
            <a:r>
              <a:rPr lang="fa-IR" dirty="0" smtClean="0">
                <a:solidFill>
                  <a:srgbClr val="C00000"/>
                </a:solidFill>
              </a:rPr>
              <a:t>هرچه سریعتر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ذکر شد</a:t>
            </a: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امید بود اگر تا سال 2005 کشورهای جهان به دوهدف تعیین شده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میرسیدند تا سال 2050به هدف اصلی یعنی </a:t>
            </a:r>
            <a:r>
              <a:rPr lang="fa-IR" dirty="0" smtClean="0">
                <a:solidFill>
                  <a:srgbClr val="FF0000"/>
                </a:solidFill>
              </a:rPr>
              <a:t>حذف سل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(کمتر از یک مورد به ازای یک میلیون جمعیت)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دست میافتیم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9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000100" y="1142984"/>
            <a:ext cx="857256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MAP of DST Labs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4071934" y="2214554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57752" y="2500306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286380" y="4286256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43306" y="4357694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500430" y="3357562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357422" y="3071810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857488" y="3857628"/>
            <a:ext cx="214314" cy="142876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57554" y="2714620"/>
            <a:ext cx="214314" cy="142876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428860" y="2071678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نتایج درمان </a:t>
            </a:r>
            <a:b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موارد جدید سل ریوی اسمیر مثبت – ایران 1390 </a:t>
            </a:r>
            <a:endParaRPr lang="en-US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607223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15"/>
                <a:gridCol w="3036115"/>
              </a:tblGrid>
              <a:tr h="744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B Titr" pitchFamily="2" charset="-78"/>
                        </a:rPr>
                        <a:t>درصد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B Titr" pitchFamily="2" charset="-78"/>
                        </a:rPr>
                        <a:t>نتیجه درمان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84.07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موفقیت درمان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3.54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شکست درمان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7.94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مرگ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2.75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غیبت از درمان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1.12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انتقال یافته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ارزیابی نشده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B7A0-17BB-4303-B488-41C4698451D0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3042" y="5643578"/>
            <a:ext cx="671517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میزان موفقیت درمان: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                   در جهان    87%              در منطقه  88%   </a:t>
            </a:r>
          </a:p>
        </p:txBody>
      </p:sp>
    </p:spTree>
    <p:extLst>
      <p:ext uri="{BB962C8B-B14F-4D97-AF65-F5344CB8AC3E}">
        <p14:creationId xmlns:p14="http://schemas.microsoft.com/office/powerpoint/2010/main" val="10959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Negar 01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rtl="1" eaLnBrk="1" hangingPunct="1">
              <a:buFontTx/>
              <a:buNone/>
              <a:defRPr/>
            </a:pPr>
            <a:r>
              <a:rPr lang="fa-IR" sz="4400" b="1" dirty="0" smtClean="0">
                <a:solidFill>
                  <a:schemeClr val="bg1"/>
                </a:solidFill>
                <a:latin typeface="Monotype Corsiva" pitchFamily="66" charset="0"/>
                <a:cs typeface="Arabic Transparent" pitchFamily="2" charset="-78"/>
              </a:rPr>
              <a:t>   </a:t>
            </a:r>
          </a:p>
          <a:p>
            <a:pPr algn="ctr" rtl="1" eaLnBrk="1" hangingPunct="1">
              <a:buFontTx/>
              <a:buNone/>
              <a:defRPr/>
            </a:pPr>
            <a:r>
              <a:rPr lang="fa-IR" sz="44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اگر مطمئن نباشيد   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      كه به كجا ميرويد........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بسيار احتمال دارد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كه از جاي ديگري سر در بياوريد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و حتي ندانيد كه كجا هستيد</a:t>
            </a:r>
            <a:endParaRPr lang="en-US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2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000" b="1" dirty="0" smtClean="0"/>
              <a:t>سل</a:t>
            </a:r>
            <a:endParaRPr lang="en-US" sz="6000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algn="just" rtl="1">
              <a:buFont typeface="Arial" charset="0"/>
              <a:buChar char="•"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عامل بیماری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عفونت سلی – بیماری سل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منابع عفونت</a:t>
            </a:r>
          </a:p>
        </p:txBody>
      </p:sp>
    </p:spTree>
    <p:extLst>
      <p:ext uri="{BB962C8B-B14F-4D97-AF65-F5344CB8AC3E}">
        <p14:creationId xmlns:p14="http://schemas.microsoft.com/office/powerpoint/2010/main" val="21604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680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خطر تبدیل عفونت سلی به بیماری سل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فرد سالم</a:t>
            </a:r>
          </a:p>
          <a:p>
            <a:pPr algn="r" rtl="1"/>
            <a:r>
              <a:rPr lang="fa-IR" dirty="0" smtClean="0"/>
              <a:t>در فرد دارای بیماری زمینه ای</a:t>
            </a:r>
          </a:p>
          <a:p>
            <a:pPr algn="r" rtl="1">
              <a:buFontTx/>
              <a:buChar char="-"/>
            </a:pPr>
            <a:r>
              <a:rPr lang="fa-IR" dirty="0" smtClean="0"/>
              <a:t>مصرف کننده داروهای ایمنوساپرسیو</a:t>
            </a:r>
          </a:p>
          <a:p>
            <a:pPr algn="r" rtl="1">
              <a:buFontTx/>
              <a:buChar char="-"/>
            </a:pPr>
            <a:r>
              <a:rPr lang="fa-IR" dirty="0" smtClean="0"/>
              <a:t>بدخیمی ها</a:t>
            </a:r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- افراد مبتلا به </a:t>
            </a:r>
            <a:r>
              <a:rPr lang="en-US" dirty="0" smtClean="0"/>
              <a:t>HIV</a:t>
            </a:r>
            <a:endParaRPr lang="fa-IR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استرسها – زندانیان – معتادان - 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0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 smtClean="0"/>
              <a:t>خطر تبدیل عفونت سلی به بیماری سل</a:t>
            </a:r>
            <a:endParaRPr lang="en-US" sz="4000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در فرد سالم                  5 تا 10% در طول زندگی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فرد مبتلا به </a:t>
            </a:r>
            <a:r>
              <a:rPr lang="en-US" dirty="0" smtClean="0"/>
              <a:t>HIV</a:t>
            </a:r>
            <a:r>
              <a:rPr lang="fa-IR" dirty="0" smtClean="0"/>
              <a:t>      50 تا 80% در طول زندگی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1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000" b="1" dirty="0" smtClean="0"/>
              <a:t>سل</a:t>
            </a:r>
            <a:endParaRPr lang="en-US" sz="6000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algn="just" rtl="1">
              <a:buFont typeface="Arial" charset="0"/>
              <a:buChar char="•"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عامل بیماری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عفونت سلی – بیماری سل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منابع عفونت</a:t>
            </a: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42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dirty="0" smtClean="0"/>
              <a:t>منبع عفونت</a:t>
            </a:r>
            <a:endParaRPr lang="en-US" sz="4800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fa-IR" smtClean="0"/>
          </a:p>
          <a:p>
            <a:pPr algn="r" rtl="1">
              <a:buFont typeface="Arial" pitchFamily="34" charset="0"/>
              <a:buNone/>
            </a:pPr>
            <a:endParaRPr lang="fa-IR" smtClean="0"/>
          </a:p>
          <a:p>
            <a:pPr algn="ctr" rtl="1">
              <a:buFont typeface="Arial" pitchFamily="34" charset="0"/>
              <a:buNone/>
            </a:pPr>
            <a:r>
              <a:rPr lang="fa-IR" sz="4400" smtClean="0"/>
              <a:t>مهمترین منبع عفونت، یک بیمار مبتلا به سل ریوی خلط مثبت (سل مسری) است</a:t>
            </a:r>
            <a:endParaRPr lang="en-US" sz="4400" smtClean="0"/>
          </a:p>
        </p:txBody>
      </p:sp>
    </p:spTree>
    <p:extLst>
      <p:ext uri="{BB962C8B-B14F-4D97-AF65-F5344CB8AC3E}">
        <p14:creationId xmlns:p14="http://schemas.microsoft.com/office/powerpoint/2010/main" val="11394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0038"/>
            <a:ext cx="8424863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1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44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ریسک انتقال عفونت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endParaRPr lang="en-US" dirty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ذرات عفونی ( 3000 ذره عفونی با هر سرفه 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غلظت ذرات عفونی در هوا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طول مدتی که فرد از آن هوا تنفس می کند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1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The primary complex of</a:t>
            </a:r>
            <a:r>
              <a:rPr lang="fa-IR" sz="4000" smtClean="0">
                <a:cs typeface="Arial" pitchFamily="34" charset="0"/>
              </a:rPr>
              <a:t> </a:t>
            </a:r>
            <a:r>
              <a:rPr lang="en-US" sz="4000" smtClean="0"/>
              <a:t>tuberculosis</a:t>
            </a:r>
            <a:br>
              <a:rPr lang="en-US" sz="4000" smtClean="0"/>
            </a:br>
            <a:r>
              <a:rPr lang="en-US" sz="4000" smtClean="0">
                <a:solidFill>
                  <a:schemeClr val="folHlink"/>
                </a:solidFill>
              </a:rPr>
              <a:t>Ghon complex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50825" y="1989138"/>
            <a:ext cx="8229600" cy="1584325"/>
          </a:xfrm>
        </p:spPr>
        <p:txBody>
          <a:bodyPr/>
          <a:lstStyle/>
          <a:p>
            <a:r>
              <a:rPr lang="en-US" smtClean="0"/>
              <a:t>local</a:t>
            </a:r>
            <a:r>
              <a:rPr lang="fa-IR" smtClean="0">
                <a:ea typeface="Majalla UI"/>
              </a:rPr>
              <a:t> </a:t>
            </a:r>
            <a:r>
              <a:rPr lang="en-US" smtClean="0"/>
              <a:t>infection at the</a:t>
            </a:r>
            <a:r>
              <a:rPr lang="fa-IR" smtClean="0"/>
              <a:t> </a:t>
            </a:r>
            <a:r>
              <a:rPr lang="en-US" smtClean="0"/>
              <a:t>portal of entry and the regional lymph nodes</a:t>
            </a:r>
            <a:r>
              <a:rPr lang="fa-IR" smtClean="0"/>
              <a:t> </a:t>
            </a:r>
            <a:r>
              <a:rPr lang="en-US" smtClean="0"/>
              <a:t>that drain the area </a:t>
            </a:r>
          </a:p>
          <a:p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1663"/>
            <a:ext cx="5683250" cy="278765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9388" y="6092825"/>
            <a:ext cx="4748212" cy="5889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2"/>
                </a:solidFill>
              </a:rPr>
              <a:t>obstructive hyperaeration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292725" y="6140450"/>
            <a:ext cx="3702050" cy="5286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99"/>
                </a:solidFill>
              </a:rPr>
              <a:t>collapse-consolidation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80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اهمیت سل در چیست؟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حدود یک سوم جمعیت جهان(2 میلیارد نفر)با میکروب سل آلوده شده اند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سالانه 9 میلیون نفر به سل فعال مبتلا می شوند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هر ساله 1/5 تا 2 میلیون نفر در اثر ابتلا به سل فوت می کنند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هر ثانیه یک نفر به باسیل سل آلوده می شود</a:t>
            </a:r>
          </a:p>
          <a:p>
            <a:pPr algn="r" rtl="1"/>
            <a:r>
              <a:rPr lang="fa-IR" dirty="0" smtClean="0"/>
              <a:t>در هر 4  ثانیه یک نفر به بیماری سل مبتلا می شود</a:t>
            </a:r>
          </a:p>
          <a:p>
            <a:pPr algn="r" rtl="1"/>
            <a:r>
              <a:rPr lang="fa-IR" dirty="0" smtClean="0"/>
              <a:t>در هر 15 ثانیه یک نفر بر اثر ابتلا به سل فوت می کند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3348038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581400"/>
            <a:ext cx="5256213" cy="30162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pic>
        <p:nvPicPr>
          <p:cNvPr id="295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6238"/>
            <a:ext cx="3375025" cy="283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5683250" cy="27876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9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سل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سل ریوی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>
                <a:solidFill>
                  <a:schemeClr val="tx1"/>
                </a:solidFill>
              </a:rPr>
              <a:t>سل خارج ریوی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Oval 2"/>
          <p:cNvSpPr>
            <a:spLocks noChangeArrowheads="1"/>
          </p:cNvSpPr>
          <p:nvPr/>
        </p:nvSpPr>
        <p:spPr bwMode="auto">
          <a:xfrm>
            <a:off x="990600" y="1341438"/>
            <a:ext cx="7315200" cy="5183187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1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a-IR" sz="2000">
              <a:solidFill>
                <a:schemeClr val="tx1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3122613" y="1238250"/>
            <a:ext cx="3068637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CC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B Nazanin" pitchFamily="2" charset="-78"/>
              </a:rPr>
              <a:t>Pulmonary TB (85%)</a:t>
            </a:r>
            <a:endParaRPr lang="ar-SA" sz="2400" b="1">
              <a:solidFill>
                <a:srgbClr val="CC00CC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2736850" cy="1244600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abassom" pitchFamily="10" charset="-78"/>
              </a:rPr>
              <a:t>Exposure to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abassom" pitchFamily="10" charset="-78"/>
              </a:rPr>
              <a:t>Source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abassom" pitchFamily="10" charset="-78"/>
              </a:rPr>
              <a:t> of disease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abassom" pitchFamily="10" charset="-78"/>
              </a:rPr>
              <a:t>Sputum Smear +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776663" y="6218238"/>
            <a:ext cx="1409700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FF9900"/>
                </a:solidFill>
                <a:latin typeface="Times New Roman" pitchFamily="18" charset="0"/>
                <a:cs typeface="B Nazanin" pitchFamily="2" charset="-78"/>
              </a:rPr>
              <a:t>Infection</a:t>
            </a:r>
            <a:endParaRPr lang="ar-SA" sz="2400" b="1">
              <a:solidFill>
                <a:srgbClr val="FF99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7519988" y="3773488"/>
            <a:ext cx="1552575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B Nazanin" pitchFamily="2" charset="-78"/>
              </a:rPr>
              <a:t>Active TB</a:t>
            </a:r>
            <a:endParaRPr lang="ar-SA" sz="2400" b="1">
              <a:solidFill>
                <a:srgbClr val="9933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6732588" y="908050"/>
            <a:ext cx="2232025" cy="758825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B Nazanin" pitchFamily="2" charset="-78"/>
              </a:rPr>
              <a:t>Extra Pulmonary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B Nazanin" pitchFamily="2" charset="-78"/>
              </a:rPr>
              <a:t>(15%)</a:t>
            </a:r>
            <a:endParaRPr lang="ar-SA" sz="2000" b="1">
              <a:solidFill>
                <a:srgbClr val="0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4" name="Line 8"/>
          <p:cNvSpPr>
            <a:spLocks noChangeShapeType="1"/>
          </p:cNvSpPr>
          <p:nvPr/>
        </p:nvSpPr>
        <p:spPr bwMode="auto">
          <a:xfrm flipV="1">
            <a:off x="8077200" y="1778000"/>
            <a:ext cx="1588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-52388" y="5684838"/>
            <a:ext cx="234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u="sng">
                <a:solidFill>
                  <a:schemeClr val="tx1"/>
                </a:solidFill>
                <a:latin typeface="Times New Roman" pitchFamily="18" charset="0"/>
                <a:cs typeface="B Nazanin" pitchFamily="2" charset="-78"/>
              </a:rPr>
              <a:t>10-15 persons / year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7535863" y="5595938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u="sng">
                <a:solidFill>
                  <a:schemeClr val="tx1"/>
                </a:solidFill>
                <a:latin typeface="Times New Roman" pitchFamily="18" charset="0"/>
                <a:cs typeface="B Nazanin" pitchFamily="2" charset="-78"/>
              </a:rPr>
              <a:t>5 – 10%</a:t>
            </a: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H="1">
            <a:off x="2268538" y="1557338"/>
            <a:ext cx="8445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179388" y="1125538"/>
            <a:ext cx="2089150" cy="758825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B Nazanin" pitchFamily="2" charset="-78"/>
              </a:rPr>
              <a:t>Sputum Smear Negative (35%)</a:t>
            </a: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611188" y="2427288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B Nazanin" pitchFamily="2" charset="-78"/>
              </a:rPr>
              <a:t>50%</a:t>
            </a: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1258888" y="0"/>
            <a:ext cx="5834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gut" pitchFamily="10" charset="-78"/>
                <a:cs typeface="B Tabassom" pitchFamily="2" charset="-78"/>
              </a:rPr>
              <a:t>TB Epidemiologic Cycle</a:t>
            </a:r>
          </a:p>
        </p:txBody>
      </p:sp>
    </p:spTree>
    <p:extLst>
      <p:ext uri="{BB962C8B-B14F-4D97-AF65-F5344CB8AC3E}">
        <p14:creationId xmlns:p14="http://schemas.microsoft.com/office/powerpoint/2010/main" val="14054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سل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علائم شک به بیماری</a:t>
            </a:r>
          </a:p>
          <a:p>
            <a:pPr algn="r" rt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سل خارج ریوی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(وابسته به عضو درگیر)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سل ریوی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6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the site of extrapulmonary disease in children and adults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15766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492375"/>
            <a:ext cx="476726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3059113" y="3644900"/>
            <a:ext cx="1042987" cy="863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1692275" y="2781300"/>
            <a:ext cx="1042988" cy="863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323850" y="4868863"/>
            <a:ext cx="720725" cy="647700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8101013" y="5229225"/>
            <a:ext cx="1042987" cy="863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9" name="Oval 9"/>
          <p:cNvSpPr>
            <a:spLocks noChangeArrowheads="1"/>
          </p:cNvSpPr>
          <p:nvPr/>
        </p:nvSpPr>
        <p:spPr bwMode="auto">
          <a:xfrm>
            <a:off x="5795963" y="3141663"/>
            <a:ext cx="1042987" cy="863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30" name="Oval 10"/>
          <p:cNvSpPr>
            <a:spLocks noChangeArrowheads="1"/>
          </p:cNvSpPr>
          <p:nvPr/>
        </p:nvSpPr>
        <p:spPr bwMode="auto">
          <a:xfrm>
            <a:off x="5795963" y="5876925"/>
            <a:ext cx="720725" cy="647700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1676400"/>
          <a:ext cx="5714999" cy="4903724"/>
        </p:xfrm>
        <a:graphic>
          <a:graphicData uri="http://schemas.openxmlformats.org/drawingml/2006/table">
            <a:tbl>
              <a:tblPr rtl="1"/>
              <a:tblGrid>
                <a:gridCol w="1643743"/>
                <a:gridCol w="727528"/>
                <a:gridCol w="900793"/>
                <a:gridCol w="771072"/>
                <a:gridCol w="899885"/>
                <a:gridCol w="771978"/>
              </a:tblGrid>
              <a:tr h="243586">
                <a:tc gridSpan="6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فراواني </a:t>
                      </a:r>
                      <a:r>
                        <a:rPr lang="ar-SA" sz="1100" b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ارگانهاي  درگير با تائيد نتيجه پاتولوژي در سل خارج ريوي  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ارگان درگير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1388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1389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1390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1391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كل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غده لنفاوی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پلور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16%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19%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استخوان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سایر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دستگاه گوارش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5%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پرده صفاق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دستگاه ژنیتال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پوست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دستگاه ادراری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مننژ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پریكارد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چشم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0.9%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0.5%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حنجره و اندوبرنكیال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CNS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0.5%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نامشخص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میلیاری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غده فوق كلیوی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گوش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تشخیص بیماری سل خارج ریوی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23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سل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علائم شک به بیماری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fa-IR" dirty="0" smtClean="0"/>
              <a:t>سل خارج ریوی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>
                <a:solidFill>
                  <a:srgbClr val="FF0000"/>
                </a:solidFill>
              </a:rPr>
              <a:t>سل ریوی (شاه علامت سرفه بیش از دو هفته)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4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sz="3100" dirty="0" smtClean="0"/>
              <a:t>روشهای تشخیص سل–پاراکلینیک(ریوی – خارج ریوی)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اسمیر خلط</a:t>
            </a:r>
          </a:p>
          <a:p>
            <a:pPr algn="r" rtl="1"/>
            <a:r>
              <a:rPr lang="fa-IR" dirty="0" smtClean="0"/>
              <a:t>کشت خلط</a:t>
            </a:r>
          </a:p>
          <a:p>
            <a:pPr algn="r" rtl="1"/>
            <a:r>
              <a:rPr lang="fa-IR" dirty="0" smtClean="0"/>
              <a:t>رادیوگرافی</a:t>
            </a:r>
          </a:p>
          <a:p>
            <a:pPr algn="r" rtl="1"/>
            <a:r>
              <a:rPr lang="fa-IR" dirty="0" smtClean="0"/>
              <a:t>تست پوستی توبرکولین 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0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2011-03-16-AM11-00-3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7526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46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"/>
            <a:ext cx="8001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3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کشورهای در حال توسعه بیشتر درگیرند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sz="9600" dirty="0" smtClean="0"/>
              <a:t>90% موارد بیماری و مرگ ناشی از سل در کشورهای در حال توسعه رخ می دهد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75% موارد بیماری به فعال ترین گروه سنی از نظر اقتصادی تعلق دارد(سنین 15 تا 54 سال)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لطمه های اقتصادی به خانواده ها</a:t>
            </a:r>
          </a:p>
          <a:p>
            <a:pPr algn="r" rtl="1">
              <a:buNone/>
            </a:pPr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اثرات منفی غیر مستقیم در کیفیت زندگی(طرد شدن زنان مبتلا از خانواده هایشان – ترک تحصیل فرزندان بیماران)</a:t>
            </a:r>
          </a:p>
          <a:p>
            <a:pPr algn="r" rtl="1"/>
            <a:endParaRPr lang="fa-IR" sz="3200" dirty="0" smtClean="0"/>
          </a:p>
          <a:p>
            <a:pPr algn="r" rtl="1"/>
            <a:endParaRPr lang="fa-IR" sz="3200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91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بیماریابی سل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>
            <a:normAutofit lnSpcReduction="10000"/>
          </a:bodyPr>
          <a:lstStyle/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غیر فعال</a:t>
            </a:r>
          </a:p>
          <a:p>
            <a:pPr algn="just" rtl="1">
              <a:buFont typeface="Arial" charset="0"/>
              <a:buChar char="•"/>
              <a:defRPr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فعال ( در گروه های پر خطر )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</a:t>
            </a: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اطرافیان در تماس با بیمار اسمیر مثبت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جمعیت های متراکم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مبتلایان به ضعف سیستم ایمنی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کارکنان سیستم بهداشتی درمانی</a:t>
            </a:r>
          </a:p>
          <a:p>
            <a:pPr algn="just" rtl="1">
              <a:buFont typeface="Arial" charset="0"/>
              <a:buNone/>
              <a:defRPr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26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50" y="2043113"/>
            <a:ext cx="37861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درمان سل</a:t>
            </a:r>
            <a:endParaRPr lang="en-US" sz="4400" dirty="0"/>
          </a:p>
        </p:txBody>
      </p:sp>
      <p:pic>
        <p:nvPicPr>
          <p:cNvPr id="7171" name="Picture 4" descr="tuber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19514" b="6273"/>
          <a:stretch>
            <a:fillRect/>
          </a:stretch>
        </p:blipFill>
        <p:spPr bwMode="auto">
          <a:xfrm>
            <a:off x="785813" y="1058863"/>
            <a:ext cx="3214687" cy="34131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itle 6"/>
          <p:cNvSpPr>
            <a:spLocks noGrp="1"/>
          </p:cNvSpPr>
          <p:nvPr>
            <p:ph type="ctrTitle"/>
          </p:nvPr>
        </p:nvSpPr>
        <p:spPr>
          <a:xfrm>
            <a:off x="685800" y="3030538"/>
            <a:ext cx="7772400" cy="1470025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3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6624638" cy="981075"/>
          </a:xfrm>
        </p:spPr>
        <p:txBody>
          <a:bodyPr/>
          <a:lstStyle/>
          <a:p>
            <a:r>
              <a:rPr lang="ar-SA" smtClean="0">
                <a:solidFill>
                  <a:srgbClr val="FF0000"/>
                </a:solidFill>
                <a:cs typeface="B Homa" pitchFamily="2" charset="-78"/>
              </a:rPr>
              <a:t>اهداف درمان 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28625" y="1412875"/>
            <a:ext cx="8358188" cy="4764088"/>
          </a:xfrm>
          <a:noFill/>
        </p:spPr>
        <p:txBody>
          <a:bodyPr/>
          <a:lstStyle/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بهبود بيماران مسلول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مرگ يا عوارض ناشي از بيماري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گسترش بيماري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پيدايش موارد مقاوم به درمان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پيدايش موارد عود</a:t>
            </a:r>
            <a:endParaRPr lang="en-US" sz="3600" b="1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1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010400" cy="836613"/>
          </a:xfrm>
        </p:spPr>
        <p:txBody>
          <a:bodyPr/>
          <a:lstStyle/>
          <a:p>
            <a:r>
              <a:rPr lang="ar-SA" smtClean="0">
                <a:solidFill>
                  <a:srgbClr val="FF0000"/>
                </a:solidFill>
                <a:cs typeface="B Homa" pitchFamily="2" charset="-78"/>
              </a:rPr>
              <a:t>روشهاي درماني 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50" y="857250"/>
            <a:ext cx="8245475" cy="4840288"/>
          </a:xfrm>
          <a:noFill/>
        </p:spPr>
        <p:txBody>
          <a:bodyPr/>
          <a:lstStyle/>
          <a:p>
            <a:pPr algn="r" rtl="1">
              <a:buClr>
                <a:schemeClr val="folHlink"/>
              </a:buClr>
              <a:buFont typeface="Arial" pitchFamily="34" charset="0"/>
              <a:buNone/>
            </a:pPr>
            <a:endParaRPr lang="fa-IR" sz="3600" b="1" dirty="0" smtClean="0">
              <a:cs typeface="B Mitra" pitchFamily="2" charset="-78"/>
            </a:endParaRPr>
          </a:p>
          <a:p>
            <a:pPr algn="r" rtl="1">
              <a:buClr>
                <a:schemeClr val="folHlink"/>
              </a:buClr>
              <a:buFont typeface="Arial" pitchFamily="34" charset="0"/>
              <a:buNone/>
            </a:pPr>
            <a:r>
              <a:rPr lang="fa-IR" sz="3600" b="1" dirty="0" smtClean="0">
                <a:cs typeface="B Mitra" pitchFamily="2" charset="-78"/>
              </a:rPr>
              <a:t>اصل بر:</a:t>
            </a:r>
          </a:p>
          <a:p>
            <a:pPr marL="1200150" lvl="3" indent="-342900" algn="r" rtl="1">
              <a:lnSpc>
                <a:spcPct val="75000"/>
              </a:lnSpc>
              <a:buClr>
                <a:schemeClr val="folHlink"/>
              </a:buClr>
              <a:buFont typeface="Arial" pitchFamily="34" charset="0"/>
              <a:buNone/>
            </a:pPr>
            <a:r>
              <a:rPr lang="fa-IR" sz="3000" b="1" dirty="0" smtClean="0">
                <a:cs typeface="B Mitra" pitchFamily="2" charset="-78"/>
              </a:rPr>
              <a:t> </a:t>
            </a:r>
            <a:r>
              <a:rPr lang="fa-IR" sz="3600" b="1" dirty="0" smtClean="0">
                <a:cs typeface="B Mitra" pitchFamily="2" charset="-78"/>
              </a:rPr>
              <a:t>درمان داروئي</a:t>
            </a:r>
            <a:r>
              <a:rPr lang="en-US" sz="3600" b="1" dirty="0" smtClean="0">
                <a:cs typeface="B Mitra" pitchFamily="2" charset="-78"/>
              </a:rPr>
              <a:t>     </a:t>
            </a:r>
            <a:r>
              <a:rPr lang="fa-IR" sz="4000" b="1" dirty="0" smtClean="0">
                <a:cs typeface="B Mitra" pitchFamily="2" charset="-78"/>
              </a:rPr>
              <a:t>و    </a:t>
            </a:r>
            <a:r>
              <a:rPr lang="fa-IR" sz="3600" b="1" dirty="0" smtClean="0">
                <a:cs typeface="B Mitra" pitchFamily="2" charset="-78"/>
              </a:rPr>
              <a:t> سرپائي</a:t>
            </a:r>
          </a:p>
          <a:p>
            <a:pPr marL="342900" lvl="1" indent="-342900" algn="r" rtl="1">
              <a:lnSpc>
                <a:spcPct val="80000"/>
              </a:lnSpc>
              <a:buClr>
                <a:schemeClr val="folHlink"/>
              </a:buClr>
              <a:buFont typeface="Arial" pitchFamily="34" charset="0"/>
              <a:buChar char="•"/>
            </a:pPr>
            <a:endParaRPr lang="fa-IR" sz="3600" b="1" dirty="0" smtClean="0">
              <a:cs typeface="B Mitra" pitchFamily="2" charset="-78"/>
            </a:endParaRPr>
          </a:p>
          <a:p>
            <a:pPr marL="342900" lvl="1" indent="-342900" algn="r" rtl="1">
              <a:lnSpc>
                <a:spcPct val="80000"/>
              </a:lnSpc>
              <a:buClr>
                <a:schemeClr val="folHlink"/>
              </a:buClr>
              <a:buFont typeface="Arial" pitchFamily="34" charset="0"/>
              <a:buChar char="•"/>
            </a:pPr>
            <a:endParaRPr lang="fa-IR" sz="3600" b="1" dirty="0" smtClean="0">
              <a:cs typeface="B Mitra" pitchFamily="2" charset="-78"/>
            </a:endParaRPr>
          </a:p>
          <a:p>
            <a:pPr marL="342900" lvl="1" indent="-342900" algn="r" rtl="1">
              <a:lnSpc>
                <a:spcPct val="80000"/>
              </a:lnSpc>
              <a:buClr>
                <a:schemeClr val="folHlink"/>
              </a:buClr>
              <a:buFont typeface="Arial" pitchFamily="34" charset="0"/>
              <a:buChar char="•"/>
            </a:pPr>
            <a:endParaRPr lang="fa-IR" sz="3600" b="1" dirty="0" smtClean="0">
              <a:cs typeface="B Mitra" pitchFamily="2" charset="-78"/>
            </a:endParaRPr>
          </a:p>
          <a:p>
            <a:pPr algn="r" rtl="1">
              <a:buClr>
                <a:schemeClr val="folHlink"/>
              </a:buClr>
              <a:buFont typeface="Arial" pitchFamily="34" charset="0"/>
              <a:buNone/>
            </a:pPr>
            <a:r>
              <a:rPr lang="fa-IR" sz="3600" b="1" dirty="0" smtClean="0">
                <a:cs typeface="B Mitra" pitchFamily="2" charset="-78"/>
              </a:rPr>
              <a:t>در شرائط خاص از:</a:t>
            </a:r>
          </a:p>
          <a:p>
            <a:pPr marL="1657350" lvl="4" indent="-342900" algn="r" rtl="1">
              <a:lnSpc>
                <a:spcPct val="75000"/>
              </a:lnSpc>
              <a:buClr>
                <a:schemeClr val="folHlink"/>
              </a:buClr>
              <a:buFont typeface="Arial" pitchFamily="34" charset="0"/>
              <a:buNone/>
            </a:pPr>
            <a:r>
              <a:rPr lang="fa-IR" sz="3000" b="1" dirty="0" smtClean="0">
                <a:cs typeface="B Mitra" pitchFamily="2" charset="-78"/>
              </a:rPr>
              <a:t> روشهاي جراحي  و     بستري</a:t>
            </a:r>
            <a:endParaRPr lang="en-US" sz="3000" b="1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5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624638" cy="13716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cs typeface="B Homa" pitchFamily="2" charset="-78"/>
              </a:rPr>
              <a:t>اصول درمان در داتس </a:t>
            </a:r>
            <a:endParaRPr lang="en-US" dirty="0" smtClean="0">
              <a:solidFill>
                <a:srgbClr val="FF0000"/>
              </a:solidFill>
              <a:cs typeface="B Homa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41438"/>
            <a:ext cx="8785225" cy="4764087"/>
          </a:xfrm>
          <a:noFill/>
        </p:spPr>
        <p:txBody>
          <a:bodyPr/>
          <a:lstStyle/>
          <a:p>
            <a:pPr algn="r" rtl="1">
              <a:buClr>
                <a:schemeClr val="folHlink"/>
              </a:buClr>
            </a:pPr>
            <a:endParaRPr lang="en-US" sz="3600" b="1" dirty="0" smtClean="0">
              <a:cs typeface="B Mitra" pitchFamily="2" charset="-78"/>
            </a:endParaRP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استفاده از درمان تركيبي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استفاده از دوز مناسب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منظم بودن در مصرف دارو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تكميل كردن دوره درماني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جلوگيري از پيدايش عوارض داروئي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پايش پاسخ به درمان </a:t>
            </a:r>
          </a:p>
          <a:p>
            <a:pPr algn="r" rtl="1">
              <a:buClr>
                <a:schemeClr val="folHlink"/>
              </a:buClr>
            </a:pPr>
            <a:endParaRPr lang="en-US" sz="3600" b="1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11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90488"/>
            <a:ext cx="9144000" cy="1052512"/>
            <a:chOff x="0" y="57"/>
            <a:chExt cx="6480" cy="663"/>
          </a:xfrm>
        </p:grpSpPr>
        <p:sp>
          <p:nvSpPr>
            <p:cNvPr id="589827" name="Text Box 3"/>
            <p:cNvSpPr txBox="1">
              <a:spLocks noChangeArrowheads="1"/>
            </p:cNvSpPr>
            <p:nvPr/>
          </p:nvSpPr>
          <p:spPr bwMode="auto">
            <a:xfrm>
              <a:off x="1281" y="57"/>
              <a:ext cx="345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4800" b="1" i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Homa" pitchFamily="2" charset="-78"/>
                </a:rPr>
                <a:t>جمعيت هاي ميكروبي</a:t>
              </a:r>
              <a:endParaRPr lang="es-ES_tradnl" sz="9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endParaRPr>
            </a:p>
          </p:txBody>
        </p:sp>
        <p:sp>
          <p:nvSpPr>
            <p:cNvPr id="12293" name="Line 4"/>
            <p:cNvSpPr>
              <a:spLocks noChangeShapeType="1"/>
            </p:cNvSpPr>
            <p:nvPr/>
          </p:nvSpPr>
          <p:spPr bwMode="auto">
            <a:xfrm>
              <a:off x="0" y="720"/>
              <a:ext cx="648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284163" y="1509713"/>
            <a:ext cx="866933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fa-IR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باسيلهاي با </a:t>
            </a:r>
            <a:r>
              <a:rPr lang="fa-IR" sz="32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سرعت تكثير زياد </a:t>
            </a:r>
            <a:r>
              <a:rPr lang="en-GB" sz="3200" dirty="0"/>
              <a:t>	</a:t>
            </a:r>
            <a:r>
              <a:rPr lang="fa-IR" sz="3200" dirty="0"/>
              <a:t>           </a:t>
            </a:r>
            <a:r>
              <a:rPr lang="en-GB" sz="3200" dirty="0"/>
              <a:t>→ </a:t>
            </a:r>
            <a:r>
              <a:rPr lang="en-GB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</a:t>
            </a:r>
            <a:endParaRPr lang="en-GB" sz="3200" dirty="0"/>
          </a:p>
          <a:p>
            <a:pPr>
              <a:defRPr/>
            </a:pPr>
            <a:endParaRPr lang="en-GB" sz="11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fa-IR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باسيلهاي با </a:t>
            </a:r>
            <a:r>
              <a:rPr lang="fa-IR" sz="32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سرعت تكثير كم </a:t>
            </a:r>
            <a:r>
              <a:rPr lang="en-GB" sz="3200" dirty="0"/>
              <a:t>			</a:t>
            </a:r>
            <a:r>
              <a:rPr lang="fa-IR" sz="3200" dirty="0"/>
              <a:t>   </a:t>
            </a:r>
            <a:r>
              <a:rPr lang="en-GB" sz="3200" dirty="0"/>
              <a:t>→ </a:t>
            </a:r>
            <a:r>
              <a:rPr lang="en-GB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PZ</a:t>
            </a:r>
            <a:endParaRPr lang="en-GB" sz="3200" dirty="0"/>
          </a:p>
          <a:p>
            <a:pPr>
              <a:defRPr/>
            </a:pPr>
            <a:endParaRPr lang="en-GB" sz="11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fa-IR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باسيلهاي با </a:t>
            </a:r>
            <a:r>
              <a:rPr lang="fa-IR" sz="32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رشد و تكثير متناوب </a:t>
            </a:r>
            <a:r>
              <a:rPr lang="en-GB" sz="3200" dirty="0"/>
              <a:t>		</a:t>
            </a:r>
            <a:r>
              <a:rPr lang="fa-IR" sz="3200" dirty="0"/>
              <a:t>  </a:t>
            </a:r>
            <a:r>
              <a:rPr lang="en-GB" sz="3200" dirty="0"/>
              <a:t>→ </a:t>
            </a:r>
            <a:r>
              <a:rPr lang="en-GB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RIF</a:t>
            </a:r>
            <a:endParaRPr lang="fa-IR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a-IR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defRPr/>
            </a:pPr>
            <a:r>
              <a:rPr lang="fa-IR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يكي از دلايل </a:t>
            </a:r>
            <a:r>
              <a:rPr lang="fa-IR" sz="3600" b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ضرورت درمان تركيبي </a:t>
            </a:r>
            <a:r>
              <a:rPr lang="fa-IR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در سل در استراتژي داتس همين مسئله است</a:t>
            </a:r>
            <a:endParaRPr lang="en-GB" sz="3200" dirty="0">
              <a:cs typeface="B Nazanin" pitchFamily="2" charset="-78"/>
            </a:endParaRPr>
          </a:p>
          <a:p>
            <a:pPr>
              <a:defRPr/>
            </a:pPr>
            <a:endParaRPr lang="en-GB" sz="1100" dirty="0"/>
          </a:p>
          <a:p>
            <a:pPr>
              <a:defRPr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448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3338" y="2409825"/>
            <a:ext cx="364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علائم بيماري بسيار آرام و بطئي بروز مي كند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0" y="3035300"/>
            <a:ext cx="3327400" cy="1192213"/>
            <a:chOff x="175" y="2296"/>
            <a:chExt cx="2359" cy="751"/>
          </a:xfrm>
        </p:grpSpPr>
        <p:sp>
          <p:nvSpPr>
            <p:cNvPr id="323588" name="Text Box 4"/>
            <p:cNvSpPr txBox="1">
              <a:spLocks noChangeArrowheads="1"/>
            </p:cNvSpPr>
            <p:nvPr/>
          </p:nvSpPr>
          <p:spPr bwMode="auto">
            <a:xfrm>
              <a:off x="175" y="2640"/>
              <a:ext cx="235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B Nazanin" pitchFamily="2" charset="-78"/>
                </a:rPr>
                <a:t>بيمار در مراجعه به واحدها و تسهيلات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B Nazanin" pitchFamily="2" charset="-78"/>
                </a:rPr>
                <a:t>بهداشتي يا درماني تعلل و تاخير مي كند</a:t>
              </a:r>
              <a:endPara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13327" name="Line 5"/>
            <p:cNvSpPr>
              <a:spLocks noChangeShapeType="1"/>
            </p:cNvSpPr>
            <p:nvPr/>
          </p:nvSpPr>
          <p:spPr bwMode="auto">
            <a:xfrm>
              <a:off x="1426" y="2296"/>
              <a:ext cx="0" cy="408"/>
            </a:xfrm>
            <a:prstGeom prst="lin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57313" y="4456113"/>
            <a:ext cx="1584325" cy="920750"/>
            <a:chOff x="896" y="2931"/>
            <a:chExt cx="1123" cy="580"/>
          </a:xfrm>
        </p:grpSpPr>
        <p:sp>
          <p:nvSpPr>
            <p:cNvPr id="323591" name="Text Box 7"/>
            <p:cNvSpPr txBox="1">
              <a:spLocks noChangeArrowheads="1"/>
            </p:cNvSpPr>
            <p:nvPr/>
          </p:nvSpPr>
          <p:spPr bwMode="auto">
            <a:xfrm>
              <a:off x="896" y="3278"/>
              <a:ext cx="11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B Nazanin" pitchFamily="2" charset="-78"/>
                </a:rPr>
                <a:t>تاخير در تشخيص</a:t>
              </a:r>
              <a:endParaRPr lang="en-US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>
              <a:off x="1426" y="2931"/>
              <a:ext cx="0" cy="408"/>
            </a:xfrm>
            <a:prstGeom prst="lin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0175" y="5611813"/>
            <a:ext cx="6770688" cy="939800"/>
            <a:chOff x="-98" y="3566"/>
            <a:chExt cx="4798" cy="592"/>
          </a:xfrm>
        </p:grpSpPr>
        <p:sp>
          <p:nvSpPr>
            <p:cNvPr id="323594" name="Text Box 10"/>
            <p:cNvSpPr txBox="1">
              <a:spLocks noChangeArrowheads="1"/>
            </p:cNvSpPr>
            <p:nvPr/>
          </p:nvSpPr>
          <p:spPr bwMode="auto">
            <a:xfrm>
              <a:off x="-98" y="3925"/>
              <a:ext cx="4798" cy="233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Nazanin" pitchFamily="2" charset="-78"/>
                </a:rPr>
                <a:t>بيمار در زمان تشخيص، </a:t>
              </a:r>
              <a:r>
                <a:rPr lang="fa-IR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Nazanin" pitchFamily="2" charset="-78"/>
                </a:rPr>
                <a:t>مدتي طولاني است كه مسري بوده </a:t>
              </a:r>
              <a:r>
                <a:rPr lang="fa-I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Nazanin" pitchFamily="2" charset="-78"/>
                </a:rPr>
                <a:t>و ديگران را آلوده مي كند </a:t>
              </a:r>
              <a:endPara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426" y="3566"/>
              <a:ext cx="0" cy="272"/>
            </a:xfrm>
            <a:prstGeom prst="lin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57250" y="1374775"/>
            <a:ext cx="7854950" cy="3624263"/>
            <a:chOff x="427" y="1112"/>
            <a:chExt cx="5567" cy="2283"/>
          </a:xfrm>
        </p:grpSpPr>
        <p:pic>
          <p:nvPicPr>
            <p:cNvPr id="13320" name="Picture 13" descr="Bacilos Muñecos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" y="1693"/>
              <a:ext cx="2709" cy="170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Text Box 14"/>
            <p:cNvSpPr txBox="1">
              <a:spLocks noChangeArrowheads="1"/>
            </p:cNvSpPr>
            <p:nvPr/>
          </p:nvSpPr>
          <p:spPr bwMode="auto">
            <a:xfrm>
              <a:off x="427" y="1112"/>
              <a:ext cx="53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 "/>
              </a:pPr>
              <a:r>
                <a:rPr lang="fa-IR" sz="3200" b="1">
                  <a:cs typeface="B Nazanin" pitchFamily="2" charset="-78"/>
                </a:rPr>
                <a:t>ميكروب سل هر 16 تا 24 ساعت يكبار تكثير مي شود</a:t>
              </a:r>
              <a:endParaRPr lang="en-US" sz="2800" b="1">
                <a:cs typeface="B Nazanin" pitchFamily="2" charset="-78"/>
              </a:endParaRPr>
            </a:p>
          </p:txBody>
        </p:sp>
      </p:grpSp>
      <p:sp>
        <p:nvSpPr>
          <p:cNvPr id="323599" name="Rectangle 15"/>
          <p:cNvSpPr>
            <a:spLocks noGrp="1" noChangeArrowheads="1"/>
          </p:cNvSpPr>
          <p:nvPr>
            <p:ph type="title"/>
          </p:nvPr>
        </p:nvSpPr>
        <p:spPr>
          <a:xfrm>
            <a:off x="271463" y="26988"/>
            <a:ext cx="8534400" cy="1116012"/>
          </a:xfrm>
          <a:effectLst>
            <a:outerShdw dist="17961" dir="2700000" algn="ctr" rotWithShape="0">
              <a:schemeClr val="bg2"/>
            </a:outerShdw>
          </a:effectLst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rPr>
              <a:t>ذات بيماري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/>
            </a:r>
            <a:b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تكثير خيلي آرام ميكروب سل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65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Habil\Desktop\کارگاهها\Form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722">
            <a:off x="334963" y="3676650"/>
            <a:ext cx="577215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Habil\Desktop\کارگاهها\Forms\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5063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500570"/>
            <a:ext cx="7772400" cy="1362075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8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شروع درمان</a:t>
            </a:r>
            <a:endParaRPr lang="fa-IR" sz="8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0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88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11188" y="1285875"/>
          <a:ext cx="741521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85875"/>
                        <a:ext cx="7415212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6300788" y="1196975"/>
            <a:ext cx="10668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خطر!!!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4608513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a-IR" sz="2000">
                <a:solidFill>
                  <a:srgbClr val="FF0000"/>
                </a:solidFill>
                <a:latin typeface="Verdana" pitchFamily="34" charset="0"/>
                <a:cs typeface="B Homa" pitchFamily="2" charset="-78"/>
              </a:rPr>
              <a:t>درمان نکردن بهتر از درمان ناقص یا اشتباه است</a:t>
            </a:r>
            <a:endParaRPr lang="en-US" sz="2000">
              <a:solidFill>
                <a:srgbClr val="FF0000"/>
              </a:solidFill>
              <a:latin typeface="Verdana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34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چرا بار جهانی سل روند صعودی داشته؟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رشد فقر در جوامع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غفلت از بیماری و مداخلات نادرست پزشکی(افزایش موارد </a:t>
            </a:r>
            <a:r>
              <a:rPr lang="en-US" dirty="0" smtClean="0"/>
              <a:t>MDR</a:t>
            </a:r>
            <a:r>
              <a:rPr lang="fa-IR" dirty="0" smtClean="0"/>
              <a:t>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تغییرات جمعیتی(تغییر هرم سنی،مهاجرت،حاشیه نشینی)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پوشش بهداشتی نامناسب(بخصوص در کشورهای دارای بحران)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تاثیر پاندمی ایدز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00375"/>
            <a:ext cx="7772400" cy="1362075"/>
          </a:xfrm>
        </p:spPr>
        <p:txBody>
          <a:bodyPr anchor="b"/>
          <a:lstStyle/>
          <a:p>
            <a:pPr rtl="1">
              <a:spcBef>
                <a:spcPct val="20000"/>
              </a:spcBef>
              <a:defRPr/>
            </a:pPr>
            <a:r>
              <a:rPr lang="ar-S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داروهاي اصلي ضد سل </a:t>
            </a:r>
            <a:endParaRPr 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4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داروهای خط اول</a:t>
            </a:r>
            <a:endParaRPr lang="fa-IR" sz="4000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0384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دوز اطفال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دوز بالغین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شکل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علامت</a:t>
                      </a:r>
                      <a:r>
                        <a:rPr lang="fa-IR" sz="1800" baseline="0" dirty="0" smtClean="0">
                          <a:cs typeface="B Nazanin" pitchFamily="2" charset="-78"/>
                        </a:rPr>
                        <a:t> اختصاری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دارو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</a:tr>
              <a:tr h="64021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10(10-15)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 300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5(4-6)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Max:300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DS-tab</a:t>
                      </a:r>
                      <a:r>
                        <a:rPr lang="en-US" sz="1800" baseline="0" dirty="0" smtClean="0"/>
                        <a:t> 100,300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H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Isoniahzide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91459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15(10-20)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 600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10(8-12)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 600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Cap</a:t>
                      </a:r>
                      <a:r>
                        <a:rPr lang="en-US" sz="1800" baseline="0" dirty="0" smtClean="0"/>
                        <a:t> 150,300</a:t>
                      </a:r>
                    </a:p>
                    <a:p>
                      <a:pPr algn="l" rtl="0"/>
                      <a:r>
                        <a:rPr lang="en-US" sz="1800" baseline="0" dirty="0" err="1" smtClean="0"/>
                        <a:t>Susp</a:t>
                      </a:r>
                      <a:r>
                        <a:rPr lang="en-US" sz="1800" baseline="0" dirty="0" smtClean="0"/>
                        <a:t>: 200</a:t>
                      </a:r>
                    </a:p>
                    <a:p>
                      <a:pPr algn="l" rtl="0"/>
                      <a:r>
                        <a:rPr lang="en-US" sz="1800" baseline="0" dirty="0" smtClean="0"/>
                        <a:t>Drop: 153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R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Rifampin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35(30-40)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25(20-30)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S-tab 500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Z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Pirazinamide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20(15-25)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15(15-20)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DS-tab 400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E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Ethambothol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15(12-18)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15(12-18)</a:t>
                      </a:r>
                      <a:r>
                        <a:rPr lang="fa-IR" sz="1800" dirty="0" smtClean="0"/>
                        <a:t>*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Vial 1gr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S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Streptomycin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625" y="5072063"/>
            <a:ext cx="8215313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افراد با وزن زیر50کیلو، یا سن بالاتر از 50 سال در روز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S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mg/kg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10 در نظر گرفته شود</a:t>
            </a:r>
          </a:p>
          <a:p>
            <a:pPr algn="r" rtl="1">
              <a:defRPr/>
            </a:pP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(50 سال&lt; : 750 و بیش از 60 سال:500میلی گرم روزانه)</a:t>
            </a:r>
          </a:p>
        </p:txBody>
      </p:sp>
      <p:sp>
        <p:nvSpPr>
          <p:cNvPr id="6" name="Oval 5"/>
          <p:cNvSpPr/>
          <p:nvPr/>
        </p:nvSpPr>
        <p:spPr>
          <a:xfrm>
            <a:off x="357188" y="2500313"/>
            <a:ext cx="1214437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Cloud Callout 7"/>
          <p:cNvSpPr/>
          <p:nvPr/>
        </p:nvSpPr>
        <p:spPr>
          <a:xfrm>
            <a:off x="3810000" y="0"/>
            <a:ext cx="4648200" cy="1785938"/>
          </a:xfrm>
          <a:prstGeom prst="cloudCallout">
            <a:avLst>
              <a:gd name="adj1" fmla="val 54050"/>
              <a:gd name="adj2" fmla="val 49916"/>
            </a:avLst>
          </a:prstGeom>
          <a:solidFill>
            <a:schemeClr val="bg2">
              <a:lumMod val="9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1. تغییر وزن ضمن درمان در بالغین اندیکاسیون تغییر دوز دارو نیست اما در کودکان نیازمند تنظیم دوز است.</a:t>
            </a:r>
          </a:p>
          <a:p>
            <a:pPr algn="r" rtl="1">
              <a:defRPr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2. در کودکان از حداقل دوزها استفاده شود</a:t>
            </a:r>
          </a:p>
        </p:txBody>
      </p:sp>
    </p:spTree>
    <p:extLst>
      <p:ext uri="{BB962C8B-B14F-4D97-AF65-F5344CB8AC3E}">
        <p14:creationId xmlns:p14="http://schemas.microsoft.com/office/powerpoint/2010/main" val="31893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3478212" cy="981075"/>
          </a:xfrm>
        </p:spPr>
        <p:txBody>
          <a:bodyPr/>
          <a:lstStyle/>
          <a:p>
            <a:pPr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ايزونيازيد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H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156325" y="1628775"/>
            <a:ext cx="28082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اشكال دارويي</a:t>
            </a:r>
            <a:endParaRPr lang="fa-IR" sz="5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مقدار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endParaRPr lang="fa-IR" sz="5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endParaRPr lang="fa-IR" sz="10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2000">
              <a:ea typeface="Farnaz"/>
              <a:cs typeface="Farnaz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539750" y="1628775"/>
            <a:ext cx="60848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قرص 100و300 ميلي‌گرمي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9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5 ميلي‌گرم به‌ازاي هر كيلوگرم وزن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8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بيماري كبدي فعال و حساسيت به ايزونيازيد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8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هپاتيت داروئي، نوروپاتي محيطي، لوپوس داروئي و ...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8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ويتامين </a:t>
            </a:r>
            <a:r>
              <a:rPr lang="en-US"/>
              <a:t>B</a:t>
            </a:r>
            <a:r>
              <a:rPr lang="en-US" baseline="-25000"/>
              <a:t>6 </a:t>
            </a:r>
            <a:r>
              <a:rPr lang="fa-IR"/>
              <a:t>, وارفارين، فني‌توئين، كاربامازپين و ...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مجاز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/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با معده خالي مصرف شود.</a:t>
            </a:r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از مصرف آنتي‌اسيد هم‌زمان با دارو خودداري شود.</a:t>
            </a:r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از مصرف الكل در طول درمان خودداري شود.</a:t>
            </a:r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درصورت بروز زردي، دل درد، تهوع و استفراغ فوراً مراجعه شود.</a:t>
            </a:r>
            <a:endParaRPr lang="en-US" sz="3200"/>
          </a:p>
        </p:txBody>
      </p:sp>
      <p:pic>
        <p:nvPicPr>
          <p:cNvPr id="434181" name="Picture 5" descr="عكس ايزونياز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0"/>
            <a:ext cx="4054475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ريفامپيسين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R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68413"/>
            <a:ext cx="6084888" cy="5445125"/>
          </a:xfrm>
          <a:noFill/>
        </p:spPr>
        <p:txBody>
          <a:bodyPr rIns="273600"/>
          <a:lstStyle/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كپسول 150 و 300 ميلي‌گرمي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قطره 153 ميلي‌گرم در ميلي‌ليتر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8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 10  ميلي‌گرم به‌ازاي هر كيلوگرم وزن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5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بيماري كبدي فعال و ترومبوسيتوپني و پورپوراي ناشي از دارو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7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پورپورا، هپاتيت، نارسائي حاد كليه و ... 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7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قرص‌هاي ضدبارداري، وارفارين، تركيبات سولفونيل اوره، ديگوكسين و  داروهاي آنتي‌پروتئاز درمان </a:t>
            </a:r>
            <a:r>
              <a:rPr lang="en-US" sz="1900" smtClean="0">
                <a:cs typeface="B Nazanin" pitchFamily="2" charset="-78"/>
              </a:rPr>
              <a:t>HIV</a:t>
            </a:r>
            <a:endParaRPr lang="fa-IR" sz="33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مجاز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25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2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با معده خالي مصرف شود.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از مصرف آنتي‌اسيد هم‌زمان با دارو خودداري شود.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از مصرف الكل در طول درمان خودداري شود.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درصورت بروز زردي، دل درد، تهوع و استفراغ فوراً مراجعه شود. </a:t>
            </a:r>
            <a:endParaRPr lang="en-US" sz="1900" smtClean="0">
              <a:cs typeface="B Nazanin" pitchFamily="2" charset="-78"/>
            </a:endParaRPr>
          </a:p>
        </p:txBody>
      </p:sp>
      <p:pic>
        <p:nvPicPr>
          <p:cNvPr id="436228" name="Picture 4" descr="RMP 15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5558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156325" y="1341438"/>
            <a:ext cx="28082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اشكال دارويي</a:t>
            </a:r>
            <a:endParaRPr lang="fa-IR" sz="5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مقدار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endParaRPr lang="fa-IR" sz="10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2000">
              <a:ea typeface="Farnaz"/>
              <a:cs typeface="Farnaz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37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0"/>
            <a:ext cx="3478212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اتامبوتول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E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628775"/>
            <a:ext cx="5976937" cy="5084763"/>
          </a:xfrm>
          <a:noFill/>
        </p:spPr>
        <p:txBody>
          <a:bodyPr rIns="237600"/>
          <a:lstStyle/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قرص 400 ميلي‌گرمي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9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 15 تا 25 ميلي‌گرم به‌ازاي هر كيلوگرم وزن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40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نوريت عصب بينايي، </a:t>
            </a:r>
            <a:r>
              <a:rPr lang="en-US" sz="1800" smtClean="0">
                <a:cs typeface="B Nazanin" pitchFamily="2" charset="-78"/>
              </a:rPr>
              <a:t>     C</a:t>
            </a:r>
            <a:r>
              <a:rPr lang="en-US" sz="1800" baseline="-25000" smtClean="0">
                <a:cs typeface="B Nazanin" pitchFamily="2" charset="-78"/>
              </a:rPr>
              <a:t>CR</a:t>
            </a:r>
            <a:r>
              <a:rPr lang="en-US" sz="1800" smtClean="0">
                <a:cs typeface="B Nazanin" pitchFamily="2" charset="-78"/>
              </a:rPr>
              <a:t>&lt;50 ml/min</a:t>
            </a:r>
          </a:p>
          <a:p>
            <a:pPr algn="r" rtl="1">
              <a:buFont typeface="Wingdings" pitchFamily="2" charset="2"/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نوريت عصب بينائي، نوريت محيطي و ...</a:t>
            </a:r>
          </a:p>
          <a:p>
            <a:pPr algn="r" rtl="1">
              <a:spcBef>
                <a:spcPct val="0"/>
              </a:spcBef>
              <a:buFont typeface="Wingdings" pitchFamily="2" charset="2"/>
              <a:buNone/>
            </a:pPr>
            <a:endParaRPr lang="fa-IR" sz="10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داروهاي نوروتوكسيك و ...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0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مجاز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در صورت اختلال بينائي ( تاري ديد و اشكال در ديدن رنگ‌هاي قرمز و سبز ) دارو قطع و فوراً مراجعه شود.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6443663" y="1628775"/>
            <a:ext cx="25209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اشكال دارويي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مقدار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2000">
              <a:ea typeface="Farnaz"/>
              <a:cs typeface="Farnaz"/>
            </a:endParaRP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  <p:pic>
        <p:nvPicPr>
          <p:cNvPr id="438277" name="Picture 5" descr="E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272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3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0"/>
            <a:ext cx="3478212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پيرازيناميد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(Z</a:t>
            </a:r>
          </a:p>
        </p:txBody>
      </p:sp>
      <p:pic>
        <p:nvPicPr>
          <p:cNvPr id="440323" name="Picture 3" descr="532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84438" cy="1809750"/>
          </a:xfrm>
        </p:spPr>
      </p:pic>
      <p:sp>
        <p:nvSpPr>
          <p:cNvPr id="440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28775"/>
            <a:ext cx="6084888" cy="5084763"/>
          </a:xfrm>
        </p:spPr>
        <p:txBody>
          <a:bodyPr/>
          <a:lstStyle/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قرص 500 ميلي‌گرمي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 25 ميلي‌گرم به‌ازاي هر كيلوگرم وزن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9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بيماري كبدي فعال و حساسيت به پيرازيناميد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به‌ ندرت هپاتيت، درد مفاصل، افزايش اسيد اوريك و...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كاهش اثرات آلوپورنيول و كلشي سين و ...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0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مجاز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800" dirty="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در صورت بروز دل‌درد، تهوع و استفراغ، زردي دارو قطع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fa-IR" sz="1800" dirty="0" smtClean="0">
                <a:cs typeface="B Nazanin" pitchFamily="2" charset="-78"/>
              </a:rPr>
              <a:t>و فوراً مراجعه شود. 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در صورت بروز درد مفصل آسپيرين استفاده شود.</a:t>
            </a:r>
            <a:endParaRPr lang="en-US" sz="1800" dirty="0" smtClean="0">
              <a:cs typeface="B Nazanin" pitchFamily="2" charset="-78"/>
            </a:endParaRP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6443663" y="1628775"/>
            <a:ext cx="25209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اشكال دارويي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مقدار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500">
              <a:ea typeface="Farnaz"/>
              <a:cs typeface="Farnaz"/>
            </a:endParaRPr>
          </a:p>
          <a:p>
            <a:pPr algn="r" rtl="1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3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5905500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استرپتومايسين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S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5940425" cy="5157787"/>
          </a:xfrm>
        </p:spPr>
        <p:txBody>
          <a:bodyPr/>
          <a:lstStyle/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ويال يك گرمي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1000" dirty="0">
                <a:cs typeface="B Nazanin" pitchFamily="2" charset="-78"/>
              </a:rPr>
              <a:t>  </a:t>
            </a:r>
            <a:r>
              <a:rPr lang="fa-IR" sz="2000" dirty="0">
                <a:cs typeface="B Nazanin" pitchFamily="2" charset="-78"/>
              </a:rPr>
              <a:t>15 ميلي‌گرم به‌ازاي هر كيلوگرم وزن 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حاملگي، اختلال عملكرد عصب شنوائي، مياستني گراويس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خارش، اتوتوكسيسيته، نفروتوكسيسيته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5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افزايش عوارض عصبي هنگام استفاده با ساير داروهاي نوروتوكسيك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بارداري غير مجاز، شيردهي مجاز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7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در صورت بروز وزوز و احساس سنگيني گوش، سردرد و عدم تعادل و خارش, دارو قطع و فوراً مراجعه شود.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6084888" y="1628775"/>
            <a:ext cx="28797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>
                <a:ea typeface="Farnaz"/>
                <a:cs typeface="Farnaz"/>
              </a:rPr>
              <a:t> اشكال دارويي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>
                <a:ea typeface="Farnaz"/>
                <a:cs typeface="Farnaz"/>
              </a:rPr>
              <a:t> مقدار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4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4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4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>
                <a:ea typeface="Farnaz"/>
                <a:cs typeface="Farnaz"/>
              </a:rPr>
              <a:t>مصرف در بارداري و شيردهي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800">
              <a:ea typeface="Farnaz"/>
              <a:cs typeface="Farnaz"/>
            </a:endParaRPr>
          </a:p>
          <a:p>
            <a:pPr algn="r" rtl="1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2400">
                <a:ea typeface="Farnaz"/>
                <a:cs typeface="Farnaz"/>
              </a:rPr>
              <a:t> </a:t>
            </a:r>
          </a:p>
        </p:txBody>
      </p:sp>
      <p:pic>
        <p:nvPicPr>
          <p:cNvPr id="442373" name="Picture 5" descr="strep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911975" cy="981075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ar-SA" sz="40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تعيين گروه و انتخاب رژيم درماني </a:t>
            </a:r>
            <a:endParaRPr lang="en-US" sz="40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954838" y="4027488"/>
            <a:ext cx="1938337" cy="25415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ar-SA" sz="2400" b="1">
                <a:solidFill>
                  <a:srgbClr val="3C0000"/>
                </a:solidFill>
                <a:cs typeface="B Titr" pitchFamily="2" charset="-78"/>
              </a:rPr>
              <a:t>گروه درماني 2</a:t>
            </a:r>
            <a:r>
              <a:rPr lang="en-US" sz="2400" b="1">
                <a:solidFill>
                  <a:srgbClr val="3C0000"/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435475" y="4027488"/>
            <a:ext cx="2519363" cy="25415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</a:pPr>
            <a:r>
              <a:rPr lang="ar-SA" sz="2800" b="1">
                <a:solidFill>
                  <a:srgbClr val="000000"/>
                </a:solidFill>
                <a:cs typeface="B Nazanin" pitchFamily="2" charset="-78"/>
              </a:rPr>
              <a:t>عود، شكست درمان، ساير</a:t>
            </a:r>
            <a:r>
              <a:rPr lang="en-US" sz="2800" b="1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50825" y="4027488"/>
            <a:ext cx="4184650" cy="25415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2HREZS+1 HREZ / 5HRE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954838" y="1484313"/>
            <a:ext cx="1938337" cy="25431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ar-SA" sz="2400" b="1">
                <a:solidFill>
                  <a:srgbClr val="3C0000"/>
                </a:solidFill>
                <a:cs typeface="B Titr" pitchFamily="2" charset="-78"/>
              </a:rPr>
              <a:t>گروه درماني 1</a:t>
            </a:r>
            <a:r>
              <a:rPr lang="en-US" sz="2400" b="1">
                <a:solidFill>
                  <a:srgbClr val="3C0000"/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435475" y="1484313"/>
            <a:ext cx="2519363" cy="2543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ar-SA" sz="3200" b="1">
                <a:solidFill>
                  <a:srgbClr val="000000"/>
                </a:solidFill>
                <a:cs typeface="B Nazanin" pitchFamily="2" charset="-78"/>
              </a:rPr>
              <a:t>بيماران جديد</a:t>
            </a:r>
            <a:r>
              <a:rPr lang="en-US" sz="3200" b="1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0825" y="1484313"/>
            <a:ext cx="4184650" cy="25431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2HREZ / 4HR</a:t>
            </a:r>
          </a:p>
        </p:txBody>
      </p:sp>
    </p:spTree>
    <p:extLst>
      <p:ext uri="{BB962C8B-B14F-4D97-AF65-F5344CB8AC3E}">
        <p14:creationId xmlns:p14="http://schemas.microsoft.com/office/powerpoint/2010/main" val="37790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درمانهای استاندارد (ریوی یا خارج ریوی)</a:t>
            </a:r>
            <a:endParaRPr lang="fa-IR" sz="4000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5484"/>
              </p:ext>
            </p:extLst>
          </p:nvPr>
        </p:nvGraphicFramePr>
        <p:xfrm>
          <a:off x="304800" y="1554163"/>
          <a:ext cx="8686800" cy="28352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914605"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 4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</a:t>
                      </a:r>
                      <a:r>
                        <a:rPr lang="en-US" sz="5400" baseline="0" dirty="0" smtClean="0"/>
                        <a:t> 3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 II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</a:t>
                      </a:r>
                      <a:r>
                        <a:rPr lang="en-US" sz="5400" baseline="0" dirty="0" smtClean="0"/>
                        <a:t> I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</a:tr>
              <a:tr h="192067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MDR</a:t>
                      </a:r>
                      <a:endParaRPr lang="fa-IR" sz="2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WHO</a:t>
                      </a:r>
                    </a:p>
                    <a:p>
                      <a:pPr algn="ctr" rtl="1"/>
                      <a:r>
                        <a:rPr lang="fa-IR" sz="2800" dirty="0" smtClean="0"/>
                        <a:t>اسمیر</a:t>
                      </a:r>
                      <a:r>
                        <a:rPr lang="fa-IR" sz="2800" baseline="0" dirty="0" smtClean="0"/>
                        <a:t> منفی</a:t>
                      </a:r>
                      <a:endParaRPr lang="fa-IR" sz="2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2HRZES / 1 HRZE / 5 HRE</a:t>
                      </a:r>
                      <a:endParaRPr lang="fa-IR" sz="2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2HRZE / </a:t>
                      </a:r>
                      <a:r>
                        <a:rPr kumimoji="0"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4HR</a:t>
                      </a:r>
                      <a:endParaRPr kumimoji="0" lang="fa-IR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20" marR="96520" marT="45730" marB="457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14875"/>
            <a:ext cx="8162925" cy="19383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>
              <a:defRPr/>
            </a:pPr>
            <a:r>
              <a:rPr lang="fa-IR" sz="2400" b="1" dirty="0">
                <a:cs typeface="B Nazanin" pitchFamily="2" charset="-78"/>
              </a:rPr>
              <a:t>در حال حاضر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جايگاه گروه 2 درماني </a:t>
            </a:r>
            <a:r>
              <a:rPr lang="fa-IR" sz="2400" b="1" dirty="0">
                <a:cs typeface="B Nazanin" pitchFamily="2" charset="-78"/>
              </a:rPr>
              <a:t>به قدري كم رنگ شده است، كه  تا زمان مشــخص شــدن نتيجه آنتي بيوگرام بيمار تجويز مي گردد؛ لذا بايد براي موارد نيازمند درمان مجدد، حتي المقدور در </a:t>
            </a:r>
            <a:r>
              <a:rPr lang="fa-IR" sz="2400" b="1" dirty="0">
                <a:solidFill>
                  <a:srgbClr val="C00000"/>
                </a:solidFill>
                <a:cs typeface="B Nazanin" pitchFamily="2" charset="-78"/>
              </a:rPr>
              <a:t>بدو درمـان </a:t>
            </a:r>
            <a:r>
              <a:rPr lang="fa-I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آنتي بيـوگرام </a:t>
            </a:r>
            <a:r>
              <a:rPr lang="fa-IR" sz="2400" b="1" dirty="0">
                <a:cs typeface="B Nazanin" pitchFamily="2" charset="-78"/>
              </a:rPr>
              <a:t>را </a:t>
            </a:r>
            <a:r>
              <a:rPr lang="fa-I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روش سـريع </a:t>
            </a:r>
            <a:r>
              <a:rPr lang="fa-IR" sz="2400" b="1" dirty="0">
                <a:cs typeface="B Nazanin" pitchFamily="2" charset="-78"/>
              </a:rPr>
              <a:t>انجام داد تا بتـوان در كوتاه تـرين زمان ممكن رژيم درماني بيمار را اصلاح نمود.</a:t>
            </a:r>
          </a:p>
        </p:txBody>
      </p:sp>
      <p:sp>
        <p:nvSpPr>
          <p:cNvPr id="6" name="Multiply 5"/>
          <p:cNvSpPr/>
          <p:nvPr/>
        </p:nvSpPr>
        <p:spPr>
          <a:xfrm>
            <a:off x="4572000" y="1857375"/>
            <a:ext cx="2071688" cy="3000375"/>
          </a:xfrm>
          <a:prstGeom prst="mathMultiply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20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fa-IR" sz="3600" i="1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B Titr" pitchFamily="2" charset="-78"/>
            </a:endParaRPr>
          </a:p>
          <a:p>
            <a:pPr algn="ctr"/>
            <a:r>
              <a:rPr lang="fa-IR" sz="2800" b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B Titr" pitchFamily="2" charset="-78"/>
              </a:rPr>
              <a:t>رژیم درمانی بیماران برحسب گروه درمانی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1571625"/>
          <a:ext cx="8902699" cy="31718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1351"/>
                <a:gridCol w="2708949"/>
                <a:gridCol w="2303624"/>
                <a:gridCol w="1968775"/>
              </a:tblGrid>
              <a:tr h="687325"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گروه درماني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بيماران تحت درمان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مرحله حمله اي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مرحله نگهدارنده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</a:tr>
              <a:tr h="94490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+mj-cs"/>
                        </a:rPr>
                        <a:t>1</a:t>
                      </a:r>
                      <a:endParaRPr lang="fa-IR" sz="1800" b="1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بيماران جديد</a:t>
                      </a:r>
                    </a:p>
                    <a:p>
                      <a:pPr algn="ctr" rtl="1"/>
                      <a:endParaRPr kumimoji="0" lang="fa-I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(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S+</a:t>
                      </a:r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/ 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S-</a:t>
                      </a:r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/ خارج ریوی)</a:t>
                      </a:r>
                      <a:endParaRPr lang="fa-IR" sz="16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2HRZE</a:t>
                      </a:r>
                      <a:endParaRPr lang="fa-IR" sz="16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4HR</a:t>
                      </a:r>
                      <a:endParaRPr lang="fa-IR" sz="18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</a:tr>
              <a:tr h="153959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+mj-cs"/>
                        </a:rPr>
                        <a:t>2</a:t>
                      </a:r>
                      <a:endParaRPr lang="fa-IR" sz="1800" b="1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بيماران تحت درمان مجدد</a:t>
                      </a:r>
                    </a:p>
                    <a:p>
                      <a:pPr algn="ctr"/>
                      <a:endParaRPr kumimoji="0" lang="fa-I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/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(عود، شكست درمان و ساير)</a:t>
                      </a:r>
                      <a:endParaRPr lang="fa-IR" sz="1600" b="1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2HRZES</a:t>
                      </a:r>
                    </a:p>
                    <a:p>
                      <a:pPr algn="ctr" rtl="1"/>
                      <a:endParaRPr kumimoji="0" lang="fa-I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kumimoji="0"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و سپس</a:t>
                      </a:r>
                    </a:p>
                    <a:p>
                      <a:pPr algn="ctr" rtl="1"/>
                      <a:endParaRPr kumimoji="0" lang="fa-I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1HRZE</a:t>
                      </a:r>
                      <a:endParaRPr lang="fa-IR" sz="18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5HRE</a:t>
                      </a:r>
                      <a:endParaRPr lang="fa-IR" sz="18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</a:tr>
            </a:tbl>
          </a:graphicData>
        </a:graphic>
      </p:graphicFrame>
      <p:sp>
        <p:nvSpPr>
          <p:cNvPr id="22553" name="Rectangle 3"/>
          <p:cNvSpPr>
            <a:spLocks noChangeArrowheads="1"/>
          </p:cNvSpPr>
          <p:nvPr/>
        </p:nvSpPr>
        <p:spPr bwMode="auto">
          <a:xfrm rot="10800000" flipV="1">
            <a:off x="0" y="535781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*</a:t>
            </a:r>
            <a:r>
              <a:rPr lang="fa-IR" sz="20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بر</a:t>
            </a:r>
            <a:r>
              <a:rPr lang="fa-IR" sz="2000" dirty="0">
                <a:latin typeface="Tahoma" pitchFamily="34" charset="0"/>
                <a:ea typeface="Arial Unicode MS" pitchFamily="34" charset="-128"/>
                <a:cs typeface="B Homa" pitchFamily="2" charset="-78"/>
              </a:rPr>
              <a:t>ای بیماران مبتلا به مننژیت سلی ، سل منتشر ارزنی یا مبتلایان به سل ستون مهره ها یا ضایعات عصبی، مرحلۀ نگهدارنده بمدت حداقل 7 ماه توصیه می گردد.</a:t>
            </a:r>
          </a:p>
          <a:p>
            <a:pPr algn="r" rtl="1">
              <a:spcBef>
                <a:spcPct val="50000"/>
              </a:spcBef>
            </a:pPr>
            <a:r>
              <a:rPr lang="fa-IR" sz="2000" dirty="0">
                <a:latin typeface="Tahoma" pitchFamily="34" charset="0"/>
                <a:cs typeface="B Homa" pitchFamily="2" charset="-78"/>
              </a:rPr>
              <a:t>در مرحله حمله ای مننژیت سلی، به جاي اتامبوتول از استرپتومایسین استفاده می شود.</a:t>
            </a:r>
            <a:endParaRPr lang="en-US" sz="2000" dirty="0">
              <a:latin typeface="Tahoma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8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ho-assem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48974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76825" y="476250"/>
            <a:ext cx="3816350" cy="3149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5000" b="1">
                <a:solidFill>
                  <a:srgbClr val="000000"/>
                </a:solidFill>
              </a:rPr>
              <a:t>World Health Assembly 1991</a:t>
            </a:r>
            <a:endParaRPr lang="en-US" sz="5000" b="1">
              <a:solidFill>
                <a:srgbClr val="0000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9388" y="3860800"/>
            <a:ext cx="8713787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"…attain a  global target of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cure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85%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 sputum-positive patients under treatment and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detection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70%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 cases by the year 2000"</a:t>
            </a:r>
            <a:endParaRPr lang="en-US" sz="3600" b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B Titr" pitchFamily="2" charset="-78"/>
              </a:rPr>
              <a:t>DOTS</a:t>
            </a:r>
            <a:r>
              <a:rPr lang="fa-IR" sz="4000" dirty="0" smtClean="0">
                <a:cs typeface="B Titr" pitchFamily="2" charset="-78"/>
              </a:rPr>
              <a:t> چیست؟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en-US" smtClean="0"/>
              <a:t>Directly Observed Treatment Short course</a:t>
            </a:r>
          </a:p>
          <a:p>
            <a:pPr algn="r" rtl="1" eaLnBrk="1" hangingPunct="1"/>
            <a:endParaRPr lang="fa-IR" smtClean="0"/>
          </a:p>
          <a:p>
            <a:pPr algn="r" rtl="1" eaLnBrk="1" hangingPunct="1"/>
            <a:r>
              <a:rPr lang="fa-IR" b="1" smtClean="0">
                <a:cs typeface="B Nazanin" pitchFamily="2" charset="-78"/>
              </a:rPr>
              <a:t>یعنی در تمام طول دوره درمان سل،یک فرد آموزش دیده داروهای بیمار را به او بدهد.</a:t>
            </a:r>
          </a:p>
        </p:txBody>
      </p:sp>
    </p:spTree>
    <p:extLst>
      <p:ext uri="{BB962C8B-B14F-4D97-AF65-F5344CB8AC3E}">
        <p14:creationId xmlns:p14="http://schemas.microsoft.com/office/powerpoint/2010/main" val="12014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Habil\Desktop\کارگاهها\Forms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465772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1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8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پایش بیمار</a:t>
            </a:r>
            <a:endParaRPr lang="fa-IR" sz="8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214438" y="285750"/>
            <a:ext cx="2357437" cy="1285875"/>
          </a:xfrm>
          <a:prstGeom prst="irregularSeal1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پایش بیمار چگونه است؟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Autofit/>
          </a:bodyPr>
          <a:lstStyle/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3600" dirty="0" smtClean="0">
                <a:cs typeface="B Nazanin" pitchFamily="2" charset="-78"/>
              </a:rPr>
              <a:t>بالینی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Nazanin" pitchFamily="2" charset="-78"/>
              </a:rPr>
              <a:t>ویزیت های مستمر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Nazanin" pitchFamily="2" charset="-78"/>
              </a:rPr>
              <a:t>بهبودی علایم بالینی (بویژه افزایش وزن)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3600" dirty="0" smtClean="0">
                <a:cs typeface="B Nazanin" pitchFamily="2" charset="-78"/>
              </a:rPr>
              <a:t>آزمایشگاهی: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Nazanin" pitchFamily="2" charset="-78"/>
              </a:rPr>
              <a:t>اسمیر </a:t>
            </a:r>
          </a:p>
          <a:p>
            <a:pPr marL="1828800" lvl="3" indent="-514350" algn="r" rtl="1">
              <a:defRPr/>
            </a:pPr>
            <a:r>
              <a:rPr lang="en-US" sz="3200" dirty="0" smtClean="0">
                <a:cs typeface="B Nazanin" pitchFamily="2" charset="-78"/>
              </a:rPr>
              <a:t>CXR</a:t>
            </a:r>
            <a:r>
              <a:rPr lang="fa-IR" sz="3200" dirty="0" smtClean="0">
                <a:cs typeface="B Nazanin" pitchFamily="2" charset="-78"/>
              </a:rPr>
              <a:t> اول و آخر درمان در بیماران ریوی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1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2011-03-16-AM11-02-3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81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2011-03-16-AM11-03-36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4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انديكاسيون هاي آنتي</a:t>
            </a:r>
            <a:r>
              <a:rPr lang="fa-IR" sz="4800" dirty="0" smtClean="0"/>
              <a:t>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بيوگرام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2 درمانی و موارد مزمن سل (پرخطرترین)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افراد در تماس نزدیک با بیماران مبتلا به </a:t>
            </a:r>
            <a:r>
              <a:rPr lang="en-US" sz="2800" dirty="0" smtClean="0">
                <a:cs typeface="B Nazanin" pitchFamily="2" charset="-78"/>
              </a:rPr>
              <a:t>MDR-TB</a:t>
            </a:r>
            <a:r>
              <a:rPr lang="fa-IR" sz="2800" dirty="0" smtClean="0">
                <a:cs typeface="B Nazanin" pitchFamily="2" charset="-78"/>
              </a:rPr>
              <a:t> شناخته شده، البته در صورتی که دچار علائم بالینی مشکوک به سل ریوی شده باشند.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1 درمانی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بیمارانی که اسمیر خلطشان در پایان مرحله حمله ای درمان مثبت شده یا هنوز  مثبت باقی مانده است.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موارد عود و درمان بعد از غیبت  (هر چند که احتمال مقاومت دارویی در آن ها نسبت به گروه- های قبلی کمتر است)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</a:t>
            </a:r>
            <a:r>
              <a:rPr lang="en-US" sz="2800" dirty="0" smtClean="0">
                <a:cs typeface="B Nazanin" pitchFamily="2" charset="-78"/>
              </a:rPr>
              <a:t>HIV+ </a:t>
            </a: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اسمیر خلط مثبت زندانی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en-US" sz="28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3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429132"/>
            <a:ext cx="7772400" cy="1362075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8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خاتمه درمان</a:t>
            </a:r>
            <a:endParaRPr lang="fa-IR" sz="8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8915" name="Picture 2" descr="C:\Users\Habil\Desktop\کارگاهها\Forms\Picture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150">
            <a:off x="-3862388" y="-9264650"/>
            <a:ext cx="11144251" cy="157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810094">
            <a:off x="-1368425" y="-4646613"/>
            <a:ext cx="8072438" cy="9329738"/>
          </a:xfrm>
          <a:prstGeom prst="rect">
            <a:avLst/>
          </a:prstGeom>
          <a:gradFill>
            <a:gsLst>
              <a:gs pos="1000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rot="1917711">
            <a:off x="1600200" y="5208588"/>
            <a:ext cx="2357438" cy="7858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معیارهای نتیجه درمان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58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10152"/>
                <a:gridCol w="6819448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بهبود</a:t>
                      </a:r>
                      <a:r>
                        <a:rPr lang="fa-IR" sz="1600" baseline="0" dirty="0" smtClean="0"/>
                        <a:t> یافته</a:t>
                      </a:r>
                    </a:p>
                    <a:p>
                      <a:pPr algn="r"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 مبتلا به سل ریوی اسمیر خلط مثبت که آزمایش خلط وی در زمان پایان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درمان منفی شده و حداقل نتیجه آزمایش خلط قبلی وی (که با هدف پایش حین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درمان انجام شده است) نیز منفی اعلام شده باشد.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تکمیل دوره درمان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دوره کامل درمان ضد سل را دریافت داشته ولی فاقد معیارهای طبقه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بندی در گروه های بهبود یافته و شکست درمان باشد(بعنوان مثال از انجام یا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نتیجه آزمایش خلط وی در پایان درمان اطلاعی در دست نباشد).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شکست</a:t>
                      </a:r>
                      <a:r>
                        <a:rPr lang="fa-IR" sz="1600" baseline="0" dirty="0" smtClean="0"/>
                        <a:t> درمان*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 مبتلا به سل ریوی با اسمیرخلط مثبت که آزمایش مستقیم خلط وی پنج ماه (ویا بیشتر) پس از شروع درمان هنوز مثبت باشد و یا در عرض همین مدت پس از منفی شدن مجددا مثبت گردد.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 مبتلا به سل ریوی با اسمیرخلط منفی که آزمایش مستقیم خلط وی در پایان ماه دوم درمان مثبت شده باشد.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اگر برای بیماری در هر زمان از طول درمان تشخیص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MDR-TB</a:t>
                      </a:r>
                      <a:r>
                        <a:rPr lang="fa-IR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قطعی شود، نتیجه درمان وی باید شکست درمان ثبت شود</a:t>
                      </a:r>
                      <a:endParaRPr lang="fa-I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فوت</a:t>
                      </a:r>
                      <a:r>
                        <a:rPr lang="fa-IR" sz="1600" baseline="0" dirty="0" smtClean="0"/>
                        <a:t> 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به هر علت در طول مدت درمان ضد سل فوت نماید</a:t>
                      </a:r>
                    </a:p>
                    <a:p>
                      <a:pPr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یا بیماری که فوت شده اما قبل از آن به علت شدت بدحالی یا عوارض شدید دارویی قادر به ادامه درمان نبوده یا درمانش قطع شده بوده است.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غیبت از درمان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درمانش به مدت 2 ماه متوالی یا بیشتر قطع شده باشد.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انتقال</a:t>
                      </a:r>
                      <a:r>
                        <a:rPr lang="fa-IR" sz="1600" baseline="0" dirty="0" smtClean="0"/>
                        <a:t> یافته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پس از شروع درمان به یک واحد ثبت و گزارش دهی (شهرستان) دیگر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انتقال یافته و از نتیجه درمان وی اطلاعی در دست نباشد.</a:t>
                      </a:r>
                      <a:endParaRPr lang="fa-I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پایش بعد از درمان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افراد عادی : </a:t>
            </a:r>
            <a:r>
              <a:rPr lang="fa-IR" dirty="0" smtClean="0">
                <a:cs typeface="B Nazanin" pitchFamily="2" charset="-78"/>
              </a:rPr>
              <a:t>توصیه به پیگیری سریع در صورت بروز علایم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MDR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HIV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dirty="0" smtClean="0">
                <a:cs typeface="B Nazanin" pitchFamily="2" charset="-78"/>
              </a:rPr>
              <a:t>هر سه ماه يكبار تا دو سال 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34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سل مسری</a:t>
            </a:r>
            <a:endParaRPr lang="en-US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algn="r" rtl="1">
              <a:buFontTx/>
              <a:buChar char="-"/>
            </a:pPr>
            <a:endParaRPr lang="fa-IR" smtClean="0"/>
          </a:p>
          <a:p>
            <a:pPr algn="r" rtl="1">
              <a:buFontTx/>
              <a:buChar char="-"/>
            </a:pPr>
            <a:r>
              <a:rPr lang="fa-IR" smtClean="0"/>
              <a:t>سل ریوی اسمیر مثبت</a:t>
            </a:r>
          </a:p>
          <a:p>
            <a:pPr algn="r" rtl="1">
              <a:buFontTx/>
              <a:buChar char="-"/>
            </a:pPr>
            <a:endParaRPr lang="fa-IR" smtClean="0"/>
          </a:p>
          <a:p>
            <a:pPr algn="r" rtl="1">
              <a:buFontTx/>
              <a:buChar char="-"/>
            </a:pPr>
            <a:r>
              <a:rPr lang="fa-IR" smtClean="0"/>
              <a:t>بیماران مبتلا به سل ریوی دارای کاویته در </a:t>
            </a:r>
            <a:r>
              <a:rPr lang="en-US" smtClean="0"/>
              <a:t>CXR</a:t>
            </a:r>
            <a:r>
              <a:rPr lang="fa-IR" smtClean="0"/>
              <a:t> </a:t>
            </a:r>
          </a:p>
          <a:p>
            <a:pPr algn="r" rtl="1">
              <a:buFontTx/>
              <a:buChar char="-"/>
            </a:pPr>
            <a:endParaRPr lang="fa-IR" smtClean="0"/>
          </a:p>
          <a:p>
            <a:pPr algn="r" rtl="1">
              <a:buFontTx/>
              <a:buChar char="-"/>
            </a:pPr>
            <a:r>
              <a:rPr lang="fa-IR" smtClean="0"/>
              <a:t>بیماران مبتلا به سل حنجره 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06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تصمیم سازمان جهانی بهداشت در مجمع سال 1991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fa-IR" dirty="0" smtClean="0"/>
              <a:t>با توجه به روند صعودی بار جهانی سل، آنرا بعنوان </a:t>
            </a:r>
            <a:r>
              <a:rPr lang="fa-IR" dirty="0" smtClean="0">
                <a:solidFill>
                  <a:srgbClr val="FF0000"/>
                </a:solidFill>
              </a:rPr>
              <a:t>اورژانس جهانی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معرفی کردند.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fa-IR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هداف تعیین شده تا سال 2000 برای کشورهای جهان: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1- کشف حداقل 70% بیماران مبتلا به سل ریوی اسمیر 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2- بهبودی کامل حداقل 85%موارد جدید مبتلا به سل ریوی اسمیرمثبت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</a:rPr>
              <a:t>برای دستیابی به این اهداف راهکار </a:t>
            </a:r>
            <a:r>
              <a:rPr lang="en-US" dirty="0" smtClean="0">
                <a:solidFill>
                  <a:srgbClr val="C00000"/>
                </a:solidFill>
              </a:rPr>
              <a:t>DOTS</a:t>
            </a:r>
            <a:r>
              <a:rPr lang="fa-IR" dirty="0" smtClean="0">
                <a:solidFill>
                  <a:srgbClr val="C00000"/>
                </a:solidFill>
              </a:rPr>
              <a:t> پیشنهاد شد </a:t>
            </a:r>
          </a:p>
          <a:p>
            <a:pPr algn="r" rtl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44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ریسک انتقال عفونت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endParaRPr lang="en-US" dirty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ذرات عفونی ( 3000 ذره عفونی با هر سرفه 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غلظت ذرات عفونی در هوا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طول مدتی که فرد از آن هوا تنفس می کند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بررسی موارد در تماس </a:t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mtClean="0">
                <a:solidFill>
                  <a:srgbClr val="FF0000"/>
                </a:solidFill>
              </a:rPr>
              <a:t>- </a:t>
            </a:r>
            <a:r>
              <a:rPr lang="fa-IR" sz="5400" smtClean="0">
                <a:solidFill>
                  <a:srgbClr val="FF0000"/>
                </a:solidFill>
              </a:rPr>
              <a:t>مورد در تماس نزدیک</a:t>
            </a:r>
            <a:endParaRPr lang="fa-IR" smtClean="0">
              <a:solidFill>
                <a:srgbClr val="FF0000"/>
              </a:solidFill>
            </a:endParaRPr>
          </a:p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mtClean="0"/>
              <a:t>- فرآیند بررسی میدانی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مفهوم در تماس نزدیک بودن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fa-IR" smtClean="0"/>
              <a:t>حداقل افراد مشمول این تعریف</a:t>
            </a:r>
          </a:p>
          <a:p>
            <a:pPr algn="r" rtl="1">
              <a:buFontTx/>
              <a:buChar char="-"/>
            </a:pPr>
            <a:r>
              <a:rPr lang="fa-IR" smtClean="0"/>
              <a:t>اعضاء خانواده</a:t>
            </a:r>
          </a:p>
          <a:p>
            <a:pPr algn="r" rtl="1">
              <a:buFontTx/>
              <a:buChar char="-"/>
            </a:pPr>
            <a:r>
              <a:rPr lang="fa-IR" smtClean="0"/>
              <a:t>همکاران اداری</a:t>
            </a:r>
          </a:p>
          <a:p>
            <a:pPr algn="r" rtl="1">
              <a:buFontTx/>
              <a:buChar char="-"/>
            </a:pPr>
            <a:r>
              <a:rPr lang="fa-IR" smtClean="0"/>
              <a:t>زندانیان هم بند</a:t>
            </a:r>
          </a:p>
          <a:p>
            <a:pPr algn="r" rtl="1">
              <a:buFontTx/>
              <a:buChar char="-"/>
            </a:pPr>
            <a:r>
              <a:rPr lang="fa-IR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62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بررسی موارد در تماس </a:t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mtClean="0"/>
              <a:t>- مورد در تماس</a:t>
            </a:r>
          </a:p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z="4800" smtClean="0"/>
              <a:t>- </a:t>
            </a:r>
            <a:r>
              <a:rPr lang="fa-IR" sz="4800" smtClean="0">
                <a:solidFill>
                  <a:srgbClr val="FF0000"/>
                </a:solidFill>
              </a:rPr>
              <a:t>فرآیند بررسی میدانی</a:t>
            </a:r>
            <a:endParaRPr lang="en-US" sz="4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نحوه برخورد با موارد تماس</a:t>
            </a:r>
            <a:endParaRPr lang="en-US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smtClean="0"/>
          </a:p>
          <a:p>
            <a:pPr algn="r" rtl="1"/>
            <a:r>
              <a:rPr lang="fa-IR" smtClean="0"/>
              <a:t>بزرگسالان </a:t>
            </a:r>
          </a:p>
          <a:p>
            <a:pPr algn="r" rtl="1">
              <a:buFont typeface="Arial" pitchFamily="34" charset="0"/>
              <a:buNone/>
            </a:pPr>
            <a:r>
              <a:rPr lang="fa-IR" smtClean="0"/>
              <a:t>- سالم ( 0 – 1 ماه – هر 6 ماه تا دو سال ) </a:t>
            </a:r>
          </a:p>
          <a:p>
            <a:pPr algn="r" rtl="1">
              <a:buFont typeface="Arial" pitchFamily="34" charset="0"/>
              <a:buNone/>
            </a:pPr>
            <a:r>
              <a:rPr lang="fa-IR" smtClean="0"/>
              <a:t>- با بیماری زمینه ای  ( تقریبا مانند کودکان زیر 6 سال )</a:t>
            </a:r>
          </a:p>
          <a:p>
            <a:pPr algn="r" rtl="1"/>
            <a:endParaRPr lang="en-US" smtClean="0"/>
          </a:p>
          <a:p>
            <a:pPr algn="r" rtl="1"/>
            <a:r>
              <a:rPr lang="fa-IR" smtClean="0"/>
              <a:t>کودکان – معیارهای پنجگانه (الگوریتم)</a:t>
            </a:r>
            <a:endParaRPr lang="en-US" smtClean="0"/>
          </a:p>
          <a:p>
            <a:pPr algn="r" rtl="1">
              <a:buFont typeface="Arial" pitchFamily="34" charset="0"/>
              <a:buNone/>
            </a:pPr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5749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smtClean="0"/>
              <a:t> </a:t>
            </a:r>
            <a:r>
              <a:rPr lang="en-US" sz="4800" b="1" smtClean="0"/>
              <a:t>Five</a:t>
            </a:r>
            <a:r>
              <a:rPr lang="en-US" sz="4000" b="1" smtClean="0"/>
              <a:t> </a:t>
            </a:r>
            <a:r>
              <a:rPr lang="en-US" sz="4000" smtClean="0"/>
              <a:t>Diagnostic Criteria of TB</a:t>
            </a:r>
            <a:br>
              <a:rPr lang="en-US" sz="4000" smtClean="0"/>
            </a:br>
            <a:r>
              <a:rPr lang="en-US" sz="4000" smtClean="0"/>
              <a:t> in Children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735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oip_c4_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28797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TBStory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7368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TBStory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23050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4427538" y="4581525"/>
            <a:ext cx="4105275" cy="1979613"/>
            <a:chOff x="2653" y="2886"/>
            <a:chExt cx="2586" cy="1247"/>
          </a:xfrm>
        </p:grpSpPr>
        <p:pic>
          <p:nvPicPr>
            <p:cNvPr id="310280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78" y="2886"/>
              <a:ext cx="1361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</p:pic>
        <p:pic>
          <p:nvPicPr>
            <p:cNvPr id="16393" name="Picture 9" descr="24-09_Mtuberculosis_1.jpg                                      000163BEMacintosh HD                   ABA78158:"/>
            <p:cNvPicPr preferRelativeResize="0"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886"/>
              <a:ext cx="1293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93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cloob.com/public/public/user_data/album_photo/240/718121-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358188" cy="6286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اپیدمیولوژی سل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اهمیت سل و تصمیمات جهانی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وضعیت سل در جهان (</a:t>
            </a:r>
            <a:r>
              <a:rPr lang="en-US" dirty="0" smtClean="0"/>
              <a:t>MDR</a:t>
            </a:r>
            <a:r>
              <a:rPr lang="fa-IR" dirty="0" smtClean="0"/>
              <a:t>)</a:t>
            </a:r>
          </a:p>
          <a:p>
            <a:pPr marL="109728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وضعیت سل در ایران</a:t>
            </a:r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اهمیت سل در چیست؟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حدود یک سوم جمعیت جهان(2 میلیارد نفر)با میکروب سل آلوده شده اند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سالانه 9 میلیون نفر به سل فعال مبتلا می شوند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هر ساله 1/5 تا 2 میلیون نفر در اثر ابتلا به سل فوت می کنند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هر ثانیه یک نفر به باسیل سل آلوده می شود</a:t>
            </a:r>
          </a:p>
          <a:p>
            <a:pPr algn="r" rtl="1"/>
            <a:r>
              <a:rPr lang="fa-IR" dirty="0" smtClean="0"/>
              <a:t>در هر 4  ثانیه یک نفر به بیماری سل مبتلا می شود</a:t>
            </a:r>
          </a:p>
          <a:p>
            <a:pPr algn="r" rtl="1"/>
            <a:r>
              <a:rPr lang="fa-IR" dirty="0" smtClean="0"/>
              <a:t>در هر 15 ثانیه یک نفر بر اثر ابتلا به سل فوت می کند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کشورهای در حال توسعه بیشتر درگیرند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sz="9600" dirty="0" smtClean="0"/>
              <a:t>90% موارد بیماری و مرگ ناشی از سل در کشورهای در حال توسعه رخ می دهد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75% موارد بیماری به فعال ترین گروه سنی از نظر اقتصادی تعلق دارد(سنین 15 تا 54 سال)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لطمه های اقتصادی به خانواده ها</a:t>
            </a:r>
          </a:p>
          <a:p>
            <a:pPr algn="r" rtl="1">
              <a:buNone/>
            </a:pPr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اثرات منفی غیر مستقیم در کیفیت زندگی(طرد شدن زنان مبتلا از خانواده هایشان – ترک تحصیل فرزندان بیماران)</a:t>
            </a:r>
          </a:p>
          <a:p>
            <a:pPr algn="r" rtl="1"/>
            <a:endParaRPr lang="fa-IR" sz="3200" dirty="0" smtClean="0"/>
          </a:p>
          <a:p>
            <a:pPr algn="r" rtl="1"/>
            <a:endParaRPr lang="fa-IR" sz="3200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DOTS</a:t>
            </a:r>
            <a:r>
              <a:rPr lang="en-US" dirty="0" smtClean="0"/>
              <a:t>(Directly Observed Treatment Short-course Strategy)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اجزا اصلی ساختار </a:t>
            </a:r>
            <a:r>
              <a:rPr lang="en-US" dirty="0" smtClean="0">
                <a:solidFill>
                  <a:srgbClr val="FF0000"/>
                </a:solidFill>
              </a:rPr>
              <a:t>DOTS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1- تشخیص بر اساس اسمیر خلط با میکروسکوپ نوری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2- درمان داروئی کوتاه مدت تحت نظارت مستقیم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متاسفانه امکان دسترسی به اهداف تا سال 2000 وحتی 2005 بوجود نیامد و با تلاشهای قبلی نمی توان زودتر از سال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fa-IR" dirty="0" smtClean="0">
                <a:solidFill>
                  <a:srgbClr val="00B050"/>
                </a:solidFill>
              </a:rPr>
              <a:t>2013  امید به دسترسی به این اهداف داشت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چرا بار جهانی سل روند صعودی داشته؟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رشد فقر در جوامع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غفلت از بیماری و مداخلات نادرست پزشکی(افزایش موارد </a:t>
            </a:r>
            <a:r>
              <a:rPr lang="en-US" dirty="0" smtClean="0"/>
              <a:t>MDR</a:t>
            </a:r>
            <a:r>
              <a:rPr lang="fa-IR" dirty="0" smtClean="0"/>
              <a:t>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تغییرات جمعیتی(تغییر هرم سنی،مهاجرت،حاشیه نشینی)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پوشش بهداشتی نامناسب(بخصوص در کشورهای دارای بحران)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تاثیر پاندمی ایدز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ho-assem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48974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76825" y="476250"/>
            <a:ext cx="3816350" cy="3149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5000" b="1">
                <a:solidFill>
                  <a:srgbClr val="000000"/>
                </a:solidFill>
              </a:rPr>
              <a:t>World Health Assembly 1991</a:t>
            </a:r>
            <a:endParaRPr lang="en-US" sz="5000" b="1">
              <a:solidFill>
                <a:srgbClr val="0000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9388" y="3860800"/>
            <a:ext cx="8713787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"…attain a  global target of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cure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85%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 sputum-positive patients under treatment and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detection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70%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 cases by the year 2000"</a:t>
            </a:r>
            <a:endParaRPr lang="en-US" sz="3600" b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تصمیم سازمان جهانی بهداشت در مجمع سال 1991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fa-IR" dirty="0" smtClean="0"/>
              <a:t>با توجه به روند صعودی بار جهانی سل، آنرا بعنوان </a:t>
            </a:r>
            <a:r>
              <a:rPr lang="fa-IR" dirty="0" smtClean="0">
                <a:solidFill>
                  <a:srgbClr val="FF0000"/>
                </a:solidFill>
              </a:rPr>
              <a:t>اورژانس جهانی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معرفی کردند.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fa-IR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هداف تعیین شده تا سال 2000 برای کشورهای جهان: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1- کشف حداقل 70% بیماران مبتلا به سل ریوی اسمیر 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2- بهبودی کامل حداقل 85%موارد جدید مبتلا به سل ریوی اسمیرمثبت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</a:rPr>
              <a:t>برای دستیابی به این اهداف راهکار </a:t>
            </a:r>
            <a:r>
              <a:rPr lang="en-US" dirty="0" smtClean="0">
                <a:solidFill>
                  <a:srgbClr val="C00000"/>
                </a:solidFill>
              </a:rPr>
              <a:t>DOTS</a:t>
            </a:r>
            <a:r>
              <a:rPr lang="fa-IR" dirty="0" smtClean="0">
                <a:solidFill>
                  <a:srgbClr val="C00000"/>
                </a:solidFill>
              </a:rPr>
              <a:t> پیشنهاد شد </a:t>
            </a:r>
          </a:p>
          <a:p>
            <a:pPr algn="r" rtl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DOTS</a:t>
            </a:r>
            <a:r>
              <a:rPr lang="en-US" dirty="0" smtClean="0"/>
              <a:t>(Directly Observed Treatment Short-course Strategy)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اجزا اصلی ساختار </a:t>
            </a:r>
            <a:r>
              <a:rPr lang="en-US" dirty="0" smtClean="0">
                <a:solidFill>
                  <a:srgbClr val="FF0000"/>
                </a:solidFill>
              </a:rPr>
              <a:t>DOTS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1- تشخیص بر اساس اسمیر خلط با میکروسکوپ نوری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2- درمان داروئی کوتاه مدت تحت نظارت مستقیم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متاسفانه امکان دسترسی به اهداف تا سال 2000 وحتی 2005 بوجود نیامد و با تلاشهای قبلی نمی توان زودتر از سال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fa-IR" dirty="0" smtClean="0">
                <a:solidFill>
                  <a:srgbClr val="00B050"/>
                </a:solidFill>
              </a:rPr>
              <a:t>2013  امید به دسترسی به این اهداف داشت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215238" cy="2357454"/>
          </a:xfrm>
        </p:spPr>
        <p:txBody>
          <a:bodyPr>
            <a:noAutofit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پیشنهاد استراتژی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>   DOTS II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                      یا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>Stop TB strategy   </a:t>
            </a:r>
            <a:endParaRPr lang="fa-IR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786" y="278605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7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47088"/>
          </a:xfrm>
        </p:spPr>
        <p:txBody>
          <a:bodyPr anchor="ctr" anchorCtr="1">
            <a:noAutofit/>
          </a:bodyPr>
          <a:lstStyle/>
          <a:p>
            <a:pPr algn="ctr" rtl="1"/>
            <a:r>
              <a:rPr lang="fa-IR" sz="4000" dirty="0" smtClean="0">
                <a:cs typeface="B Titr" pitchFamily="2" charset="-78"/>
              </a:rPr>
              <a:t/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استراتژی </a:t>
            </a:r>
            <a:r>
              <a:rPr lang="en-US" sz="4000" dirty="0" smtClean="0">
                <a:cs typeface="B Titr" pitchFamily="2" charset="-78"/>
              </a:rPr>
              <a:t>STOP – TB </a:t>
            </a:r>
            <a:r>
              <a:rPr lang="fa-IR" sz="4000" dirty="0" smtClean="0">
                <a:cs typeface="B Titr" pitchFamily="2" charset="-78"/>
              </a:rPr>
              <a:t>  6 جز کلیدی دارد:</a:t>
            </a:r>
            <a:r>
              <a:rPr lang="en-US" sz="4000" dirty="0" smtClean="0">
                <a:cs typeface="B Titr" pitchFamily="2" charset="-78"/>
              </a:rPr>
              <a:t/>
            </a:r>
            <a:br>
              <a:rPr lang="en-US" sz="4000" dirty="0" smtClean="0">
                <a:cs typeface="B Titr" pitchFamily="2" charset="-78"/>
              </a:rPr>
            </a:b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DOTS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با</a:t>
            </a:r>
            <a:r>
              <a:rPr lang="fa-IR" u="sng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کیفیت بالا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حل مشکل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TB/HIV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و سل های مقاوم به درمان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بخصوص برای فقرا و اقشار آسیب پذیر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تقویت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نظام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PHC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، برای کنترل سل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درگیر کردن سطوح مختلف نظام سلامت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( دولتی و غیر دولتی – بخش خصوصی )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توانمند سازی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مبتلایان به سل و خانواده های آنها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تحقیقات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endParaRPr lang="fa-IR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0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برنامه مبارزه با سل استراتژی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STOP – TB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در جهان 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3 هدف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را دنبال می کند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بروز سل </a:t>
            </a:r>
            <a:r>
              <a:rPr lang="en-US" sz="3200" dirty="0" smtClean="0">
                <a:cs typeface="B Titr" pitchFamily="2" charset="-78"/>
              </a:rPr>
              <a:t>Incidence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شیوع سل </a:t>
            </a:r>
            <a:r>
              <a:rPr lang="en-US" sz="3200" dirty="0" err="1" smtClean="0">
                <a:cs typeface="B Titr" pitchFamily="2" charset="-78"/>
              </a:rPr>
              <a:t>Prevellence</a:t>
            </a:r>
            <a:r>
              <a:rPr lang="en-US" sz="3200" dirty="0" smtClean="0">
                <a:cs typeface="B Titr" pitchFamily="2" charset="-78"/>
              </a:rPr>
              <a:t>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مرگ و میر سل   </a:t>
            </a:r>
            <a:r>
              <a:rPr lang="en-US" sz="3200" dirty="0" smtClean="0">
                <a:cs typeface="B Titr" pitchFamily="2" charset="-78"/>
              </a:rPr>
              <a:t>Mortality</a:t>
            </a:r>
          </a:p>
          <a:p>
            <a:pPr algn="r" rtl="1">
              <a:buNone/>
            </a:pPr>
            <a:r>
              <a:rPr lang="fa-IR" sz="3200" dirty="0" smtClean="0"/>
              <a:t>( کاهش 50% تا سال 2015 نسبت به سال 1990)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7825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زمان دستیابی به اهداف:      </a:t>
            </a:r>
            <a:r>
              <a:rPr lang="fa-IR" dirty="0" smtClean="0">
                <a:solidFill>
                  <a:srgbClr val="C00000"/>
                </a:solidFill>
              </a:rPr>
              <a:t>(نامشخص)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Tx/>
              <a:buChar char="-"/>
            </a:pPr>
            <a:r>
              <a:rPr lang="fa-IR" dirty="0" smtClean="0"/>
              <a:t>زمان دستیابی به اهداف تنها با عبارت </a:t>
            </a:r>
            <a:r>
              <a:rPr lang="fa-IR" dirty="0" smtClean="0">
                <a:solidFill>
                  <a:srgbClr val="C00000"/>
                </a:solidFill>
              </a:rPr>
              <a:t>هرچه سریعتر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ذکر شد</a:t>
            </a: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امید بود اگر تا سال 2005 کشورهای جهان به دوهدف تعیین شده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میرسیدند تا سال 2050به هدف اصلی یعنی </a:t>
            </a:r>
            <a:r>
              <a:rPr lang="fa-IR" dirty="0" smtClean="0">
                <a:solidFill>
                  <a:srgbClr val="FF0000"/>
                </a:solidFill>
              </a:rPr>
              <a:t>حذف سل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(کمتر از یک مورد به ازای یک میلیون جمعیت)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دست میافتیم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WorldAppleHand2_op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1214438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5636" y="641505"/>
            <a:ext cx="612699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fa-IR" sz="6000" b="1" dirty="0">
                <a:ln w="11430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وضعیت سل </a:t>
            </a:r>
            <a:r>
              <a:rPr lang="fa-IR" sz="72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در جهان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5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0" y="1220788"/>
            <a:ext cx="91757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justLow" rtl="1">
              <a:spcBef>
                <a:spcPct val="50000"/>
              </a:spcBef>
              <a:buClr>
                <a:srgbClr val="990033"/>
              </a:buClr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 12 ميليون مورد سل (ميزان شيوع 000</a:t>
            </a:r>
            <a:r>
              <a:rPr lang="en-US" sz="2800" b="1" dirty="0">
                <a:solidFill>
                  <a:srgbClr val="000066"/>
                </a:solidFill>
                <a:cs typeface="B Koodak" pitchFamily="2" charset="-78"/>
              </a:rPr>
              <a:t>,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100/ </a:t>
            </a: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169)</a:t>
            </a: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8.6 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ميليون مورد </a:t>
            </a:r>
            <a:r>
              <a:rPr lang="fa-IR" sz="2800" b="1" u="sng" dirty="0">
                <a:solidFill>
                  <a:srgbClr val="C00000"/>
                </a:solidFill>
                <a:cs typeface="B Koodak" pitchFamily="2" charset="-78"/>
              </a:rPr>
              <a:t>جديد 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سل (ميزان بروز سل 000</a:t>
            </a:r>
            <a:r>
              <a:rPr lang="en-US" sz="2800" b="1" dirty="0">
                <a:solidFill>
                  <a:srgbClr val="000066"/>
                </a:solidFill>
                <a:cs typeface="B Koodak" pitchFamily="2" charset="-78"/>
              </a:rPr>
              <a:t>,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100/ </a:t>
            </a: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122)</a:t>
            </a: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3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  1.1 ميليون مورد آن“ </a:t>
            </a:r>
            <a:r>
              <a:rPr lang="en-US" sz="2800" b="1" dirty="0">
                <a:solidFill>
                  <a:srgbClr val="000066"/>
                </a:solidFill>
                <a:cs typeface="B Koodak" pitchFamily="2" charset="-78"/>
              </a:rPr>
              <a:t>HIV+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 ” بوده است. </a:t>
            </a: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1.3 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ميليون مورد مرگ ناشي از سل</a:t>
            </a: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en-GB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4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en-US" sz="2800" b="1" dirty="0">
              <a:solidFill>
                <a:srgbClr val="000066"/>
              </a:solidFill>
              <a:cs typeface="B Koodak" pitchFamily="2" charset="-78"/>
            </a:endParaRPr>
          </a:p>
        </p:txBody>
      </p:sp>
      <p:sp>
        <p:nvSpPr>
          <p:cNvPr id="91139" name="Line 83"/>
          <p:cNvSpPr>
            <a:spLocks noChangeShapeType="1"/>
          </p:cNvSpPr>
          <p:nvPr/>
        </p:nvSpPr>
        <p:spPr bwMode="auto">
          <a:xfrm>
            <a:off x="43005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0" name="Line 87"/>
          <p:cNvSpPr>
            <a:spLocks noChangeShapeType="1"/>
          </p:cNvSpPr>
          <p:nvPr/>
        </p:nvSpPr>
        <p:spPr bwMode="auto">
          <a:xfrm>
            <a:off x="43005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Line 88"/>
          <p:cNvSpPr>
            <a:spLocks noChangeShapeType="1"/>
          </p:cNvSpPr>
          <p:nvPr/>
        </p:nvSpPr>
        <p:spPr bwMode="auto">
          <a:xfrm>
            <a:off x="53514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Line 93"/>
          <p:cNvSpPr>
            <a:spLocks noChangeShapeType="1"/>
          </p:cNvSpPr>
          <p:nvPr/>
        </p:nvSpPr>
        <p:spPr bwMode="auto">
          <a:xfrm>
            <a:off x="53514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94"/>
          <p:cNvSpPr>
            <a:spLocks noChangeShapeType="1"/>
          </p:cNvSpPr>
          <p:nvPr/>
        </p:nvSpPr>
        <p:spPr bwMode="auto">
          <a:xfrm>
            <a:off x="6334125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Line 99"/>
          <p:cNvSpPr>
            <a:spLocks noChangeShapeType="1"/>
          </p:cNvSpPr>
          <p:nvPr/>
        </p:nvSpPr>
        <p:spPr bwMode="auto">
          <a:xfrm>
            <a:off x="6334125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Line 100"/>
          <p:cNvSpPr>
            <a:spLocks noChangeShapeType="1"/>
          </p:cNvSpPr>
          <p:nvPr/>
        </p:nvSpPr>
        <p:spPr bwMode="auto">
          <a:xfrm>
            <a:off x="73866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Line 105"/>
          <p:cNvSpPr>
            <a:spLocks noChangeShapeType="1"/>
          </p:cNvSpPr>
          <p:nvPr/>
        </p:nvSpPr>
        <p:spPr bwMode="auto">
          <a:xfrm>
            <a:off x="73866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06"/>
          <p:cNvSpPr>
            <a:spLocks noChangeShapeType="1"/>
          </p:cNvSpPr>
          <p:nvPr/>
        </p:nvSpPr>
        <p:spPr bwMode="auto">
          <a:xfrm>
            <a:off x="83867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10"/>
          <p:cNvSpPr>
            <a:spLocks noChangeShapeType="1"/>
          </p:cNvSpPr>
          <p:nvPr/>
        </p:nvSpPr>
        <p:spPr bwMode="auto">
          <a:xfrm>
            <a:off x="83867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57"/>
          <p:cNvSpPr>
            <a:spLocks noChangeShapeType="1"/>
          </p:cNvSpPr>
          <p:nvPr/>
        </p:nvSpPr>
        <p:spPr bwMode="auto">
          <a:xfrm>
            <a:off x="8872538" y="3233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201"/>
          <p:cNvSpPr>
            <a:spLocks noChangeShapeType="1"/>
          </p:cNvSpPr>
          <p:nvPr/>
        </p:nvSpPr>
        <p:spPr bwMode="auto">
          <a:xfrm>
            <a:off x="8872538" y="3233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285"/>
          <p:cNvSpPr>
            <a:spLocks noChangeShapeType="1"/>
          </p:cNvSpPr>
          <p:nvPr/>
        </p:nvSpPr>
        <p:spPr bwMode="auto">
          <a:xfrm>
            <a:off x="382111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289"/>
          <p:cNvSpPr>
            <a:spLocks noChangeShapeType="1"/>
          </p:cNvSpPr>
          <p:nvPr/>
        </p:nvSpPr>
        <p:spPr bwMode="auto">
          <a:xfrm>
            <a:off x="382111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290"/>
          <p:cNvSpPr>
            <a:spLocks noChangeShapeType="1"/>
          </p:cNvSpPr>
          <p:nvPr/>
        </p:nvSpPr>
        <p:spPr bwMode="auto">
          <a:xfrm>
            <a:off x="495776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Line 295"/>
          <p:cNvSpPr>
            <a:spLocks noChangeShapeType="1"/>
          </p:cNvSpPr>
          <p:nvPr/>
        </p:nvSpPr>
        <p:spPr bwMode="auto">
          <a:xfrm>
            <a:off x="495776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5" name="Line 296"/>
          <p:cNvSpPr>
            <a:spLocks noChangeShapeType="1"/>
          </p:cNvSpPr>
          <p:nvPr/>
        </p:nvSpPr>
        <p:spPr bwMode="auto">
          <a:xfrm>
            <a:off x="6019800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Line 301"/>
          <p:cNvSpPr>
            <a:spLocks noChangeShapeType="1"/>
          </p:cNvSpPr>
          <p:nvPr/>
        </p:nvSpPr>
        <p:spPr bwMode="auto">
          <a:xfrm>
            <a:off x="6019800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7" name="Line 302"/>
          <p:cNvSpPr>
            <a:spLocks noChangeShapeType="1"/>
          </p:cNvSpPr>
          <p:nvPr/>
        </p:nvSpPr>
        <p:spPr bwMode="auto">
          <a:xfrm>
            <a:off x="71580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8" name="Line 307"/>
          <p:cNvSpPr>
            <a:spLocks noChangeShapeType="1"/>
          </p:cNvSpPr>
          <p:nvPr/>
        </p:nvSpPr>
        <p:spPr bwMode="auto">
          <a:xfrm>
            <a:off x="71580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9" name="Line 308"/>
          <p:cNvSpPr>
            <a:spLocks noChangeShapeType="1"/>
          </p:cNvSpPr>
          <p:nvPr/>
        </p:nvSpPr>
        <p:spPr bwMode="auto">
          <a:xfrm>
            <a:off x="82375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0" name="Line 312"/>
          <p:cNvSpPr>
            <a:spLocks noChangeShapeType="1"/>
          </p:cNvSpPr>
          <p:nvPr/>
        </p:nvSpPr>
        <p:spPr bwMode="auto">
          <a:xfrm>
            <a:off x="82375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1" name="Line 359"/>
          <p:cNvSpPr>
            <a:spLocks noChangeShapeType="1"/>
          </p:cNvSpPr>
          <p:nvPr/>
        </p:nvSpPr>
        <p:spPr bwMode="auto">
          <a:xfrm>
            <a:off x="8763000" y="3201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2" name="Line 403"/>
          <p:cNvSpPr>
            <a:spLocks noChangeShapeType="1"/>
          </p:cNvSpPr>
          <p:nvPr/>
        </p:nvSpPr>
        <p:spPr bwMode="auto">
          <a:xfrm>
            <a:off x="8763000" y="3201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4" y="293696"/>
            <a:ext cx="828677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شيوع، بروز  و مرگ و ميرسل در سال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2012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20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215238" cy="2357454"/>
          </a:xfrm>
        </p:spPr>
        <p:txBody>
          <a:bodyPr>
            <a:noAutofit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پیشنهاد استراتژی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>   DOTS II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                      یا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>Stop TB strategy   </a:t>
            </a:r>
            <a:endParaRPr lang="fa-IR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786" y="278605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7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lobal incidence 2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39" y="1285860"/>
            <a:ext cx="7229475" cy="4381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70FB-AC82-4E4E-91BE-78DF60EBCCC9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52434" y="28572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 smtClean="0">
                <a:solidFill>
                  <a:srgbClr val="C00000"/>
                </a:solidFill>
                <a:latin typeface="+mj-lt"/>
                <a:ea typeface="+mj-ea"/>
                <a:cs typeface="B Titr" pitchFamily="2" charset="-78"/>
              </a:rPr>
              <a:t>میزان بروز تخمینی سل -  2012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562" y="5643578"/>
            <a:ext cx="42594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 8.6 میلیون نفر مورد جديد سل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122 مورد در یکصد هزار نفر جمعیت (در جهان)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109 مورد در یکصد هزار نفر جمعیت (در منطقه)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7289" y="5786454"/>
            <a:ext cx="2500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میزان بیماریابی:</a:t>
            </a:r>
          </a:p>
          <a:p>
            <a:pPr lvl="2" algn="r" rtl="1"/>
            <a:r>
              <a:rPr lang="fa-IR" sz="2000" b="1" dirty="0" smtClean="0">
                <a:cs typeface="B Nazanin" pitchFamily="2" charset="-78"/>
              </a:rPr>
              <a:t>    جهان    69%</a:t>
            </a:r>
          </a:p>
          <a:p>
            <a:pPr lvl="2" algn="r" rtl="1"/>
            <a:r>
              <a:rPr lang="fa-IR" sz="2000" b="1" dirty="0" smtClean="0">
                <a:cs typeface="B Nazanin" pitchFamily="2" charset="-78"/>
              </a:rPr>
              <a:t>     منطقه  70% </a:t>
            </a:r>
            <a:endParaRPr lang="en-US" sz="20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05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857232"/>
            <a:ext cx="8572560" cy="5500725"/>
          </a:xfrm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23850" y="188913"/>
            <a:ext cx="849662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22 High TB Burden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Countries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(80%)</a:t>
            </a:r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ar-SA" sz="36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29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endParaRPr lang="fa-IR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اکثریت موارد ابتلای به سل در قاره آسیا و آفریقا رخ می دهد :</a:t>
            </a:r>
            <a:endParaRPr lang="fa-IR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آسیا	 	55%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آفریقا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  </a:t>
            </a: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	</a:t>
            </a:r>
            <a:r>
              <a:rPr lang="fa-IR" sz="3600" dirty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31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 </a:t>
            </a:r>
            <a:r>
              <a:rPr lang="fa-IR" sz="3600" dirty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%</a:t>
            </a:r>
            <a:endParaRPr lang="en-US" sz="3600" dirty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اروپا		5%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آمریکا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  </a:t>
            </a: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	3%										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										</a:t>
            </a:r>
            <a:endParaRPr lang="en-US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983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23438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Estimated </a:t>
            </a:r>
            <a:r>
              <a:rPr lang="en-GB" sz="3200" b="1" dirty="0" smtClean="0">
                <a:solidFill>
                  <a:srgbClr val="C00000"/>
                </a:solidFill>
              </a:rPr>
              <a:t>numbers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 of new cases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63" y="3773488"/>
            <a:ext cx="100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No estimate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0863" y="3989388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0–999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50863" y="4433888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10 000–99 999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0863" y="4649788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100 000–999 999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0863" y="4875213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1 000 000 or more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50863" y="4214813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1000–9999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31763" y="3278188"/>
            <a:ext cx="1952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Estimated number of new TB cases (all forms)</a:t>
            </a:r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231775" y="3797300"/>
            <a:ext cx="333375" cy="161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231775" y="4022725"/>
            <a:ext cx="333375" cy="161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231775" y="4457700"/>
            <a:ext cx="333375" cy="161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231775" y="4673600"/>
            <a:ext cx="333375" cy="161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231775" y="4899025"/>
            <a:ext cx="333375" cy="1619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231775" y="4238625"/>
            <a:ext cx="333375" cy="1619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1512888" y="5237163"/>
            <a:ext cx="882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lnSpc>
                <a:spcPct val="50000"/>
              </a:lnSpc>
              <a:spcBef>
                <a:spcPct val="50000"/>
              </a:spcBef>
            </a:pPr>
            <a:endParaRPr lang="en-GB" sz="2400" b="1" dirty="0">
              <a:latin typeface="Calibri" pitchFamily="34" charset="0"/>
            </a:endParaRPr>
          </a:p>
          <a:p>
            <a:pPr algn="ctr" rtl="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2400" b="1" dirty="0">
                <a:latin typeface="Calibri" pitchFamily="34" charset="0"/>
              </a:rPr>
              <a:t>&gt;1/3 in India and China</a:t>
            </a:r>
            <a:endParaRPr lang="en-GB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MDR-TB</a:t>
            </a:r>
            <a:r>
              <a:rPr lang="fa-IR" sz="8800" b="1" dirty="0" smtClean="0">
                <a:solidFill>
                  <a:srgbClr val="C00000"/>
                </a:solidFill>
              </a:rPr>
              <a:t/>
            </a:r>
            <a:br>
              <a:rPr lang="fa-IR" sz="8800" b="1" dirty="0" smtClean="0">
                <a:solidFill>
                  <a:srgbClr val="C00000"/>
                </a:solidFill>
              </a:rPr>
            </a:br>
            <a:r>
              <a:rPr lang="en-US" sz="8800" b="1" dirty="0" smtClean="0">
                <a:solidFill>
                  <a:srgbClr val="C00000"/>
                </a:solidFill>
              </a:rPr>
              <a:t> XDR-TB</a:t>
            </a:r>
            <a:endParaRPr lang="fa-IR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652463" y="1268413"/>
            <a:ext cx="8015287" cy="1446212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1143000" algn="ctr" rtl="1">
              <a:defRPr/>
            </a:pPr>
            <a:r>
              <a:rPr lang="fa-I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 </a:t>
            </a:r>
            <a:r>
              <a:rPr lang="fa-I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مفاهيم پايه و تعاريف </a:t>
            </a:r>
          </a:p>
          <a:p>
            <a:pPr marL="1143000" indent="-1143000" algn="ctr" rtl="1">
              <a:defRPr/>
            </a:pPr>
            <a:r>
              <a:rPr lang="fa-I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در زمينه مقاومت</a:t>
            </a:r>
          </a:p>
        </p:txBody>
      </p:sp>
    </p:spTree>
    <p:extLst>
      <p:ext uri="{BB962C8B-B14F-4D97-AF65-F5344CB8AC3E}">
        <p14:creationId xmlns:p14="http://schemas.microsoft.com/office/powerpoint/2010/main" val="36415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50892"/>
            <a:ext cx="4191000" cy="3023016"/>
          </a:xfrm>
          <a:noFill/>
        </p:spPr>
      </p:pic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271463" y="152400"/>
            <a:ext cx="8534400" cy="1633538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fa-I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rPr>
              <a:t>زادگاه مقاومت دارويي در سل</a:t>
            </a:r>
          </a:p>
          <a:p>
            <a:pPr algn="ctr">
              <a:defRPr/>
            </a:pPr>
            <a:r>
              <a:rPr lang="fa-IR" sz="3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rPr>
              <a:t>موتاسيون در ديواره سلولي باسيل و نقطه هدف داروهاي ضد سل</a:t>
            </a:r>
            <a:endParaRPr lang="en-US" sz="36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C00000"/>
                </a:solidFill>
                <a:cs typeface="B Homa" pitchFamily="2" charset="-78"/>
              </a:rPr>
              <a:t>مقايسه هزينه ، طول مدت درمان و اثر بخشي رژيم هاي درماني موجود ميان يك بيمار مبتلا به سل حساس به دارو و يك بيمار به سل مقاوم به چند دارو</a:t>
            </a:r>
            <a:endParaRPr lang="en-US" sz="2400" b="1" dirty="0">
              <a:solidFill>
                <a:srgbClr val="C00000"/>
              </a:solidFill>
              <a:cs typeface="B Hom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1638"/>
          <a:ext cx="8229600" cy="36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858"/>
                <a:gridCol w="2714644"/>
                <a:gridCol w="2043098"/>
              </a:tblGrid>
              <a:tr h="706333"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موارد مقاوم به چند دارو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001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موارد حساس به دارو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بین 25 تا 250 میلیون تومان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کمتر </a:t>
                      </a: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از 000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Tahoma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200 تومان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هزينه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40 تا 60 درصد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بیش از 95%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اميد بهبودي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18 تا 24 ماه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6 ماه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طول دوره درمان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10212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100% موارد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4  تا  6 ماه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کمتر از 10% موارد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به مدت کوتاه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نیاز به بستری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64198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غالبا نارسایی تنفسی برای تمام عمر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ندارد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معلوليت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حفظ يك منبع آلودگي از نوع مقاوم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حذف یک منبع انتشار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ا</a:t>
                      </a: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پ</a:t>
                      </a:r>
                      <a:r>
                        <a:rPr lang="ar-SA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يدميولوژي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6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تعداد تخمینی موارد </a:t>
            </a:r>
            <a:r>
              <a:rPr lang="en-US" sz="48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4800" b="1" dirty="0" smtClean="0">
                <a:solidFill>
                  <a:srgbClr val="C00000"/>
                </a:solidFill>
                <a:cs typeface="B Titr" pitchFamily="2" charset="-78"/>
              </a:rPr>
              <a:t>- </a:t>
            </a: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2012</a:t>
            </a:r>
            <a:endParaRPr lang="en-US" sz="4000" dirty="0"/>
          </a:p>
        </p:txBody>
      </p:sp>
      <p:pic>
        <p:nvPicPr>
          <p:cNvPr id="7" name="Content Placeholder 6" descr="number of M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779573" cy="43219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FDB-D7B2-4A30-92E5-F9810F862CEB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0166" y="5761041"/>
            <a:ext cx="671517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310000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(220000 تا 400000) </a:t>
            </a:r>
          </a:p>
          <a:p>
            <a:pPr algn="ctr" rtl="1"/>
            <a:r>
              <a:rPr lang="fa-IR" sz="2400" b="1" dirty="0" smtClean="0">
                <a:cs typeface="B Nazanin" pitchFamily="2" charset="-78"/>
              </a:rPr>
              <a:t>50% کل موارد مربوط به سه کشور چین ، هند و روسيه فدرال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7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58246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میزان شیوع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در موارد </a:t>
            </a:r>
            <a:r>
              <a:rPr lang="fa-IR" sz="3600" b="1" u="sng" dirty="0" smtClean="0">
                <a:solidFill>
                  <a:srgbClr val="C00000"/>
                </a:solidFill>
                <a:cs typeface="B Titr" pitchFamily="2" charset="-78"/>
              </a:rPr>
              <a:t>جدید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سل - 2012</a:t>
            </a:r>
            <a:endParaRPr lang="en-US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7" name="Content Placeholder 6" descr="Primary M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715304" cy="46725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FF8-2F29-446E-BD0B-36A74B927583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2804" y="6130373"/>
            <a:ext cx="338746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200" b="1" dirty="0" smtClean="0"/>
              <a:t>(5.2 – 2.1)    </a:t>
            </a:r>
            <a:r>
              <a:rPr lang="fa-IR" sz="3200" b="1" dirty="0" smtClean="0">
                <a:solidFill>
                  <a:srgbClr val="C00000"/>
                </a:solidFill>
              </a:rPr>
              <a:t>3.7%</a:t>
            </a:r>
          </a:p>
        </p:txBody>
      </p:sp>
    </p:spTree>
    <p:extLst>
      <p:ext uri="{BB962C8B-B14F-4D97-AF65-F5344CB8AC3E}">
        <p14:creationId xmlns:p14="http://schemas.microsoft.com/office/powerpoint/2010/main" val="30665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47088"/>
          </a:xfrm>
        </p:spPr>
        <p:txBody>
          <a:bodyPr anchor="ctr" anchorCtr="1">
            <a:noAutofit/>
          </a:bodyPr>
          <a:lstStyle/>
          <a:p>
            <a:pPr algn="ctr" rtl="1"/>
            <a:r>
              <a:rPr lang="fa-IR" sz="4000" dirty="0" smtClean="0">
                <a:cs typeface="B Titr" pitchFamily="2" charset="-78"/>
              </a:rPr>
              <a:t/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استراتژی </a:t>
            </a:r>
            <a:r>
              <a:rPr lang="en-US" sz="4000" dirty="0" smtClean="0">
                <a:cs typeface="B Titr" pitchFamily="2" charset="-78"/>
              </a:rPr>
              <a:t>STOP – TB </a:t>
            </a:r>
            <a:r>
              <a:rPr lang="fa-IR" sz="4000" dirty="0" smtClean="0">
                <a:cs typeface="B Titr" pitchFamily="2" charset="-78"/>
              </a:rPr>
              <a:t>  6 جز کلیدی دارد:</a:t>
            </a:r>
            <a:r>
              <a:rPr lang="en-US" sz="4000" dirty="0" smtClean="0">
                <a:cs typeface="B Titr" pitchFamily="2" charset="-78"/>
              </a:rPr>
              <a:t/>
            </a:r>
            <a:br>
              <a:rPr lang="en-US" sz="4000" dirty="0" smtClean="0">
                <a:cs typeface="B Titr" pitchFamily="2" charset="-78"/>
              </a:rPr>
            </a:b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DOTS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با</a:t>
            </a:r>
            <a:r>
              <a:rPr lang="fa-IR" u="sng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کیفیت بالا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حل مشکل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TB/HIV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و سل های مقاوم به درمان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بخصوص برای فقرا و اقشار آسیب پذیر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تقویت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نظام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PHC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، برای کنترل سل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درگیر کردن سطوح مختلف نظام سلامت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( دولتی و غیر دولتی – بخش خصوصی )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توانمند سازی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مبتلایان به سل و خانواده های آنها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تحقیقات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endParaRPr lang="fa-IR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0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346" y="274638"/>
            <a:ext cx="91440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میزان شیوع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b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در موارد سل دارای </a:t>
            </a:r>
            <a:r>
              <a:rPr lang="fa-IR" sz="3600" b="1" u="sng" dirty="0" smtClean="0">
                <a:solidFill>
                  <a:srgbClr val="C00000"/>
                </a:solidFill>
                <a:cs typeface="B Titr" pitchFamily="2" charset="-78"/>
              </a:rPr>
              <a:t>سابقه درمان قبلی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سل - 2012</a:t>
            </a:r>
            <a:endParaRPr lang="en-US" sz="3600" dirty="0"/>
          </a:p>
        </p:txBody>
      </p:sp>
      <p:pic>
        <p:nvPicPr>
          <p:cNvPr id="7" name="Content Placeholder 6" descr="Secondary M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12" y="1697831"/>
            <a:ext cx="7191375" cy="42386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5A01-C788-4813-AD59-3F42694A2173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5391" y="6130373"/>
            <a:ext cx="30748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200" b="1" dirty="0" smtClean="0"/>
              <a:t>(26 – 13)    </a:t>
            </a:r>
            <a:r>
              <a:rPr lang="fa-IR" sz="3200" b="1" dirty="0" smtClean="0">
                <a:solidFill>
                  <a:srgbClr val="C0000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5307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1143000"/>
          </a:xfrm>
          <a:noFill/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میزان شیوع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b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در برخی کشورهای با بار بالای سل مقاوم به درمان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62" y="1416486"/>
          <a:ext cx="8001056" cy="537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86082"/>
                <a:gridCol w="2500330"/>
              </a:tblGrid>
              <a:tr h="52716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در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بیماران جدید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در بیماران با سابقه قبلی درمان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جمهوری آذربایجان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r>
                        <a:rPr lang="fa-IR" sz="2800" dirty="0" smtClean="0"/>
                        <a:t>  </a:t>
                      </a:r>
                      <a:r>
                        <a:rPr lang="en-US" sz="2800" dirty="0" smtClean="0"/>
                        <a:t> (19-26)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    (52-60)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ارمنستان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9.4   (7.1-12)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    (38-49)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cs typeface="B Nazanin" pitchFamily="2" charset="-78"/>
                        </a:rPr>
                        <a:t>پاکستان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3.4   (0.1-11)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   (2.6-56)</a:t>
                      </a:r>
                      <a:endParaRPr lang="en-US" sz="2800" dirty="0"/>
                    </a:p>
                  </a:txBody>
                  <a:tcPr/>
                </a:tc>
              </a:tr>
              <a:tr h="312650">
                <a:tc gridSpan="3"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بالاترین</a:t>
                      </a:r>
                      <a:r>
                        <a:rPr lang="fa-IR" sz="2800" b="1" baseline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 میزان های شیوع جهان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6544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بلاروس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   (30-35)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76   (72-79)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قزاقستان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r>
                        <a:rPr lang="en-US" sz="2800" baseline="0" dirty="0" smtClean="0"/>
                        <a:t>   (</a:t>
                      </a:r>
                      <a:r>
                        <a:rPr lang="en-US" sz="2800" dirty="0" smtClean="0"/>
                        <a:t>29-32)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   (50-53)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قرقیزستان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   (23-31)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52   (45-58)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E40-ED8E-4252-A85A-FB3E264A96A5}" type="datetime1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just" rtl="1" eaLnBrk="1" hangingPunct="1">
              <a:buFont typeface="Arial" pitchFamily="34" charset="0"/>
              <a:buNone/>
              <a:defRPr/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تا سال 2010 : </a:t>
            </a:r>
          </a:p>
          <a:p>
            <a:pPr algn="just" rtl="1" eaLnBrk="1" hangingPunct="1">
              <a:buFont typeface="Arial" pitchFamily="34" charset="0"/>
              <a:buNone/>
              <a:defRPr/>
            </a:pPr>
            <a:endPara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در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64 كشور </a:t>
            </a:r>
            <a:r>
              <a:rPr lang="fa-IR" sz="4000" dirty="0" smtClean="0">
                <a:cs typeface="B Mitra" pitchFamily="2" charset="-78"/>
              </a:rPr>
              <a:t>جهان، براي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كليه موارد سل ريوي با اسمير خلط مثبت</a:t>
            </a:r>
            <a:r>
              <a:rPr lang="fa-IR" sz="4000" dirty="0" smtClean="0">
                <a:cs typeface="B Mitra" pitchFamily="2" charset="-78"/>
              </a:rPr>
              <a:t> كشت و آنتي بيوگرام در همان ابتدا فرستاده مي شود.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در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63 كشور</a:t>
            </a:r>
            <a:r>
              <a:rPr lang="fa-IR" sz="4000" dirty="0" smtClean="0">
                <a:cs typeface="B Mitra" pitchFamily="2" charset="-78"/>
              </a:rPr>
              <a:t>، اين كار روتين نيست، ولي  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Special Survey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4000" dirty="0" smtClean="0">
                <a:cs typeface="B Mitra" pitchFamily="2" charset="-78"/>
              </a:rPr>
              <a:t>براي اين منظور صورت مي گيرد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endParaRPr lang="en-US" sz="40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6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ظرفيت محدود آزمايشگاهي اين فرصت را هنوز براي ما فراهم نياورده است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endParaRPr lang="fa-IR" sz="4000" dirty="0" smtClean="0">
              <a:cs typeface="B Mitra" pitchFamily="2" charset="-78"/>
            </a:endParaRP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براي همين، ما در كشور خودمان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گروههاي در خطر بيشتر</a:t>
            </a:r>
            <a:r>
              <a:rPr lang="fa-IR" sz="4000" dirty="0" smtClean="0">
                <a:cs typeface="B Mitra" pitchFamily="2" charset="-78"/>
              </a:rPr>
              <a:t> را در اين زمينه تعيين كرده ايم</a:t>
            </a:r>
          </a:p>
          <a:p>
            <a:pPr algn="just" rtl="1" eaLnBrk="1" hangingPunct="1">
              <a:buFont typeface="Arial" pitchFamily="34" charset="0"/>
              <a:buNone/>
              <a:defRPr/>
            </a:pPr>
            <a:endParaRPr lang="fa-IR" sz="4000" dirty="0" smtClean="0">
              <a:cs typeface="B Mitra" pitchFamily="2" charset="-78"/>
            </a:endParaRPr>
          </a:p>
          <a:p>
            <a:pPr algn="just" rtl="1" eaLnBrk="1" hangingPunct="1">
              <a:buFont typeface="Arial" pitchFamily="34" charset="0"/>
              <a:buChar char="•"/>
              <a:defRPr/>
            </a:pPr>
            <a:endParaRPr lang="en-US" sz="36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4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انديكاسيون هاي آنتي</a:t>
            </a:r>
            <a:r>
              <a:rPr lang="fa-IR" sz="4800" dirty="0" smtClean="0"/>
              <a:t>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بيوگرام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2 درمانی و موارد مزمن سل (پرخطرترین)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افراد در تماس نزدیک با بیماران مبتلا به </a:t>
            </a:r>
            <a:r>
              <a:rPr lang="en-US" sz="2800" dirty="0" smtClean="0">
                <a:cs typeface="B Nazanin" pitchFamily="2" charset="-78"/>
              </a:rPr>
              <a:t>MDR-TB</a:t>
            </a:r>
            <a:r>
              <a:rPr lang="fa-IR" sz="2800" dirty="0" smtClean="0">
                <a:cs typeface="B Nazanin" pitchFamily="2" charset="-78"/>
              </a:rPr>
              <a:t> شناخته شده، البته در صورتی که دچار علائم بالینی مشکوک به سل ریوی شده باشند.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1 درمانی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بیمارانی که اسمیر خلطشان در پایان مرحله حمله ای درمان مثبت شده یا هنوز  مثبت باقی مانده است.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موارد عود و درمان بعد از غیبت  (هر چند که احتمال مقاومت دارویی در آن ها نسبت به گروه- های قبلی کمتر است)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</a:t>
            </a:r>
            <a:r>
              <a:rPr lang="en-US" sz="2800" dirty="0" smtClean="0">
                <a:cs typeface="B Nazanin" pitchFamily="2" charset="-78"/>
              </a:rPr>
              <a:t>HIV+ </a:t>
            </a: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اسمیر خلط مثبت زندانی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en-US" sz="28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60563"/>
            <a:ext cx="47418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r (80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" t="1018" r="6125" b="4178"/>
          <a:stretch>
            <a:fillRect/>
          </a:stretch>
        </p:blipFill>
        <p:spPr bwMode="auto">
          <a:xfrm>
            <a:off x="1000125" y="2532063"/>
            <a:ext cx="34718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p-yanig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2032000"/>
            <a:ext cx="2057400" cy="192881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2500313" y="1903413"/>
            <a:ext cx="2033587" cy="17145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0313" y="3675063"/>
            <a:ext cx="2473325" cy="71437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98027" y="388790"/>
            <a:ext cx="607409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defRPr/>
            </a:pPr>
            <a:r>
              <a:rPr lang="fa-IR" sz="54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بررسی</a:t>
            </a:r>
          </a:p>
          <a:p>
            <a:pPr algn="r" rtl="1">
              <a:defRPr/>
            </a:pPr>
            <a:r>
              <a:rPr lang="fa-IR" sz="54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 وضعیت موجود در كشور</a:t>
            </a:r>
          </a:p>
        </p:txBody>
      </p:sp>
      <p:sp>
        <p:nvSpPr>
          <p:cNvPr id="21" name="Donut 20"/>
          <p:cNvSpPr/>
          <p:nvPr/>
        </p:nvSpPr>
        <p:spPr>
          <a:xfrm>
            <a:off x="2500313" y="3618631"/>
            <a:ext cx="57150" cy="57150"/>
          </a:xfrm>
          <a:prstGeom prst="donut">
            <a:avLst/>
          </a:prstGeom>
          <a:solidFill>
            <a:srgbClr val="0070C0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Burden – 2012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Table- Estimated by WHO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533624"/>
              </p:ext>
            </p:extLst>
          </p:nvPr>
        </p:nvGraphicFramePr>
        <p:xfrm>
          <a:off x="457200" y="1600201"/>
          <a:ext cx="8186765" cy="414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610"/>
                <a:gridCol w="1357322"/>
                <a:gridCol w="1571636"/>
                <a:gridCol w="1500197"/>
              </a:tblGrid>
              <a:tr h="519454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I.R.IRAN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1568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Prevalence Rate</a:t>
                      </a:r>
                    </a:p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/100,000)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B Nazanin" pitchFamily="2" charset="-78"/>
                        </a:rPr>
                        <a:t>33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B Nazanin" pitchFamily="2" charset="-78"/>
                      </a:endParaRPr>
                    </a:p>
                  </a:txBody>
                  <a:tcPr anchor="ctr" horzOverflow="overflow"/>
                </a:tc>
              </a:tr>
              <a:tr h="61568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Mortality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/100,000)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B Nazanin" pitchFamily="2" charset="-78"/>
                        </a:rPr>
                        <a:t>2.9</a:t>
                      </a:r>
                    </a:p>
                  </a:txBody>
                  <a:tcPr anchor="ctr" horzOverflow="overflow"/>
                </a:tc>
              </a:tr>
              <a:tr h="615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Incidence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/100,000)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21</a:t>
                      </a:r>
                    </a:p>
                  </a:txBody>
                  <a:tcPr anchor="ctr" horzOverflow="overflow"/>
                </a:tc>
              </a:tr>
              <a:tr h="40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Case Detection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67%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70%</a:t>
                      </a:r>
                    </a:p>
                  </a:txBody>
                  <a:tcPr anchor="ctr"/>
                </a:tc>
              </a:tr>
              <a:tr h="5305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HIV Prevalence among TB Cases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13%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3.8%</a:t>
                      </a:r>
                    </a:p>
                  </a:txBody>
                  <a:tcPr anchor="ctr"/>
                </a:tc>
              </a:tr>
              <a:tr h="5305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Treatment Success Rate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87%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358082" y="5286388"/>
            <a:ext cx="1000132" cy="50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5665319"/>
            <a:ext cx="82153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ميزان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موفقيت درمان در سال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1391:  </a:t>
            </a:r>
            <a:r>
              <a:rPr lang="fa-I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85%   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(هدف: بيشتر از 90%)</a:t>
            </a:r>
          </a:p>
          <a:p>
            <a:pPr algn="ctr" rtl="1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ميزان شكست درمان در سال 1391:  </a:t>
            </a:r>
            <a:r>
              <a:rPr lang="fa-I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3.2%   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(هدف: كمتر از 2%)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ctr" rtl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7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81867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کاهش میزان بروز گزارش شده سل از 140 به 14 نفر در </a:t>
            </a:r>
          </a:p>
          <a:p>
            <a:pPr algn="ctr"/>
            <a:r>
              <a:rPr lang="fa-IR" dirty="0" smtClean="0"/>
              <a:t>یکصد هزار نفر (در طول یک دوره چهل ساله) </a:t>
            </a:r>
            <a:endParaRPr lang="fa-I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153400" cy="355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6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001056" cy="4525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2427"/>
                <a:gridCol w="2349869"/>
                <a:gridCol w="1819934"/>
                <a:gridCol w="1928826"/>
              </a:tblGrid>
              <a:tr h="707089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نوع بیماری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بروز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گزارش شده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1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cs typeface="B Nazanin" pitchFamily="2" charset="-78"/>
                        </a:rPr>
                        <a:t>No.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Rate (/100,000)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05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 کل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10555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13.72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5928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cs typeface="B Nazanin" pitchFamily="2" charset="-78"/>
                        </a:rPr>
                        <a:t>سل ریوی  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+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5334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6.93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2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-</a:t>
                      </a:r>
                      <a:endParaRPr lang="en-US" sz="48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cs typeface="B Nazanin" pitchFamily="2" charset="-78"/>
                        </a:rPr>
                        <a:t>1816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cs typeface="B Nazanin" pitchFamily="2" charset="-78"/>
                        </a:rPr>
                        <a:t>2.36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712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cs typeface="B Nazanin" pitchFamily="2" charset="-78"/>
                        </a:rPr>
                        <a:t>سل خارج ریوی 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cs typeface="B Nazanin" pitchFamily="2" charset="-78"/>
                        </a:rPr>
                        <a:t>3091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cs typeface="B Nazanin" pitchFamily="2" charset="-78"/>
                        </a:rPr>
                        <a:t>4.02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a-IR" sz="3200" b="1" dirty="0">
                <a:solidFill>
                  <a:srgbClr val="C00000"/>
                </a:solidFill>
                <a:cs typeface="B Titr" pitchFamily="2" charset="-78"/>
              </a:rPr>
              <a:t>میزان بروز گزارش شده سل – ایران </a:t>
            </a:r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1392</a:t>
            </a:r>
            <a:endParaRPr lang="en-US" sz="32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5535" y="6253483"/>
            <a:ext cx="220124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cs typeface="B Titr" pitchFamily="2" charset="-78"/>
              </a:rPr>
              <a:t>70% بیماریابی  !!!</a:t>
            </a:r>
            <a:endParaRPr lang="en-US" sz="24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6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spect="1" noChangeArrowheads="1"/>
          </p:cNvSpPr>
          <p:nvPr/>
        </p:nvSpPr>
        <p:spPr bwMode="auto">
          <a:xfrm>
            <a:off x="250825" y="1000125"/>
            <a:ext cx="3889375" cy="37290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6499" name="Oval 3"/>
          <p:cNvSpPr>
            <a:spLocks noChangeAspect="1" noChangeArrowheads="1"/>
          </p:cNvSpPr>
          <p:nvPr/>
        </p:nvSpPr>
        <p:spPr bwMode="auto">
          <a:xfrm>
            <a:off x="711200" y="1944688"/>
            <a:ext cx="2895600" cy="2784475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331913" y="2659063"/>
            <a:ext cx="172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 dirty="0" smtClean="0">
                <a:solidFill>
                  <a:srgbClr val="000000"/>
                </a:solidFill>
                <a:latin typeface="Calibri" pitchFamily="34" charset="0"/>
                <a:cs typeface="B Mitra" pitchFamily="2" charset="-78"/>
              </a:rPr>
              <a:t>70% </a:t>
            </a:r>
            <a:r>
              <a:rPr lang="fa-IR" sz="2000" b="1" dirty="0">
                <a:solidFill>
                  <a:srgbClr val="000000"/>
                </a:solidFill>
                <a:latin typeface="Calibri" pitchFamily="34" charset="0"/>
                <a:cs typeface="B Mitra" pitchFamily="2" charset="-78"/>
              </a:rPr>
              <a:t>موارد موجود شناسايي و گزارش شده اند.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B Mitra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1004888"/>
            <a:ext cx="2295525" cy="939800"/>
            <a:chOff x="1344" y="848"/>
            <a:chExt cx="1716" cy="852"/>
          </a:xfrm>
        </p:grpSpPr>
        <p:sp>
          <p:nvSpPr>
            <p:cNvPr id="106505" name="AutoShape 7"/>
            <p:cNvSpPr>
              <a:spLocks/>
            </p:cNvSpPr>
            <p:nvPr/>
          </p:nvSpPr>
          <p:spPr bwMode="auto">
            <a:xfrm>
              <a:off x="1344" y="848"/>
              <a:ext cx="192" cy="852"/>
            </a:xfrm>
            <a:prstGeom prst="rightBrace">
              <a:avLst>
                <a:gd name="adj1" fmla="val 36979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6506" name="Line 8"/>
            <p:cNvSpPr>
              <a:spLocks noChangeShapeType="1"/>
            </p:cNvSpPr>
            <p:nvPr/>
          </p:nvSpPr>
          <p:spPr bwMode="auto">
            <a:xfrm>
              <a:off x="1524" y="1272"/>
              <a:ext cx="153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4429125" y="1169988"/>
            <a:ext cx="4675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موارد شناسايي نشده (گم شده):</a:t>
            </a:r>
          </a:p>
          <a:p>
            <a:pPr marL="228600" indent="-228600" algn="ctr">
              <a:spcBef>
                <a:spcPct val="50000"/>
              </a:spcBef>
              <a:defRPr/>
            </a:pP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30% </a:t>
            </a:r>
            <a:r>
              <a:rPr lang="fa-I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بيماران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defRPr/>
            </a:pPr>
            <a:endParaRPr lang="fa-I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اين موارد شناسايي نشده، كجا گم شده اند؟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</p:txBody>
      </p:sp>
      <p:sp>
        <p:nvSpPr>
          <p:cNvPr id="106503" name="AutoShape 10"/>
          <p:cNvSpPr>
            <a:spLocks noChangeArrowheads="1"/>
          </p:cNvSpPr>
          <p:nvPr/>
        </p:nvSpPr>
        <p:spPr bwMode="auto">
          <a:xfrm>
            <a:off x="6516688" y="2468563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6504" name="Picture 5" descr="q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3929063"/>
            <a:ext cx="2889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5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استر پيشگيري">
  <a:themeElements>
    <a:clrScheme name="">
      <a:dk1>
        <a:srgbClr val="FFFFFF"/>
      </a:dk1>
      <a:lt1>
        <a:srgbClr val="FFFFFF"/>
      </a:lt1>
      <a:dk2>
        <a:srgbClr val="0066CC"/>
      </a:dk2>
      <a:lt2>
        <a:srgbClr val="FFFFFF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ماستر پيشگيري">
      <a:majorFont>
        <a:latin typeface="Arial Rounded MT Bold"/>
        <a:ea typeface=""/>
        <a:cs typeface="B Farnaz"/>
      </a:majorFont>
      <a:minorFont>
        <a:latin typeface="Arial"/>
        <a:ea typeface=""/>
        <a:cs typeface="B Yagu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Nazanin" pitchFamily="2" charset="-78"/>
          </a:defRPr>
        </a:defPPr>
      </a:lstStyle>
    </a:lnDef>
  </a:objectDefaults>
  <a:extraClrSchemeLst>
    <a:extraClrScheme>
      <a:clrScheme name="ماستر پيشگيري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ماستر پيشگيري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ماستر پيشگيري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4407</Words>
  <Application>Microsoft Office PowerPoint</Application>
  <PresentationFormat>On-screen Show (4:3)</PresentationFormat>
  <Paragraphs>1057</Paragraphs>
  <Slides>114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7" baseType="lpstr">
      <vt:lpstr>ماستر پيشگيري</vt:lpstr>
      <vt:lpstr>Trek</vt:lpstr>
      <vt:lpstr>Chart</vt:lpstr>
      <vt:lpstr>PowerPoint Presentation</vt:lpstr>
      <vt:lpstr>اهمیت سل در چیست؟</vt:lpstr>
      <vt:lpstr>کشورهای در حال توسعه بیشتر درگیرند </vt:lpstr>
      <vt:lpstr>چرا بار جهانی سل روند صعودی داشته؟</vt:lpstr>
      <vt:lpstr>PowerPoint Presentation</vt:lpstr>
      <vt:lpstr>تصمیم سازمان جهانی بهداشت در مجمع سال 1991</vt:lpstr>
      <vt:lpstr>DOTS(Directly Observed Treatment Short-course Strategy)</vt:lpstr>
      <vt:lpstr>پیشنهاد استراتژی    DOTS II                          یا  Stop TB strategy   </vt:lpstr>
      <vt:lpstr> استراتژی STOP – TB   6 جز کلیدی دارد: </vt:lpstr>
      <vt:lpstr>  برنامه مبارزه با سل استراتژی STOP – TB در جهان 3 هدف را دنبال می کند  </vt:lpstr>
      <vt:lpstr>زمان دستیابی به اهداف:      (نامشخص)</vt:lpstr>
      <vt:lpstr>سل</vt:lpstr>
      <vt:lpstr>خطر تبدیل عفونت سلی به بیماری سل </vt:lpstr>
      <vt:lpstr>خطر تبدیل عفونت سلی به بیماری سل</vt:lpstr>
      <vt:lpstr>سل</vt:lpstr>
      <vt:lpstr>منبع عفونت</vt:lpstr>
      <vt:lpstr>PowerPoint Presentation</vt:lpstr>
      <vt:lpstr>ریسک انتقال عفونت </vt:lpstr>
      <vt:lpstr>The primary complex of tuberculosis Ghon complex</vt:lpstr>
      <vt:lpstr>PowerPoint Presentation</vt:lpstr>
      <vt:lpstr>انواع سل</vt:lpstr>
      <vt:lpstr>PowerPoint Presentation</vt:lpstr>
      <vt:lpstr>علائم سل</vt:lpstr>
      <vt:lpstr>the site of extrapulmonary disease in children and adults</vt:lpstr>
      <vt:lpstr>تشخیص بیماری سل خارج ریوی</vt:lpstr>
      <vt:lpstr>علائم سل</vt:lpstr>
      <vt:lpstr> روشهای تشخیص سل–پاراکلینیک(ریوی – خارج ریوی) </vt:lpstr>
      <vt:lpstr>PowerPoint Presentation</vt:lpstr>
      <vt:lpstr>PowerPoint Presentation</vt:lpstr>
      <vt:lpstr>PowerPoint Presentation</vt:lpstr>
      <vt:lpstr>بیماریابی سل</vt:lpstr>
      <vt:lpstr>PowerPoint Presentation</vt:lpstr>
      <vt:lpstr>اهداف درمان </vt:lpstr>
      <vt:lpstr>روشهاي درماني </vt:lpstr>
      <vt:lpstr>اصول درمان در داتس </vt:lpstr>
      <vt:lpstr>PowerPoint Presentation</vt:lpstr>
      <vt:lpstr>ذات بيماري تكثير خيلي آرام ميكروب سل</vt:lpstr>
      <vt:lpstr>شروع درمان</vt:lpstr>
      <vt:lpstr>PowerPoint Presentation</vt:lpstr>
      <vt:lpstr>داروهاي اصلي ضد سل </vt:lpstr>
      <vt:lpstr>داروهای خط اول</vt:lpstr>
      <vt:lpstr>ايزونيازيد (H)</vt:lpstr>
      <vt:lpstr>ريفامپيسين (R)</vt:lpstr>
      <vt:lpstr>اتامبوتول (E)</vt:lpstr>
      <vt:lpstr>پيرازيناميد ((Z</vt:lpstr>
      <vt:lpstr>استرپتومايسين (S)</vt:lpstr>
      <vt:lpstr>تعيين گروه و انتخاب رژيم درماني </vt:lpstr>
      <vt:lpstr>درمانهای استاندارد (ریوی یا خارج ریوی)</vt:lpstr>
      <vt:lpstr>PowerPoint Presentation</vt:lpstr>
      <vt:lpstr>DOTS چیست؟</vt:lpstr>
      <vt:lpstr>پایش بیمار</vt:lpstr>
      <vt:lpstr>پایش بیمار چگونه است؟</vt:lpstr>
      <vt:lpstr>PowerPoint Presentation</vt:lpstr>
      <vt:lpstr>PowerPoint Presentation</vt:lpstr>
      <vt:lpstr>انديكاسيون هاي آنتي بيوگرام</vt:lpstr>
      <vt:lpstr>خاتمه درمان</vt:lpstr>
      <vt:lpstr>معیارهای نتیجه درمان</vt:lpstr>
      <vt:lpstr>پایش بعد از درمان</vt:lpstr>
      <vt:lpstr>سل مسری</vt:lpstr>
      <vt:lpstr>ریسک انتقال عفونت </vt:lpstr>
      <vt:lpstr>بررسی موارد در تماس  </vt:lpstr>
      <vt:lpstr>مفهوم در تماس نزدیک بودن </vt:lpstr>
      <vt:lpstr>بررسی موارد در تماس  </vt:lpstr>
      <vt:lpstr>نحوه برخورد با موارد تماس</vt:lpstr>
      <vt:lpstr> Five Diagnostic Criteria of TB  in Children</vt:lpstr>
      <vt:lpstr>PowerPoint Presentation</vt:lpstr>
      <vt:lpstr>اپیدمیولوژی سل </vt:lpstr>
      <vt:lpstr>اهمیت سل در چیست؟</vt:lpstr>
      <vt:lpstr>کشورهای در حال توسعه بیشتر درگیرند </vt:lpstr>
      <vt:lpstr>چرا بار جهانی سل روند صعودی داشته؟</vt:lpstr>
      <vt:lpstr>PowerPoint Presentation</vt:lpstr>
      <vt:lpstr>تصمیم سازمان جهانی بهداشت در مجمع سال 1991</vt:lpstr>
      <vt:lpstr>DOTS(Directly Observed Treatment Short-course Strategy)</vt:lpstr>
      <vt:lpstr>پیشنهاد استراتژی    DOTS II                          یا  Stop TB strategy   </vt:lpstr>
      <vt:lpstr> استراتژی STOP – TB   6 جز کلیدی دارد: </vt:lpstr>
      <vt:lpstr>  برنامه مبارزه با سل استراتژی STOP – TB در جهان 3 هدف را دنبال می کند  </vt:lpstr>
      <vt:lpstr>زمان دستیابی به اهداف:      (نامشخص)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Estimated numbers of new cases</vt:lpstr>
      <vt:lpstr>MDR-TB  XDR-TB</vt:lpstr>
      <vt:lpstr>PowerPoint Presentation</vt:lpstr>
      <vt:lpstr>PowerPoint Presentation</vt:lpstr>
      <vt:lpstr>مقايسه هزينه ، طول مدت درمان و اثر بخشي رژيم هاي درماني موجود ميان يك بيمار مبتلا به سل حساس به دارو و يك بيمار به سل مقاوم به چند دارو</vt:lpstr>
      <vt:lpstr>تعداد تخمینی موارد MDR-TB- 2012</vt:lpstr>
      <vt:lpstr>میزان شیوع MDR-TB در موارد جدید سل - 2012</vt:lpstr>
      <vt:lpstr>میزان شیوع MDR-TB  در موارد سل دارای سابقه درمان قبلی سل - 2012</vt:lpstr>
      <vt:lpstr>میزان شیوع MDR-TB  در برخی کشورهای با بار بالای سل مقاوم به درمان</vt:lpstr>
      <vt:lpstr>PowerPoint Presentation</vt:lpstr>
      <vt:lpstr>PowerPoint Presentation</vt:lpstr>
      <vt:lpstr>انديكاسيون هاي آنتي بيوگرام</vt:lpstr>
      <vt:lpstr>PowerPoint Presentation</vt:lpstr>
      <vt:lpstr>TB Burden – 2012 A comparative Table- Estimated by WHO</vt:lpstr>
      <vt:lpstr>PowerPoint Presentation</vt:lpstr>
      <vt:lpstr>میزان بروز گزارش شده سل – ایران 1392</vt:lpstr>
      <vt:lpstr>PowerPoint Presentation</vt:lpstr>
      <vt:lpstr>PowerPoint Presentation</vt:lpstr>
      <vt:lpstr>میزان بروز سل ریوی اسمیر مثبت گزارش شده 1392</vt:lpstr>
      <vt:lpstr>توزيع جنسي بروز سل ريوي اسمير مثبت در كشور  در سال 1392</vt:lpstr>
      <vt:lpstr>فراوانی نسبی بیماران جدید مبتلا به سل برحسب “ملیت”   و    “وضعیت زندانی بودن”</vt:lpstr>
      <vt:lpstr> میانه سنی بیماران مبتلا به سل  ایران - 2012</vt:lpstr>
      <vt:lpstr>PowerPoint Presentation</vt:lpstr>
      <vt:lpstr>PowerPoint Presentation</vt:lpstr>
      <vt:lpstr>  برنامه مبارزه با سل استراتژیSTOP – TB در جهان 3 هدف را دنبال می کند  </vt:lpstr>
      <vt:lpstr>وضعیت دستیابی به اهداف توسعه هزاره در ایران</vt:lpstr>
      <vt:lpstr>فراوانی موارد سل مقاوم به درمان  ثبت شده  در ایران - سال 2012</vt:lpstr>
      <vt:lpstr>PowerPoint Presentation</vt:lpstr>
      <vt:lpstr>PowerPoint Presentation</vt:lpstr>
      <vt:lpstr>MAP of DST Labs</vt:lpstr>
      <vt:lpstr>نتایج درمان  موارد جدید سل ریوی اسمیر مثبت – ایران 1390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pishgam</cp:lastModifiedBy>
  <cp:revision>52</cp:revision>
  <dcterms:created xsi:type="dcterms:W3CDTF">2014-08-12T13:47:35Z</dcterms:created>
  <dcterms:modified xsi:type="dcterms:W3CDTF">2015-03-31T06:53:54Z</dcterms:modified>
</cp:coreProperties>
</file>