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32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 Id="rId4" Type="http://schemas.openxmlformats.org/officeDocument/2006/relationships/image" Target="../media/image3.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defRPr/>
            </a:pPr>
            <a:endParaRPr lang="en-US">
              <a:solidFill>
                <a:prstClr val="white"/>
              </a:solidFill>
            </a:endParaRPr>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r" rtl="1">
                <a:defRPr/>
              </a:pPr>
              <a:endParaRPr lang="en-US">
                <a:solidFill>
                  <a:prstClr val="black"/>
                </a:solidFill>
                <a:cs typeface="Arial" charset="0"/>
              </a:endParaRPr>
            </a:p>
          </p:txBody>
        </p:sp>
        <p:sp>
          <p:nvSpPr>
            <p:cNvPr id="7" name="Freeform 18"/>
            <p:cNvSpPr>
              <a:spLocks/>
            </p:cNvSpPr>
            <p:nvPr/>
          </p:nvSpPr>
          <p:spPr bwMode="auto">
            <a:xfrm>
              <a:off x="35926" y="5135025"/>
              <a:ext cx="9108074" cy="838869"/>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xmlns="" w="9525" cap="flat" cmpd="sng" algn="ctr">
                  <a:solidFill>
                    <a:srgbClr val="000000"/>
                  </a:solidFill>
                  <a:prstDash val="solid"/>
                  <a:round/>
                  <a:headEnd type="none" w="med" len="med"/>
                  <a:tailEnd type="none" w="med" len="med"/>
                </a14:hiddenLine>
              </a:ext>
            </a:extLst>
          </p:spPr>
          <p:txBody>
            <a:bodyPr/>
            <a:lstStyle/>
            <a:p>
              <a:pPr eaLnBrk="0" fontAlgn="base" hangingPunct="0">
                <a:spcBef>
                  <a:spcPct val="0"/>
                </a:spcBef>
                <a:spcAft>
                  <a:spcPct val="0"/>
                </a:spcAft>
              </a:pPr>
              <a:endParaRPr lang="en-US">
                <a:solidFill>
                  <a:prstClr val="black"/>
                </a:solidFill>
                <a:latin typeface="Arial" charset="0"/>
                <a:cs typeface="Arial" charset="0"/>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defRPr/>
              </a:pPr>
              <a:endParaRPr lang="en-US">
                <a:solidFill>
                  <a:prstClr val="white"/>
                </a:solidFill>
              </a:endParaRPr>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pic>
        <p:nvPicPr>
          <p:cNvPr id="11" name="Picture 6" descr="C:\Users\mirzaei\Desktop\iran.jp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7735888" y="63500"/>
            <a:ext cx="1300162" cy="1133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2" name="Picture 6" descr="C:\Users\mirzaei\Desktop\معاونت درمان.jpg"/>
          <p:cNvPicPr>
            <a:picLocks noChangeAspect="1" noChangeArrowheads="1"/>
          </p:cNvPicPr>
          <p:nvPr userDrawn="1"/>
        </p:nvPicPr>
        <p:blipFill>
          <a:blip r:embed="rId4" cstate="print">
            <a:extLst>
              <a:ext uri="{28A0092B-C50C-407E-A947-70E740481C1C}">
                <a14:useLocalDpi xmlns:a14="http://schemas.microsoft.com/office/drawing/2010/main" xmlns="" val="0"/>
              </a:ext>
            </a:extLst>
          </a:blip>
          <a:srcRect/>
          <a:stretch>
            <a:fillRect/>
          </a:stretch>
        </p:blipFill>
        <p:spPr bwMode="auto">
          <a:xfrm>
            <a:off x="68263" y="63500"/>
            <a:ext cx="827087" cy="1133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Title 8"/>
          <p:cNvSpPr>
            <a:spLocks noGrp="1"/>
          </p:cNvSpPr>
          <p:nvPr>
            <p:ph type="ctrTitle"/>
          </p:nvPr>
        </p:nvSpPr>
        <p:spPr>
          <a:xfrm>
            <a:off x="685800" y="1752601"/>
            <a:ext cx="7772400" cy="1829761"/>
          </a:xfrm>
        </p:spPr>
        <p:txBody>
          <a:bodyPr anchor="b"/>
          <a:lstStyle>
            <a:lvl1pPr algn="ctr">
              <a:defRPr sz="4800" b="1">
                <a:solidFill>
                  <a:schemeClr val="tx2"/>
                </a:solidFill>
                <a:effectLst>
                  <a:outerShdw blurRad="31750" dist="25400" dir="5400000" algn="tl" rotWithShape="0">
                    <a:srgbClr val="000000">
                      <a:alpha val="25000"/>
                    </a:srgbClr>
                  </a:outerShdw>
                </a:effectLst>
                <a:cs typeface="B Titr" panose="00000700000000000000" pitchFamily="2" charset="-78"/>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cs typeface="B Nazanin" panose="00000400000000000000" pitchFamily="2" charset="-78"/>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t>Click to edit Master subtitle style</a:t>
            </a:r>
            <a:endParaRPr lang="en-US" dirty="0"/>
          </a:p>
        </p:txBody>
      </p:sp>
      <p:sp>
        <p:nvSpPr>
          <p:cNvPr id="13" name="Slide Number Placeholder 26"/>
          <p:cNvSpPr>
            <a:spLocks noGrp="1"/>
          </p:cNvSpPr>
          <p:nvPr>
            <p:ph type="sldNum" sz="quarter" idx="10"/>
          </p:nvPr>
        </p:nvSpPr>
        <p:spPr/>
        <p:txBody>
          <a:bodyPr/>
          <a:lstStyle>
            <a:lvl1pPr>
              <a:defRPr>
                <a:solidFill>
                  <a:srgbClr val="FFFFFF"/>
                </a:solidFill>
              </a:defRPr>
            </a:lvl1pPr>
          </a:lstStyle>
          <a:p>
            <a:fld id="{899D2216-0153-4665-9A89-39696D2511B7}" type="slidenum">
              <a:rPr lang="fa-IR"/>
              <a:pPr/>
              <a:t>‹#›</a:t>
            </a:fld>
            <a:endParaRPr lang="fa-IR"/>
          </a:p>
        </p:txBody>
      </p:sp>
    </p:spTree>
    <p:extLst>
      <p:ext uri="{BB962C8B-B14F-4D97-AF65-F5344CB8AC3E}">
        <p14:creationId xmlns:p14="http://schemas.microsoft.com/office/powerpoint/2010/main" xmlns="" val="9082296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365125" indent="-255588" algn="just">
              <a:buFont typeface="Wingdings" panose="05000000000000000000" pitchFamily="2" charset="2"/>
              <a:buChar char="ü"/>
              <a:defRPr>
                <a:cs typeface="B Nazanin" panose="00000400000000000000" pitchFamily="2" charset="-78"/>
              </a:defRPr>
            </a:lvl1pPr>
            <a:lvl2pPr marL="620713" indent="-228600" algn="just">
              <a:buFont typeface="Wingdings" panose="05000000000000000000" pitchFamily="2" charset="2"/>
              <a:buChar char="ü"/>
              <a:defRPr>
                <a:cs typeface="B Nazanin" panose="00000400000000000000" pitchFamily="2" charset="-78"/>
              </a:defRPr>
            </a:lvl2pPr>
            <a:lvl3pPr marL="858838" indent="-228600" algn="just">
              <a:buFont typeface="Wingdings" panose="05000000000000000000" pitchFamily="2" charset="2"/>
              <a:buChar char="ü"/>
              <a:defRPr>
                <a:cs typeface="B Nazanin" panose="00000400000000000000" pitchFamily="2" charset="-78"/>
              </a:defRPr>
            </a:lvl3pPr>
            <a:lvl4pPr marL="1143000" indent="-228600" algn="just">
              <a:buFont typeface="Wingdings" panose="05000000000000000000" pitchFamily="2" charset="2"/>
              <a:buChar char="ü"/>
              <a:defRPr>
                <a:cs typeface="B Nazanin" panose="00000400000000000000" pitchFamily="2" charset="-78"/>
              </a:defRPr>
            </a:lvl4pPr>
            <a:lvl5pPr marL="1371600" indent="-228600" algn="just">
              <a:buFont typeface="Wingdings" panose="05000000000000000000" pitchFamily="2" charset="2"/>
              <a:buChar char="ü"/>
              <a:defRPr>
                <a:cs typeface="B Nazanin" panose="00000400000000000000" pitchFamily="2" charset="-78"/>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lvl1pPr algn="ctr">
              <a:defRPr>
                <a:cs typeface="B Titr" panose="00000700000000000000" pitchFamily="2" charset="-78"/>
              </a:defRPr>
            </a:lvl1pPr>
            <a:extLst/>
          </a:lstStyle>
          <a:p>
            <a:r>
              <a:rPr lang="en-US" smtClean="0"/>
              <a:t>Click to edit Master title style</a:t>
            </a:r>
            <a:endParaRPr lang="en-US"/>
          </a:p>
        </p:txBody>
      </p:sp>
      <p:sp>
        <p:nvSpPr>
          <p:cNvPr id="4" name="Slide Number Placeholder 17"/>
          <p:cNvSpPr>
            <a:spLocks noGrp="1"/>
          </p:cNvSpPr>
          <p:nvPr>
            <p:ph type="sldNum" sz="quarter" idx="10"/>
          </p:nvPr>
        </p:nvSpPr>
        <p:spPr/>
        <p:txBody>
          <a:bodyPr/>
          <a:lstStyle>
            <a:lvl1pPr>
              <a:defRPr/>
            </a:lvl1pPr>
          </a:lstStyle>
          <a:p>
            <a:fld id="{1C216D36-C307-46E5-B6C9-55374AD9B87D}" type="slidenum">
              <a:rPr lang="fa-IR">
                <a:solidFill>
                  <a:prstClr val="black"/>
                </a:solidFill>
              </a:rPr>
              <a:pPr/>
              <a:t>‹#›</a:t>
            </a:fld>
            <a:endParaRPr lang="fa-IR">
              <a:solidFill>
                <a:prstClr val="black"/>
              </a:solidFill>
            </a:endParaRPr>
          </a:p>
        </p:txBody>
      </p:sp>
    </p:spTree>
    <p:extLst>
      <p:ext uri="{BB962C8B-B14F-4D97-AF65-F5344CB8AC3E}">
        <p14:creationId xmlns:p14="http://schemas.microsoft.com/office/powerpoint/2010/main" xmlns="" val="21055283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a:defRPr/>
            </a:pPr>
            <a:endParaRPr lang="en-US">
              <a:solidFill>
                <a:prstClr val="white"/>
              </a:solidFill>
            </a:endParaRPr>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a:defRPr/>
            </a:pPr>
            <a:endParaRPr lang="en-US">
              <a:solidFill>
                <a:prstClr val="white"/>
              </a:solidFill>
            </a:endParaRPr>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Slide Number Placeholder 5"/>
          <p:cNvSpPr>
            <a:spLocks noGrp="1"/>
          </p:cNvSpPr>
          <p:nvPr>
            <p:ph type="sldNum" sz="quarter" idx="10"/>
          </p:nvPr>
        </p:nvSpPr>
        <p:spPr/>
        <p:txBody>
          <a:bodyPr/>
          <a:lstStyle>
            <a:lvl1pPr>
              <a:defRPr/>
            </a:lvl1pPr>
          </a:lstStyle>
          <a:p>
            <a:fld id="{A173374D-E4B2-4C01-89C5-094EAB1C38EE}" type="slidenum">
              <a:rPr lang="fa-IR">
                <a:solidFill>
                  <a:prstClr val="white"/>
                </a:solidFill>
              </a:rPr>
              <a:pPr/>
              <a:t>‹#›</a:t>
            </a:fld>
            <a:endParaRPr lang="fa-IR">
              <a:solidFill>
                <a:prstClr val="white"/>
              </a:solidFill>
            </a:endParaRPr>
          </a:p>
        </p:txBody>
      </p:sp>
    </p:spTree>
    <p:extLst>
      <p:ext uri="{BB962C8B-B14F-4D97-AF65-F5344CB8AC3E}">
        <p14:creationId xmlns:p14="http://schemas.microsoft.com/office/powerpoint/2010/main" xmlns="" val="4040575413"/>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Slide Number Placeholder 6"/>
          <p:cNvSpPr>
            <a:spLocks noGrp="1"/>
          </p:cNvSpPr>
          <p:nvPr>
            <p:ph type="sldNum" sz="quarter" idx="10"/>
          </p:nvPr>
        </p:nvSpPr>
        <p:spPr/>
        <p:txBody>
          <a:bodyPr/>
          <a:lstStyle>
            <a:lvl1pPr>
              <a:defRPr/>
            </a:lvl1pPr>
          </a:lstStyle>
          <a:p>
            <a:fld id="{2AADEBAC-9D96-4D44-BF79-05D95BA55C0F}" type="slidenum">
              <a:rPr lang="fa-IR">
                <a:solidFill>
                  <a:prstClr val="white"/>
                </a:solidFill>
              </a:rPr>
              <a:pPr/>
              <a:t>‹#›</a:t>
            </a:fld>
            <a:endParaRPr lang="fa-IR">
              <a:solidFill>
                <a:prstClr val="white"/>
              </a:solidFill>
            </a:endParaRPr>
          </a:p>
        </p:txBody>
      </p:sp>
    </p:spTree>
    <p:extLst>
      <p:ext uri="{BB962C8B-B14F-4D97-AF65-F5344CB8AC3E}">
        <p14:creationId xmlns:p14="http://schemas.microsoft.com/office/powerpoint/2010/main" xmlns="" val="2741768974"/>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6727825" y="6408738"/>
            <a:ext cx="1919288" cy="365125"/>
          </a:xfrm>
          <a:prstGeom prst="rect">
            <a:avLst/>
          </a:prstGeom>
        </p:spPr>
        <p:txBody>
          <a:bodyPr/>
          <a:lstStyle>
            <a:lvl1pPr algn="r" rtl="1" eaLnBrk="1" hangingPunct="1">
              <a:defRPr>
                <a:latin typeface="Arial" charset="0"/>
                <a:cs typeface="Arial" charset="0"/>
              </a:defRPr>
            </a:lvl1pPr>
            <a:extLst/>
          </a:lstStyle>
          <a:p>
            <a:pPr fontAlgn="base">
              <a:spcBef>
                <a:spcPct val="0"/>
              </a:spcBef>
              <a:spcAft>
                <a:spcPct val="0"/>
              </a:spcAft>
              <a:defRPr/>
            </a:pPr>
            <a:fld id="{7CD61C8E-A333-45F9-A6A4-3E3A0F82D38C}" type="datetime8">
              <a:rPr lang="fa-IR">
                <a:solidFill>
                  <a:prstClr val="black"/>
                </a:solidFill>
              </a:rPr>
              <a:pPr fontAlgn="base">
                <a:spcBef>
                  <a:spcPct val="0"/>
                </a:spcBef>
                <a:spcAft>
                  <a:spcPct val="0"/>
                </a:spcAft>
                <a:defRPr/>
              </a:pPr>
              <a:t>مه 26، 14</a:t>
            </a:fld>
            <a:endParaRPr lang="fa-IR">
              <a:solidFill>
                <a:prstClr val="black"/>
              </a:solidFill>
            </a:endParaRPr>
          </a:p>
        </p:txBody>
      </p:sp>
      <p:sp>
        <p:nvSpPr>
          <p:cNvPr id="8" name="Slide Number Placeholder 8"/>
          <p:cNvSpPr>
            <a:spLocks noGrp="1"/>
          </p:cNvSpPr>
          <p:nvPr>
            <p:ph type="sldNum" sz="quarter" idx="11"/>
          </p:nvPr>
        </p:nvSpPr>
        <p:spPr/>
        <p:txBody>
          <a:bodyPr/>
          <a:lstStyle>
            <a:lvl1pPr>
              <a:defRPr/>
            </a:lvl1pPr>
          </a:lstStyle>
          <a:p>
            <a:fld id="{1D6C584C-740D-4468-B7AF-4C210B3F7794}" type="slidenum">
              <a:rPr lang="fa-IR">
                <a:solidFill>
                  <a:prstClr val="black"/>
                </a:solidFill>
              </a:rPr>
              <a:pPr/>
              <a:t>‹#›</a:t>
            </a:fld>
            <a:endParaRPr lang="fa-IR">
              <a:solidFill>
                <a:prstClr val="black"/>
              </a:solidFill>
            </a:endParaRPr>
          </a:p>
        </p:txBody>
      </p:sp>
    </p:spTree>
    <p:extLst>
      <p:ext uri="{BB962C8B-B14F-4D97-AF65-F5344CB8AC3E}">
        <p14:creationId xmlns:p14="http://schemas.microsoft.com/office/powerpoint/2010/main" xmlns="" val="4273644213"/>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a:xfrm>
            <a:off x="6727825" y="6408738"/>
            <a:ext cx="1919288" cy="365125"/>
          </a:xfrm>
          <a:prstGeom prst="rect">
            <a:avLst/>
          </a:prstGeom>
        </p:spPr>
        <p:txBody>
          <a:bodyPr/>
          <a:lstStyle>
            <a:lvl1pPr algn="r" rtl="1" eaLnBrk="1" hangingPunct="1">
              <a:defRPr>
                <a:latin typeface="Arial" charset="0"/>
                <a:cs typeface="Arial" charset="0"/>
              </a:defRPr>
            </a:lvl1pPr>
            <a:extLst/>
          </a:lstStyle>
          <a:p>
            <a:pPr fontAlgn="base">
              <a:spcBef>
                <a:spcPct val="0"/>
              </a:spcBef>
              <a:spcAft>
                <a:spcPct val="0"/>
              </a:spcAft>
              <a:defRPr/>
            </a:pPr>
            <a:fld id="{CBDDA754-1BFC-4121-B24F-9DCB0442561E}" type="datetime8">
              <a:rPr lang="fa-IR">
                <a:solidFill>
                  <a:prstClr val="white"/>
                </a:solidFill>
              </a:rPr>
              <a:pPr fontAlgn="base">
                <a:spcBef>
                  <a:spcPct val="0"/>
                </a:spcBef>
                <a:spcAft>
                  <a:spcPct val="0"/>
                </a:spcAft>
                <a:defRPr/>
              </a:pPr>
              <a:t>مه 26، 14</a:t>
            </a:fld>
            <a:endParaRPr lang="fa-IR">
              <a:solidFill>
                <a:prstClr val="white"/>
              </a:solidFill>
            </a:endParaRPr>
          </a:p>
        </p:txBody>
      </p:sp>
      <p:sp>
        <p:nvSpPr>
          <p:cNvPr id="4" name="Footer Placeholder 3"/>
          <p:cNvSpPr>
            <a:spLocks noGrp="1"/>
          </p:cNvSpPr>
          <p:nvPr>
            <p:ph type="ftr" sz="quarter" idx="11"/>
          </p:nvPr>
        </p:nvSpPr>
        <p:spPr>
          <a:xfrm>
            <a:off x="4379913" y="6408738"/>
            <a:ext cx="2351087" cy="365125"/>
          </a:xfrm>
          <a:prstGeom prst="rect">
            <a:avLst/>
          </a:prstGeom>
        </p:spPr>
        <p:txBody>
          <a:bodyPr/>
          <a:lstStyle>
            <a:lvl1pPr algn="r" rtl="1" eaLnBrk="1" hangingPunct="1">
              <a:defRPr>
                <a:latin typeface="Arial" charset="0"/>
                <a:cs typeface="Arial" charset="0"/>
              </a:defRPr>
            </a:lvl1pPr>
            <a:extLst/>
          </a:lstStyle>
          <a:p>
            <a:pPr fontAlgn="base">
              <a:spcBef>
                <a:spcPct val="0"/>
              </a:spcBef>
              <a:spcAft>
                <a:spcPct val="0"/>
              </a:spcAft>
              <a:defRPr/>
            </a:pPr>
            <a:r>
              <a:rPr lang="fa-IR">
                <a:solidFill>
                  <a:prstClr val="white"/>
                </a:solidFill>
              </a:rPr>
              <a:t>دبيرخانه هم انديشي تخصصي صاحبنظران درمان كشور</a:t>
            </a:r>
          </a:p>
        </p:txBody>
      </p:sp>
      <p:sp>
        <p:nvSpPr>
          <p:cNvPr id="5" name="Slide Number Placeholder 4"/>
          <p:cNvSpPr>
            <a:spLocks noGrp="1"/>
          </p:cNvSpPr>
          <p:nvPr>
            <p:ph type="sldNum" sz="quarter" idx="12"/>
          </p:nvPr>
        </p:nvSpPr>
        <p:spPr/>
        <p:txBody>
          <a:bodyPr/>
          <a:lstStyle>
            <a:lvl1pPr>
              <a:defRPr/>
            </a:lvl1pPr>
          </a:lstStyle>
          <a:p>
            <a:fld id="{0AD6E103-F2D7-4B15-87CF-67017F6486C3}" type="slidenum">
              <a:rPr lang="fa-IR">
                <a:solidFill>
                  <a:prstClr val="white"/>
                </a:solidFill>
              </a:rPr>
              <a:pPr/>
              <a:t>‹#›</a:t>
            </a:fld>
            <a:endParaRPr lang="fa-IR">
              <a:solidFill>
                <a:prstClr val="white"/>
              </a:solidFill>
            </a:endParaRPr>
          </a:p>
        </p:txBody>
      </p:sp>
    </p:spTree>
    <p:extLst>
      <p:ext uri="{BB962C8B-B14F-4D97-AF65-F5344CB8AC3E}">
        <p14:creationId xmlns:p14="http://schemas.microsoft.com/office/powerpoint/2010/main" xmlns="" val="1912229976"/>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7"/>
          <p:cNvSpPr>
            <a:spLocks noGrp="1"/>
          </p:cNvSpPr>
          <p:nvPr>
            <p:ph type="sldNum" sz="quarter" idx="10"/>
          </p:nvPr>
        </p:nvSpPr>
        <p:spPr/>
        <p:txBody>
          <a:bodyPr/>
          <a:lstStyle>
            <a:lvl1pPr>
              <a:defRPr/>
            </a:lvl1pPr>
          </a:lstStyle>
          <a:p>
            <a:fld id="{FFF36710-E1D6-4CB5-9E63-91A5F6B5993B}" type="slidenum">
              <a:rPr lang="fa-IR">
                <a:solidFill>
                  <a:prstClr val="black"/>
                </a:solidFill>
              </a:rPr>
              <a:pPr/>
              <a:t>‹#›</a:t>
            </a:fld>
            <a:endParaRPr lang="fa-IR">
              <a:solidFill>
                <a:prstClr val="black"/>
              </a:solidFill>
            </a:endParaRPr>
          </a:p>
        </p:txBody>
      </p:sp>
    </p:spTree>
    <p:extLst>
      <p:ext uri="{BB962C8B-B14F-4D97-AF65-F5344CB8AC3E}">
        <p14:creationId xmlns:p14="http://schemas.microsoft.com/office/powerpoint/2010/main" xmlns="" val="36945752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6"/>
          <p:cNvSpPr>
            <a:spLocks noGrp="1"/>
          </p:cNvSpPr>
          <p:nvPr>
            <p:ph type="sldNum" sz="quarter" idx="10"/>
          </p:nvPr>
        </p:nvSpPr>
        <p:spPr/>
        <p:txBody>
          <a:bodyPr/>
          <a:lstStyle>
            <a:lvl1pPr>
              <a:defRPr/>
            </a:lvl1pPr>
          </a:lstStyle>
          <a:p>
            <a:fld id="{C267C16A-EA6E-4C5B-A5DD-D24280E8AEFA}" type="slidenum">
              <a:rPr lang="fa-IR">
                <a:solidFill>
                  <a:prstClr val="black"/>
                </a:solidFill>
              </a:rPr>
              <a:pPr/>
              <a:t>‹#›</a:t>
            </a:fld>
            <a:endParaRPr lang="fa-IR">
              <a:solidFill>
                <a:prstClr val="black"/>
              </a:solidFill>
            </a:endParaRPr>
          </a:p>
        </p:txBody>
      </p:sp>
    </p:spTree>
    <p:extLst>
      <p:ext uri="{BB962C8B-B14F-4D97-AF65-F5344CB8AC3E}">
        <p14:creationId xmlns:p14="http://schemas.microsoft.com/office/powerpoint/2010/main" xmlns="" val="362715312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r" rtl="1">
              <a:defRPr/>
            </a:pPr>
            <a:endParaRPr lang="en-US">
              <a:solidFill>
                <a:prstClr val="white"/>
              </a:solidFill>
              <a:cs typeface="Arial" charset="0"/>
            </a:endParaRPr>
          </a:p>
        </p:txBody>
      </p:sp>
      <p:sp>
        <p:nvSpPr>
          <p:cNvPr id="6" name="Freeform 15"/>
          <p:cNvSpPr>
            <a:spLocks/>
          </p:cNvSpPr>
          <p:nvPr/>
        </p:nvSpPr>
        <p:spPr bwMode="auto">
          <a:xfrm>
            <a:off x="485775" y="5938838"/>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xmlns="" w="9525" cap="flat" cmpd="sng" algn="ctr">
                <a:solidFill>
                  <a:srgbClr val="000000"/>
                </a:solidFill>
                <a:prstDash val="solid"/>
                <a:round/>
                <a:headEnd type="none" w="med" len="med"/>
                <a:tailEnd type="none" w="med" len="med"/>
              </a14:hiddenLine>
            </a:ext>
          </a:extLst>
        </p:spPr>
        <p:txBody>
          <a:bodyPr/>
          <a:lstStyle/>
          <a:p>
            <a:pPr eaLnBrk="0" fontAlgn="base" hangingPunct="0">
              <a:spcBef>
                <a:spcPct val="0"/>
              </a:spcBef>
              <a:spcAft>
                <a:spcPct val="0"/>
              </a:spcAft>
            </a:pPr>
            <a:endParaRPr lang="en-US">
              <a:solidFill>
                <a:prstClr val="white"/>
              </a:solidFill>
              <a:latin typeface="Arial" charset="0"/>
              <a:cs typeface="Arial" charset="0"/>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defRPr/>
            </a:pPr>
            <a:endParaRPr lang="en-US">
              <a:solidFill>
                <a:prstClr val="white"/>
              </a:solidFill>
            </a:endParaRPr>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a:defRPr/>
            </a:pPr>
            <a:endParaRPr lang="en-US">
              <a:solidFill>
                <a:prstClr val="white"/>
              </a:solidFill>
            </a:endParaRPr>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a:defRPr/>
            </a:pPr>
            <a:endParaRPr lang="en-US">
              <a:solidFill>
                <a:prstClr val="white"/>
              </a:solidFill>
            </a:endParaRPr>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Slide Number Placeholder 6"/>
          <p:cNvSpPr>
            <a:spLocks noGrp="1"/>
          </p:cNvSpPr>
          <p:nvPr>
            <p:ph type="sldNum" sz="quarter" idx="10"/>
          </p:nvPr>
        </p:nvSpPr>
        <p:spPr/>
        <p:txBody>
          <a:bodyPr/>
          <a:lstStyle>
            <a:lvl1pPr>
              <a:defRPr/>
            </a:lvl1pPr>
          </a:lstStyle>
          <a:p>
            <a:fld id="{CFEE1D13-BACF-4907-8283-1CC7ACC6DB72}" type="slidenum">
              <a:rPr lang="fa-IR">
                <a:solidFill>
                  <a:prstClr val="white"/>
                </a:solidFill>
              </a:rPr>
              <a:pPr/>
              <a:t>‹#›</a:t>
            </a:fld>
            <a:endParaRPr lang="fa-IR">
              <a:solidFill>
                <a:prstClr val="white"/>
              </a:solidFill>
            </a:endParaRPr>
          </a:p>
        </p:txBody>
      </p:sp>
    </p:spTree>
    <p:extLst>
      <p:ext uri="{BB962C8B-B14F-4D97-AF65-F5344CB8AC3E}">
        <p14:creationId xmlns:p14="http://schemas.microsoft.com/office/powerpoint/2010/main" xmlns="" val="307705672"/>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17"/>
          <p:cNvSpPr>
            <a:spLocks noGrp="1"/>
          </p:cNvSpPr>
          <p:nvPr>
            <p:ph type="sldNum" sz="quarter" idx="10"/>
          </p:nvPr>
        </p:nvSpPr>
        <p:spPr/>
        <p:txBody>
          <a:bodyPr/>
          <a:lstStyle>
            <a:lvl1pPr>
              <a:defRPr/>
            </a:lvl1pPr>
          </a:lstStyle>
          <a:p>
            <a:fld id="{7BF622E0-1043-46AF-9261-70D007531CF7}" type="slidenum">
              <a:rPr lang="fa-IR">
                <a:solidFill>
                  <a:prstClr val="black"/>
                </a:solidFill>
              </a:rPr>
              <a:pPr/>
              <a:t>‹#›</a:t>
            </a:fld>
            <a:endParaRPr lang="fa-IR">
              <a:solidFill>
                <a:prstClr val="black"/>
              </a:solidFill>
            </a:endParaRPr>
          </a:p>
        </p:txBody>
      </p:sp>
    </p:spTree>
    <p:extLst>
      <p:ext uri="{BB962C8B-B14F-4D97-AF65-F5344CB8AC3E}">
        <p14:creationId xmlns:p14="http://schemas.microsoft.com/office/powerpoint/2010/main" xmlns="" val="28624490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17"/>
          <p:cNvSpPr>
            <a:spLocks noGrp="1"/>
          </p:cNvSpPr>
          <p:nvPr>
            <p:ph type="sldNum" sz="quarter" idx="10"/>
          </p:nvPr>
        </p:nvSpPr>
        <p:spPr/>
        <p:txBody>
          <a:bodyPr/>
          <a:lstStyle>
            <a:lvl1pPr>
              <a:defRPr/>
            </a:lvl1pPr>
          </a:lstStyle>
          <a:p>
            <a:fld id="{DF2CF98A-CF35-406C-9ADF-AB3C687A5FD5}" type="slidenum">
              <a:rPr lang="fa-IR">
                <a:solidFill>
                  <a:prstClr val="black"/>
                </a:solidFill>
              </a:rPr>
              <a:pPr/>
              <a:t>‹#›</a:t>
            </a:fld>
            <a:endParaRPr lang="fa-IR">
              <a:solidFill>
                <a:prstClr val="black"/>
              </a:solidFill>
            </a:endParaRPr>
          </a:p>
        </p:txBody>
      </p:sp>
    </p:spTree>
    <p:extLst>
      <p:ext uri="{BB962C8B-B14F-4D97-AF65-F5344CB8AC3E}">
        <p14:creationId xmlns:p14="http://schemas.microsoft.com/office/powerpoint/2010/main" xmlns="" val="1432193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r" rtl="1">
              <a:defRPr/>
            </a:pPr>
            <a:endParaRPr lang="en-US">
              <a:solidFill>
                <a:prstClr val="black"/>
              </a:solidFill>
              <a:cs typeface="Arial" charset="0"/>
            </a:endParaRPr>
          </a:p>
        </p:txBody>
      </p:sp>
      <p:sp>
        <p:nvSpPr>
          <p:cNvPr id="1027" name="Freeform 11"/>
          <p:cNvSpPr>
            <a:spLocks/>
          </p:cNvSpPr>
          <p:nvPr/>
        </p:nvSpPr>
        <p:spPr bwMode="auto">
          <a:xfrm>
            <a:off x="485775" y="5938838"/>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xmlns="" w="9525" cap="flat" cmpd="sng" algn="ctr">
                <a:solidFill>
                  <a:srgbClr val="000000"/>
                </a:solidFill>
                <a:prstDash val="solid"/>
                <a:round/>
                <a:headEnd type="none" w="med" len="med"/>
                <a:tailEnd type="none" w="med" len="med"/>
              </a14:hiddenLine>
            </a:ext>
          </a:extLst>
        </p:spPr>
        <p:txBody>
          <a:bodyPr/>
          <a:lstStyle/>
          <a:p>
            <a:pPr eaLnBrk="0" fontAlgn="base" hangingPunct="0">
              <a:spcBef>
                <a:spcPct val="0"/>
              </a:spcBef>
              <a:spcAft>
                <a:spcPct val="0"/>
              </a:spcAft>
            </a:pPr>
            <a:endParaRPr lang="en-US">
              <a:solidFill>
                <a:prstClr val="black"/>
              </a:solidFill>
              <a:latin typeface="Arial" charset="0"/>
              <a:cs typeface="Arial" charset="0"/>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defRPr/>
            </a:pPr>
            <a:endParaRPr lang="en-US">
              <a:solidFill>
                <a:prstClr val="white"/>
              </a:solidFill>
            </a:endParaRPr>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rtl="1" eaLnBrk="1" hangingPunct="1">
              <a:defRPr sz="1000">
                <a:latin typeface="Lucida Sans Unicode" pitchFamily="34" charset="0"/>
              </a:defRPr>
            </a:lvl1pPr>
          </a:lstStyle>
          <a:p>
            <a:pPr fontAlgn="base">
              <a:spcBef>
                <a:spcPct val="0"/>
              </a:spcBef>
              <a:spcAft>
                <a:spcPct val="0"/>
              </a:spcAft>
            </a:pPr>
            <a:fld id="{283E6AE9-FC6A-4EEE-AB71-8E87C85BC5F3}" type="slidenum">
              <a:rPr lang="fa-IR">
                <a:solidFill>
                  <a:prstClr val="black"/>
                </a:solidFill>
              </a:rPr>
              <a:pPr fontAlgn="base">
                <a:spcBef>
                  <a:spcPct val="0"/>
                </a:spcBef>
                <a:spcAft>
                  <a:spcPct val="0"/>
                </a:spcAft>
              </a:pPr>
              <a:t>‹#›</a:t>
            </a:fld>
            <a:endParaRPr lang="fa-IR">
              <a:solidFill>
                <a:prstClr val="black"/>
              </a:solidFill>
            </a:endParaRPr>
          </a:p>
        </p:txBody>
      </p:sp>
      <p:pic>
        <p:nvPicPr>
          <p:cNvPr id="1035" name="Picture 6" descr="C:\Users\mirzaei\Desktop\iran.jpg"/>
          <p:cNvPicPr>
            <a:picLocks noChangeAspect="1" noChangeArrowheads="1"/>
          </p:cNvPicPr>
          <p:nvPr userDrawn="1"/>
        </p:nvPicPr>
        <p:blipFill>
          <a:blip r:embed="rId14" cstate="print">
            <a:extLst>
              <a:ext uri="{28A0092B-C50C-407E-A947-70E740481C1C}">
                <a14:useLocalDpi xmlns:a14="http://schemas.microsoft.com/office/drawing/2010/main" xmlns="" val="0"/>
              </a:ext>
            </a:extLst>
          </a:blip>
          <a:srcRect/>
          <a:stretch>
            <a:fillRect/>
          </a:stretch>
        </p:blipFill>
        <p:spPr bwMode="auto">
          <a:xfrm>
            <a:off x="7812088" y="61913"/>
            <a:ext cx="1301750" cy="1135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6" name="Picture 6" descr="C:\Users\mirzaei\Desktop\معاونت درمان.jpg"/>
          <p:cNvPicPr>
            <a:picLocks noChangeAspect="1" noChangeArrowheads="1"/>
          </p:cNvPicPr>
          <p:nvPr userDrawn="1"/>
        </p:nvPicPr>
        <p:blipFill>
          <a:blip r:embed="rId15" cstate="print">
            <a:extLst>
              <a:ext uri="{28A0092B-C50C-407E-A947-70E740481C1C}">
                <a14:useLocalDpi xmlns:a14="http://schemas.microsoft.com/office/drawing/2010/main" xmlns="" val="0"/>
              </a:ext>
            </a:extLst>
          </a:blip>
          <a:srcRect/>
          <a:stretch>
            <a:fillRect/>
          </a:stretch>
        </p:blipFill>
        <p:spPr bwMode="auto">
          <a:xfrm>
            <a:off x="95250" y="95250"/>
            <a:ext cx="804863" cy="1101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8665869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ctr" rtl="1"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B Titr" panose="00000700000000000000" pitchFamily="2" charset="-78"/>
        </a:defRPr>
      </a:lvl1pPr>
      <a:lvl2pPr algn="ctr" rtl="1" eaLnBrk="0" fontAlgn="base" hangingPunct="0">
        <a:spcBef>
          <a:spcPct val="0"/>
        </a:spcBef>
        <a:spcAft>
          <a:spcPct val="0"/>
        </a:spcAft>
        <a:defRPr sz="4100" b="1">
          <a:solidFill>
            <a:schemeClr val="tx2"/>
          </a:solidFill>
          <a:latin typeface="Lucida Sans Unicode" pitchFamily="34" charset="0"/>
          <a:cs typeface="B Titr" pitchFamily="2" charset="-78"/>
        </a:defRPr>
      </a:lvl2pPr>
      <a:lvl3pPr algn="ctr" rtl="1" eaLnBrk="0" fontAlgn="base" hangingPunct="0">
        <a:spcBef>
          <a:spcPct val="0"/>
        </a:spcBef>
        <a:spcAft>
          <a:spcPct val="0"/>
        </a:spcAft>
        <a:defRPr sz="4100" b="1">
          <a:solidFill>
            <a:schemeClr val="tx2"/>
          </a:solidFill>
          <a:latin typeface="Lucida Sans Unicode" pitchFamily="34" charset="0"/>
          <a:cs typeface="B Titr" pitchFamily="2" charset="-78"/>
        </a:defRPr>
      </a:lvl3pPr>
      <a:lvl4pPr algn="ctr" rtl="1" eaLnBrk="0" fontAlgn="base" hangingPunct="0">
        <a:spcBef>
          <a:spcPct val="0"/>
        </a:spcBef>
        <a:spcAft>
          <a:spcPct val="0"/>
        </a:spcAft>
        <a:defRPr sz="4100" b="1">
          <a:solidFill>
            <a:schemeClr val="tx2"/>
          </a:solidFill>
          <a:latin typeface="Lucida Sans Unicode" pitchFamily="34" charset="0"/>
          <a:cs typeface="B Titr" pitchFamily="2" charset="-78"/>
        </a:defRPr>
      </a:lvl4pPr>
      <a:lvl5pPr algn="ctr" rtl="1" eaLnBrk="0" fontAlgn="base" hangingPunct="0">
        <a:spcBef>
          <a:spcPct val="0"/>
        </a:spcBef>
        <a:spcAft>
          <a:spcPct val="0"/>
        </a:spcAft>
        <a:defRPr sz="4100" b="1">
          <a:solidFill>
            <a:schemeClr val="tx2"/>
          </a:solidFill>
          <a:latin typeface="Lucida Sans Unicode" pitchFamily="34" charset="0"/>
          <a:cs typeface="B Titr" pitchFamily="2" charset="-78"/>
        </a:defRPr>
      </a:lvl5pPr>
      <a:lvl6pPr marL="457200" algn="l" rtl="1" fontAlgn="base">
        <a:spcBef>
          <a:spcPct val="0"/>
        </a:spcBef>
        <a:spcAft>
          <a:spcPct val="0"/>
        </a:spcAft>
        <a:defRPr sz="4100" b="1">
          <a:solidFill>
            <a:schemeClr val="tx2"/>
          </a:solidFill>
          <a:latin typeface="Lucida Sans Unicode" pitchFamily="34" charset="0"/>
          <a:cs typeface="Arial" pitchFamily="34" charset="0"/>
        </a:defRPr>
      </a:lvl6pPr>
      <a:lvl7pPr marL="914400" algn="l" rtl="1" fontAlgn="base">
        <a:spcBef>
          <a:spcPct val="0"/>
        </a:spcBef>
        <a:spcAft>
          <a:spcPct val="0"/>
        </a:spcAft>
        <a:defRPr sz="4100" b="1">
          <a:solidFill>
            <a:schemeClr val="tx2"/>
          </a:solidFill>
          <a:latin typeface="Lucida Sans Unicode" pitchFamily="34" charset="0"/>
          <a:cs typeface="Arial" pitchFamily="34" charset="0"/>
        </a:defRPr>
      </a:lvl7pPr>
      <a:lvl8pPr marL="1371600" algn="l" rtl="1" fontAlgn="base">
        <a:spcBef>
          <a:spcPct val="0"/>
        </a:spcBef>
        <a:spcAft>
          <a:spcPct val="0"/>
        </a:spcAft>
        <a:defRPr sz="4100" b="1">
          <a:solidFill>
            <a:schemeClr val="tx2"/>
          </a:solidFill>
          <a:latin typeface="Lucida Sans Unicode" pitchFamily="34" charset="0"/>
          <a:cs typeface="Arial" pitchFamily="34" charset="0"/>
        </a:defRPr>
      </a:lvl8pPr>
      <a:lvl9pPr marL="1828800" algn="l" rtl="1" fontAlgn="base">
        <a:spcBef>
          <a:spcPct val="0"/>
        </a:spcBef>
        <a:spcAft>
          <a:spcPct val="0"/>
        </a:spcAft>
        <a:defRPr sz="4100" b="1">
          <a:solidFill>
            <a:schemeClr val="tx2"/>
          </a:solidFill>
          <a:latin typeface="Lucida Sans Unicode" pitchFamily="34" charset="0"/>
          <a:cs typeface="Arial" pitchFamily="34" charset="0"/>
        </a:defRPr>
      </a:lvl9pPr>
      <a:extLst/>
    </p:titleStyle>
    <p:bodyStyle>
      <a:lvl1pPr marL="365125" indent="-255588" algn="just" rtl="1" eaLnBrk="0" fontAlgn="base" hangingPunct="0">
        <a:spcBef>
          <a:spcPts val="400"/>
        </a:spcBef>
        <a:spcAft>
          <a:spcPct val="0"/>
        </a:spcAft>
        <a:buClr>
          <a:schemeClr val="accent1"/>
        </a:buClr>
        <a:buSzPct val="68000"/>
        <a:buFont typeface="Wingdings" pitchFamily="2" charset="2"/>
        <a:buChar char="ü"/>
        <a:defRPr sz="2700" kern="1200">
          <a:solidFill>
            <a:schemeClr val="tx1"/>
          </a:solidFill>
          <a:latin typeface="+mn-lt"/>
          <a:ea typeface="+mn-ea"/>
          <a:cs typeface="B Nazanin" panose="00000400000000000000" pitchFamily="2" charset="-78"/>
        </a:defRPr>
      </a:lvl1pPr>
      <a:lvl2pPr marL="620713" indent="-228600" algn="just" rtl="1" eaLnBrk="0" fontAlgn="base" hangingPunct="0">
        <a:spcBef>
          <a:spcPts val="325"/>
        </a:spcBef>
        <a:spcAft>
          <a:spcPct val="0"/>
        </a:spcAft>
        <a:buClr>
          <a:schemeClr val="accent1"/>
        </a:buClr>
        <a:buFont typeface="Wingdings" pitchFamily="2" charset="2"/>
        <a:buChar char="ü"/>
        <a:defRPr sz="2300" kern="1200">
          <a:solidFill>
            <a:schemeClr val="tx1"/>
          </a:solidFill>
          <a:latin typeface="+mn-lt"/>
          <a:ea typeface="+mn-ea"/>
          <a:cs typeface="B Nazanin" panose="00000400000000000000" pitchFamily="2" charset="-78"/>
        </a:defRPr>
      </a:lvl2pPr>
      <a:lvl3pPr marL="858838" indent="-228600" algn="just" rtl="1" eaLnBrk="0" fontAlgn="base" hangingPunct="0">
        <a:spcBef>
          <a:spcPts val="350"/>
        </a:spcBef>
        <a:spcAft>
          <a:spcPct val="0"/>
        </a:spcAft>
        <a:buClr>
          <a:schemeClr val="accent2"/>
        </a:buClr>
        <a:buSzPct val="100000"/>
        <a:buFont typeface="Wingdings" pitchFamily="2" charset="2"/>
        <a:buChar char="ü"/>
        <a:defRPr sz="2100" kern="1200">
          <a:solidFill>
            <a:schemeClr val="tx1"/>
          </a:solidFill>
          <a:latin typeface="+mn-lt"/>
          <a:ea typeface="+mn-ea"/>
          <a:cs typeface="B Nazanin" panose="00000400000000000000" pitchFamily="2" charset="-78"/>
        </a:defRPr>
      </a:lvl3pPr>
      <a:lvl4pPr marL="1143000" indent="-228600" algn="just" rtl="1" eaLnBrk="0" fontAlgn="base" hangingPunct="0">
        <a:spcBef>
          <a:spcPts val="350"/>
        </a:spcBef>
        <a:spcAft>
          <a:spcPct val="0"/>
        </a:spcAft>
        <a:buClr>
          <a:schemeClr val="accent2"/>
        </a:buClr>
        <a:buFont typeface="Wingdings" pitchFamily="2" charset="2"/>
        <a:buChar char="ü"/>
        <a:defRPr sz="1900" kern="1200">
          <a:solidFill>
            <a:schemeClr val="tx1"/>
          </a:solidFill>
          <a:latin typeface="+mn-lt"/>
          <a:ea typeface="+mn-ea"/>
          <a:cs typeface="B Nazanin" panose="00000400000000000000" pitchFamily="2" charset="-78"/>
        </a:defRPr>
      </a:lvl4pPr>
      <a:lvl5pPr marL="1371600" indent="-228600" algn="just" rtl="1" eaLnBrk="0" fontAlgn="base" hangingPunct="0">
        <a:spcBef>
          <a:spcPts val="350"/>
        </a:spcBef>
        <a:spcAft>
          <a:spcPct val="0"/>
        </a:spcAft>
        <a:buClr>
          <a:schemeClr val="accent2"/>
        </a:buClr>
        <a:buFont typeface="Wingdings" pitchFamily="2" charset="2"/>
        <a:buChar char="ü"/>
        <a:defRPr kern="1200">
          <a:solidFill>
            <a:schemeClr val="tx1"/>
          </a:solidFill>
          <a:latin typeface="+mn-lt"/>
          <a:ea typeface="+mn-ea"/>
          <a:cs typeface="B Nazanin" panose="00000400000000000000" pitchFamily="2" charset="-78"/>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Users\DELAN\Desktop\besm.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23850" y="1125538"/>
            <a:ext cx="7164388" cy="4727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2640693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843808" y="3717032"/>
            <a:ext cx="864096" cy="252028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برخوردارتر</a:t>
            </a:r>
            <a:endParaRPr lang="en-US" sz="2800" dirty="0">
              <a:solidFill>
                <a:prstClr val="black"/>
              </a:solidFill>
              <a:cs typeface="B Titr" panose="00000700000000000000" pitchFamily="2" charset="-78"/>
            </a:endParaRPr>
          </a:p>
        </p:txBody>
      </p:sp>
      <p:sp>
        <p:nvSpPr>
          <p:cNvPr id="12" name="Rounded Rectangle 11"/>
          <p:cNvSpPr/>
          <p:nvPr/>
        </p:nvSpPr>
        <p:spPr>
          <a:xfrm>
            <a:off x="5867400" y="1125538"/>
            <a:ext cx="865188" cy="2519362"/>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محروم تر</a:t>
            </a:r>
            <a:endParaRPr lang="en-US" sz="2800" dirty="0">
              <a:solidFill>
                <a:prstClr val="black"/>
              </a:solidFill>
              <a:cs typeface="B Titr" panose="00000700000000000000" pitchFamily="2" charset="-78"/>
            </a:endParaRPr>
          </a:p>
        </p:txBody>
      </p:sp>
      <p:sp>
        <p:nvSpPr>
          <p:cNvPr id="2" name="Rectangle 1"/>
          <p:cNvSpPr/>
          <p:nvPr/>
        </p:nvSpPr>
        <p:spPr>
          <a:xfrm>
            <a:off x="4211638" y="1484313"/>
            <a:ext cx="1296987" cy="792162"/>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fa-IR" sz="2800" b="1" dirty="0">
                <a:solidFill>
                  <a:prstClr val="black"/>
                </a:solidFill>
                <a:cs typeface="B Titr" panose="00000700000000000000" pitchFamily="2" charset="-78"/>
              </a:rPr>
              <a:t>الف</a:t>
            </a:r>
            <a:endParaRPr lang="en-US" b="1" dirty="0">
              <a:solidFill>
                <a:prstClr val="black"/>
              </a:solidFill>
              <a:cs typeface="B Titr" panose="00000700000000000000" pitchFamily="2" charset="-78"/>
            </a:endParaRPr>
          </a:p>
        </p:txBody>
      </p:sp>
      <p:sp>
        <p:nvSpPr>
          <p:cNvPr id="3" name="Rectangle 2"/>
          <p:cNvSpPr/>
          <p:nvPr/>
        </p:nvSpPr>
        <p:spPr>
          <a:xfrm>
            <a:off x="4211638" y="2708275"/>
            <a:ext cx="1296987" cy="792163"/>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ب</a:t>
            </a:r>
            <a:endParaRPr lang="en-US" sz="2800" dirty="0">
              <a:solidFill>
                <a:prstClr val="black"/>
              </a:solidFill>
              <a:cs typeface="B Titr" panose="00000700000000000000" pitchFamily="2" charset="-78"/>
            </a:endParaRPr>
          </a:p>
        </p:txBody>
      </p:sp>
      <p:sp>
        <p:nvSpPr>
          <p:cNvPr id="4" name="Rectangle 3"/>
          <p:cNvSpPr/>
          <p:nvPr/>
        </p:nvSpPr>
        <p:spPr>
          <a:xfrm>
            <a:off x="4211638" y="3933825"/>
            <a:ext cx="1296987" cy="790575"/>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ج</a:t>
            </a:r>
            <a:endParaRPr lang="en-US" sz="2800" dirty="0">
              <a:solidFill>
                <a:prstClr val="black"/>
              </a:solidFill>
              <a:cs typeface="B Titr" panose="00000700000000000000" pitchFamily="2" charset="-78"/>
            </a:endParaRPr>
          </a:p>
        </p:txBody>
      </p:sp>
      <p:sp>
        <p:nvSpPr>
          <p:cNvPr id="5" name="Rectangle 4"/>
          <p:cNvSpPr/>
          <p:nvPr/>
        </p:nvSpPr>
        <p:spPr>
          <a:xfrm>
            <a:off x="4211638" y="5229225"/>
            <a:ext cx="1296987" cy="792163"/>
          </a:xfrm>
          <a:prstGeom prst="rect">
            <a:avLst/>
          </a:prstGeom>
          <a:solidFill>
            <a:schemeClr val="accent6">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د</a:t>
            </a:r>
            <a:endParaRPr lang="en-US" sz="2800" dirty="0">
              <a:solidFill>
                <a:prstClr val="black"/>
              </a:solidFill>
              <a:cs typeface="B Titr" panose="00000700000000000000" pitchFamily="2" charset="-78"/>
            </a:endParaRPr>
          </a:p>
        </p:txBody>
      </p:sp>
      <p:cxnSp>
        <p:nvCxnSpPr>
          <p:cNvPr id="9" name="Straight Arrow Connector 8"/>
          <p:cNvCxnSpPr/>
          <p:nvPr/>
        </p:nvCxnSpPr>
        <p:spPr>
          <a:xfrm>
            <a:off x="3779838" y="1484313"/>
            <a:ext cx="0" cy="4429125"/>
          </a:xfrm>
          <a:prstGeom prst="straightConnector1">
            <a:avLst/>
          </a:prstGeom>
          <a:ln w="66675">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867400" y="1557338"/>
            <a:ext cx="0" cy="4427537"/>
          </a:xfrm>
          <a:prstGeom prst="straightConnector1">
            <a:avLst/>
          </a:prstGeom>
          <a:ln w="66675">
            <a:solidFill>
              <a:srgbClr val="FFC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491880" y="620688"/>
            <a:ext cx="2520280" cy="648072"/>
          </a:xfrm>
          <a:prstGeom prst="rect">
            <a:avLst/>
          </a:prstGeom>
        </p:spPr>
        <p:style>
          <a:lnRef idx="0">
            <a:schemeClr val="accent4"/>
          </a:lnRef>
          <a:fillRef idx="3">
            <a:schemeClr val="accent4"/>
          </a:fillRef>
          <a:effectRef idx="3">
            <a:schemeClr val="accent4"/>
          </a:effectRef>
          <a:fontRef idx="minor">
            <a:schemeClr val="lt1"/>
          </a:fontRef>
        </p:style>
        <p:txBody>
          <a:bodyPr anchor="ctr"/>
          <a:lstStyle/>
          <a:p>
            <a:pPr algn="ctr" eaLnBrk="0" fontAlgn="base" hangingPunct="0">
              <a:spcBef>
                <a:spcPct val="0"/>
              </a:spcBef>
              <a:spcAft>
                <a:spcPct val="0"/>
              </a:spcAft>
              <a:defRPr/>
            </a:pPr>
            <a:r>
              <a:rPr lang="fa-IR" sz="2400" b="1" dirty="0">
                <a:solidFill>
                  <a:prstClr val="black"/>
                </a:solidFill>
                <a:cs typeface="B Titr" panose="00000700000000000000" pitchFamily="2" charset="-78"/>
              </a:rPr>
              <a:t>پرداخت عملکردی</a:t>
            </a:r>
            <a:endParaRPr lang="en-US" sz="2400" b="1" dirty="0">
              <a:solidFill>
                <a:prstClr val="black"/>
              </a:solidFill>
              <a:cs typeface="B Titr" panose="00000700000000000000" pitchFamily="2" charset="-78"/>
            </a:endParaRPr>
          </a:p>
        </p:txBody>
      </p:sp>
    </p:spTree>
    <p:extLst>
      <p:ext uri="{BB962C8B-B14F-4D97-AF65-F5344CB8AC3E}">
        <p14:creationId xmlns:p14="http://schemas.microsoft.com/office/powerpoint/2010/main" xmlns="" val="1267738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48680"/>
            <a:ext cx="7772400" cy="936402"/>
          </a:xfrm>
        </p:spPr>
        <p:txBody>
          <a:bodyPr>
            <a:noAutofit/>
          </a:bodyPr>
          <a:lstStyle/>
          <a:p>
            <a:pPr>
              <a:defRPr/>
            </a:pPr>
            <a:r>
              <a:rPr lang="fa-IR" sz="3600" dirty="0" smtClean="0">
                <a:effectLst/>
              </a:rPr>
              <a:t>پزشکان عمومی مشمول</a:t>
            </a:r>
            <a:endParaRPr lang="fa-IR" sz="3600" dirty="0"/>
          </a:p>
        </p:txBody>
      </p:sp>
      <p:sp>
        <p:nvSpPr>
          <p:cNvPr id="21507" name="Subtitle 2"/>
          <p:cNvSpPr>
            <a:spLocks noGrp="1"/>
          </p:cNvSpPr>
          <p:nvPr>
            <p:ph type="subTitle" idx="1"/>
          </p:nvPr>
        </p:nvSpPr>
        <p:spPr>
          <a:xfrm>
            <a:off x="468313" y="1700213"/>
            <a:ext cx="8351837" cy="1200150"/>
          </a:xfrm>
        </p:spPr>
        <p:txBody>
          <a:bodyPr/>
          <a:lstStyle/>
          <a:p>
            <a:pPr marR="0" algn="just"/>
            <a:r>
              <a:rPr lang="fa-IR" b="1" smtClean="0"/>
              <a:t>پزشکان عمومی شاغل در بيمارستان و اورژانس پيش‌بيمارستاني (مستقر در سیستم دیسپچ) که به طور تمام وقت انجام وظیفه می‌نمایند، به ازای هر 24 ساعت مقیمی، پرداخت ثابت به شرح جدول ذیل صورت می‌گیرد:</a:t>
            </a:r>
          </a:p>
        </p:txBody>
      </p:sp>
      <p:graphicFrame>
        <p:nvGraphicFramePr>
          <p:cNvPr id="3" name="Table 2"/>
          <p:cNvGraphicFramePr>
            <a:graphicFrameLocks noGrp="1"/>
          </p:cNvGraphicFramePr>
          <p:nvPr/>
        </p:nvGraphicFramePr>
        <p:xfrm>
          <a:off x="539749" y="3241675"/>
          <a:ext cx="8208964" cy="1267968"/>
        </p:xfrm>
        <a:graphic>
          <a:graphicData uri="http://schemas.openxmlformats.org/drawingml/2006/table">
            <a:tbl>
              <a:tblPr rtl="1" firstRow="1" firstCol="1" bandRow="1">
                <a:tableStyleId>{5C22544A-7EE6-4342-B048-85BDC9FD1C3A}</a:tableStyleId>
              </a:tblPr>
              <a:tblGrid>
                <a:gridCol w="1984162"/>
                <a:gridCol w="1629950"/>
                <a:gridCol w="1572381"/>
                <a:gridCol w="1428075"/>
                <a:gridCol w="1594396"/>
              </a:tblGrid>
              <a:tr h="791766">
                <a:tc rowSpan="2">
                  <a:txBody>
                    <a:bodyPr/>
                    <a:lstStyle/>
                    <a:p>
                      <a:pPr marL="0" indent="0" algn="ctr" rtl="1">
                        <a:lnSpc>
                          <a:spcPct val="130000"/>
                        </a:lnSpc>
                        <a:spcAft>
                          <a:spcPts val="0"/>
                        </a:spcAft>
                        <a:tabLst>
                          <a:tab pos="92710" algn="l"/>
                        </a:tabLst>
                      </a:pPr>
                      <a:r>
                        <a:rPr lang="fa-IR" sz="2000" dirty="0">
                          <a:solidFill>
                            <a:schemeClr val="tx1"/>
                          </a:solidFill>
                          <a:effectLst/>
                          <a:cs typeface="B Titr" panose="00000700000000000000" pitchFamily="2" charset="-78"/>
                        </a:rPr>
                        <a:t>پرداخت </a:t>
                      </a:r>
                      <a:r>
                        <a:rPr lang="fa-IR" sz="2400" dirty="0">
                          <a:solidFill>
                            <a:schemeClr val="tx1"/>
                          </a:solidFill>
                          <a:effectLst/>
                          <a:cs typeface="B Titr" panose="00000700000000000000" pitchFamily="2" charset="-78"/>
                        </a:rPr>
                        <a:t>ثابت</a:t>
                      </a:r>
                      <a:r>
                        <a:rPr lang="fa-IR" sz="2000" dirty="0">
                          <a:solidFill>
                            <a:schemeClr val="tx1"/>
                          </a:solidFill>
                          <a:effectLst/>
                          <a:cs typeface="B Titr" panose="00000700000000000000" pitchFamily="2" charset="-78"/>
                        </a:rPr>
                        <a:t> به ازاي 24 </a:t>
                      </a:r>
                      <a:r>
                        <a:rPr lang="fa-IR" sz="2000" dirty="0" smtClean="0">
                          <a:solidFill>
                            <a:schemeClr val="tx1"/>
                          </a:solidFill>
                          <a:effectLst/>
                          <a:cs typeface="B Titr" panose="00000700000000000000" pitchFamily="2" charset="-78"/>
                        </a:rPr>
                        <a:t>ساعت (</a:t>
                      </a:r>
                      <a:r>
                        <a:rPr lang="fa-IR" sz="2000" dirty="0">
                          <a:solidFill>
                            <a:schemeClr val="tx1"/>
                          </a:solidFill>
                          <a:effectLst/>
                          <a:cs typeface="B Titr" panose="00000700000000000000" pitchFamily="2" charset="-78"/>
                        </a:rPr>
                        <a:t>ريال)</a:t>
                      </a:r>
                      <a:endParaRPr lang="en-US" sz="2000" dirty="0">
                        <a:solidFill>
                          <a:schemeClr val="tx1"/>
                        </a:solidFill>
                        <a:effectLst/>
                        <a:latin typeface="B Zar" panose="00000400000000000000" pitchFamily="2" charset="-78"/>
                        <a:ea typeface="Calibri" panose="020F0502020204030204" pitchFamily="34" charset="0"/>
                        <a:cs typeface="B Titr" panose="00000700000000000000" pitchFamily="2" charset="-78"/>
                      </a:endParaRPr>
                    </a:p>
                  </a:txBody>
                  <a:tcPr marL="68580" marR="68580" marT="0" marB="0"/>
                </a:tc>
                <a:tc>
                  <a:txBody>
                    <a:bodyPr/>
                    <a:lstStyle/>
                    <a:p>
                      <a:pPr marL="0" indent="0" algn="ctr" rtl="1">
                        <a:lnSpc>
                          <a:spcPct val="130000"/>
                        </a:lnSpc>
                        <a:spcAft>
                          <a:spcPts val="0"/>
                        </a:spcAft>
                        <a:tabLst>
                          <a:tab pos="92710" algn="l"/>
                        </a:tabLst>
                      </a:pPr>
                      <a:r>
                        <a:rPr lang="fa-IR" sz="2000" dirty="0">
                          <a:solidFill>
                            <a:schemeClr val="tx1"/>
                          </a:solidFill>
                          <a:effectLst/>
                          <a:cs typeface="B Titr" panose="00000700000000000000" pitchFamily="2" charset="-78"/>
                        </a:rPr>
                        <a:t>شهرستان‌های گروه (الف)</a:t>
                      </a:r>
                      <a:endParaRPr lang="en-US" sz="2000" dirty="0">
                        <a:solidFill>
                          <a:schemeClr val="tx1"/>
                        </a:solidFill>
                        <a:effectLst/>
                        <a:latin typeface="B Zar" panose="00000400000000000000" pitchFamily="2" charset="-78"/>
                        <a:ea typeface="Calibri" panose="020F0502020204030204" pitchFamily="34" charset="0"/>
                        <a:cs typeface="B Titr" panose="00000700000000000000" pitchFamily="2" charset="-78"/>
                      </a:endParaRPr>
                    </a:p>
                  </a:txBody>
                  <a:tcPr marL="68580" marR="68580" marT="0" marB="0" anchor="ctr"/>
                </a:tc>
                <a:tc>
                  <a:txBody>
                    <a:bodyPr/>
                    <a:lstStyle/>
                    <a:p>
                      <a:pPr marL="0" indent="0" algn="ctr" rtl="1">
                        <a:lnSpc>
                          <a:spcPct val="130000"/>
                        </a:lnSpc>
                        <a:spcAft>
                          <a:spcPts val="0"/>
                        </a:spcAft>
                        <a:tabLst>
                          <a:tab pos="92710" algn="l"/>
                        </a:tabLst>
                      </a:pPr>
                      <a:r>
                        <a:rPr kumimoji="0" lang="fa-IR" sz="2000" b="1" kern="1200" dirty="0">
                          <a:solidFill>
                            <a:schemeClr val="tx1"/>
                          </a:solidFill>
                          <a:effectLst/>
                          <a:latin typeface="+mn-lt"/>
                          <a:ea typeface="+mn-ea"/>
                          <a:cs typeface="B Titr" panose="00000700000000000000" pitchFamily="2" charset="-78"/>
                        </a:rPr>
                        <a:t>شهرستان‌های</a:t>
                      </a:r>
                      <a:r>
                        <a:rPr lang="fa-IR" sz="2000" dirty="0">
                          <a:solidFill>
                            <a:schemeClr val="tx1"/>
                          </a:solidFill>
                          <a:effectLst/>
                          <a:cs typeface="B Titr" panose="00000700000000000000" pitchFamily="2" charset="-78"/>
                        </a:rPr>
                        <a:t> گروه (ب)</a:t>
                      </a:r>
                      <a:endParaRPr lang="en-US" sz="2000" dirty="0">
                        <a:solidFill>
                          <a:schemeClr val="tx1"/>
                        </a:solidFill>
                        <a:effectLst/>
                        <a:latin typeface="B Zar" panose="00000400000000000000" pitchFamily="2" charset="-78"/>
                        <a:ea typeface="Calibri" panose="020F0502020204030204" pitchFamily="34" charset="0"/>
                        <a:cs typeface="B Titr" panose="00000700000000000000" pitchFamily="2" charset="-78"/>
                      </a:endParaRPr>
                    </a:p>
                  </a:txBody>
                  <a:tcPr marL="68580" marR="68580" marT="0" marB="0" anchor="ctr"/>
                </a:tc>
                <a:tc>
                  <a:txBody>
                    <a:bodyPr/>
                    <a:lstStyle/>
                    <a:p>
                      <a:pPr marL="0" indent="0" algn="ctr" rtl="1">
                        <a:lnSpc>
                          <a:spcPct val="130000"/>
                        </a:lnSpc>
                        <a:spcAft>
                          <a:spcPts val="0"/>
                        </a:spcAft>
                        <a:tabLst>
                          <a:tab pos="92710" algn="l"/>
                        </a:tabLst>
                      </a:pPr>
                      <a:r>
                        <a:rPr lang="fa-IR" sz="2000" dirty="0">
                          <a:solidFill>
                            <a:schemeClr val="tx1"/>
                          </a:solidFill>
                          <a:effectLst/>
                          <a:cs typeface="B Titr" panose="00000700000000000000" pitchFamily="2" charset="-78"/>
                        </a:rPr>
                        <a:t>شهرستان‌های گروه (ج)</a:t>
                      </a:r>
                      <a:endParaRPr lang="en-US" sz="2000" dirty="0">
                        <a:solidFill>
                          <a:schemeClr val="tx1"/>
                        </a:solidFill>
                        <a:effectLst/>
                        <a:latin typeface="B Zar" panose="00000400000000000000" pitchFamily="2" charset="-78"/>
                        <a:ea typeface="Calibri" panose="020F0502020204030204" pitchFamily="34" charset="0"/>
                        <a:cs typeface="B Titr" panose="00000700000000000000" pitchFamily="2" charset="-78"/>
                      </a:endParaRPr>
                    </a:p>
                  </a:txBody>
                  <a:tcPr marL="68580" marR="68580" marT="0" marB="0" anchor="ctr"/>
                </a:tc>
                <a:tc>
                  <a:txBody>
                    <a:bodyPr/>
                    <a:lstStyle/>
                    <a:p>
                      <a:pPr marL="0" indent="0" algn="ctr" rtl="1">
                        <a:lnSpc>
                          <a:spcPct val="130000"/>
                        </a:lnSpc>
                        <a:spcAft>
                          <a:spcPts val="0"/>
                        </a:spcAft>
                        <a:tabLst>
                          <a:tab pos="92710" algn="l"/>
                        </a:tabLst>
                      </a:pPr>
                      <a:r>
                        <a:rPr lang="fa-IR" sz="2000" dirty="0">
                          <a:solidFill>
                            <a:schemeClr val="tx1"/>
                          </a:solidFill>
                          <a:effectLst/>
                          <a:cs typeface="B Titr" panose="00000700000000000000" pitchFamily="2" charset="-78"/>
                        </a:rPr>
                        <a:t>شهرستان‌های گروه (د)</a:t>
                      </a:r>
                      <a:endParaRPr lang="en-US" sz="2000" dirty="0">
                        <a:solidFill>
                          <a:schemeClr val="tx1"/>
                        </a:solidFill>
                        <a:effectLst/>
                        <a:latin typeface="B Zar" panose="00000400000000000000" pitchFamily="2" charset="-78"/>
                        <a:ea typeface="Calibri" panose="020F0502020204030204" pitchFamily="34" charset="0"/>
                        <a:cs typeface="B Titr" panose="00000700000000000000" pitchFamily="2" charset="-78"/>
                      </a:endParaRPr>
                    </a:p>
                  </a:txBody>
                  <a:tcPr marL="68580" marR="68580" marT="0" marB="0" anchor="ctr"/>
                </a:tc>
              </a:tr>
              <a:tr h="475059">
                <a:tc vMerge="1">
                  <a:txBody>
                    <a:bodyPr/>
                    <a:lstStyle/>
                    <a:p>
                      <a:endParaRPr lang="en-US"/>
                    </a:p>
                  </a:txBody>
                  <a:tcPr/>
                </a:tc>
                <a:tc>
                  <a:txBody>
                    <a:bodyPr/>
                    <a:lstStyle/>
                    <a:p>
                      <a:pPr marL="457200" algn="ctr" rtl="1">
                        <a:lnSpc>
                          <a:spcPct val="130000"/>
                        </a:lnSpc>
                        <a:spcAft>
                          <a:spcPts val="0"/>
                        </a:spcAft>
                        <a:tabLst>
                          <a:tab pos="92710" algn="l"/>
                        </a:tabLst>
                      </a:pPr>
                      <a:r>
                        <a:rPr lang="fa-IR" sz="1800" dirty="0" smtClean="0">
                          <a:effectLst/>
                          <a:cs typeface="B Titr" panose="00000700000000000000" pitchFamily="2" charset="-78"/>
                        </a:rPr>
                        <a:t>3/000/000</a:t>
                      </a:r>
                      <a:endParaRPr lang="en-US" sz="1800" dirty="0">
                        <a:effectLst/>
                        <a:latin typeface="B Zar" panose="00000400000000000000" pitchFamily="2" charset="-78"/>
                        <a:ea typeface="Calibri" panose="020F0502020204030204" pitchFamily="34" charset="0"/>
                        <a:cs typeface="B Titr" panose="00000700000000000000" pitchFamily="2" charset="-78"/>
                      </a:endParaRPr>
                    </a:p>
                  </a:txBody>
                  <a:tcPr marL="68580" marR="68580" marT="0" marB="0" anchor="ctr"/>
                </a:tc>
                <a:tc>
                  <a:txBody>
                    <a:bodyPr/>
                    <a:lstStyle/>
                    <a:p>
                      <a:pPr marL="457200" algn="ctr" rtl="1">
                        <a:lnSpc>
                          <a:spcPct val="130000"/>
                        </a:lnSpc>
                        <a:spcAft>
                          <a:spcPts val="0"/>
                        </a:spcAft>
                        <a:tabLst>
                          <a:tab pos="92710" algn="l"/>
                        </a:tabLst>
                      </a:pPr>
                      <a:r>
                        <a:rPr lang="fa-IR" sz="1800" dirty="0" smtClean="0">
                          <a:effectLst/>
                          <a:cs typeface="B Titr" panose="00000700000000000000" pitchFamily="2" charset="-78"/>
                        </a:rPr>
                        <a:t>2/000/000</a:t>
                      </a:r>
                      <a:endParaRPr lang="en-US" sz="1800" dirty="0">
                        <a:effectLst/>
                        <a:latin typeface="B Zar" panose="00000400000000000000" pitchFamily="2" charset="-78"/>
                        <a:ea typeface="Calibri" panose="020F0502020204030204" pitchFamily="34" charset="0"/>
                        <a:cs typeface="B Titr" panose="00000700000000000000" pitchFamily="2" charset="-78"/>
                      </a:endParaRPr>
                    </a:p>
                  </a:txBody>
                  <a:tcPr marL="68580" marR="68580" marT="0" marB="0" anchor="ctr"/>
                </a:tc>
                <a:tc>
                  <a:txBody>
                    <a:bodyPr/>
                    <a:lstStyle/>
                    <a:p>
                      <a:pPr marL="457200" algn="ctr" rtl="1">
                        <a:lnSpc>
                          <a:spcPct val="130000"/>
                        </a:lnSpc>
                        <a:spcAft>
                          <a:spcPts val="0"/>
                        </a:spcAft>
                        <a:tabLst>
                          <a:tab pos="92710" algn="l"/>
                        </a:tabLst>
                      </a:pPr>
                      <a:r>
                        <a:rPr lang="fa-IR" sz="1800" dirty="0">
                          <a:effectLst/>
                          <a:cs typeface="B Titr" panose="00000700000000000000" pitchFamily="2" charset="-78"/>
                        </a:rPr>
                        <a:t>0</a:t>
                      </a:r>
                      <a:endParaRPr lang="en-US" sz="1800" dirty="0">
                        <a:effectLst/>
                        <a:latin typeface="B Zar" panose="00000400000000000000" pitchFamily="2" charset="-78"/>
                        <a:ea typeface="Calibri" panose="020F0502020204030204" pitchFamily="34" charset="0"/>
                        <a:cs typeface="B Titr" panose="00000700000000000000" pitchFamily="2" charset="-78"/>
                      </a:endParaRPr>
                    </a:p>
                  </a:txBody>
                  <a:tcPr marL="68580" marR="68580" marT="0" marB="0" anchor="ctr"/>
                </a:tc>
                <a:tc>
                  <a:txBody>
                    <a:bodyPr/>
                    <a:lstStyle/>
                    <a:p>
                      <a:pPr marL="457200" algn="ctr" rtl="1">
                        <a:lnSpc>
                          <a:spcPct val="130000"/>
                        </a:lnSpc>
                        <a:spcAft>
                          <a:spcPts val="0"/>
                        </a:spcAft>
                        <a:tabLst>
                          <a:tab pos="92710" algn="l"/>
                        </a:tabLst>
                      </a:pPr>
                      <a:r>
                        <a:rPr lang="fa-IR" sz="1800" dirty="0">
                          <a:effectLst/>
                          <a:cs typeface="B Titr" panose="00000700000000000000" pitchFamily="2" charset="-78"/>
                        </a:rPr>
                        <a:t>0</a:t>
                      </a:r>
                      <a:endParaRPr lang="en-US" sz="1800" dirty="0">
                        <a:effectLst/>
                        <a:latin typeface="B Zar" panose="00000400000000000000" pitchFamily="2" charset="-78"/>
                        <a:ea typeface="Calibri" panose="020F0502020204030204" pitchFamily="34" charset="0"/>
                        <a:cs typeface="B Titr" panose="00000700000000000000" pitchFamily="2" charset="-78"/>
                      </a:endParaRPr>
                    </a:p>
                  </a:txBody>
                  <a:tcPr marL="68580" marR="68580" marT="0" marB="0" anchor="ctr"/>
                </a:tc>
              </a:tr>
            </a:tbl>
          </a:graphicData>
        </a:graphic>
      </p:graphicFrame>
    </p:spTree>
    <p:extLst>
      <p:ext uri="{BB962C8B-B14F-4D97-AF65-F5344CB8AC3E}">
        <p14:creationId xmlns:p14="http://schemas.microsoft.com/office/powerpoint/2010/main" xmlns="" val="18987041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052438"/>
            <a:ext cx="7772400" cy="936402"/>
          </a:xfrm>
        </p:spPr>
        <p:txBody>
          <a:bodyPr>
            <a:noAutofit/>
          </a:bodyPr>
          <a:lstStyle/>
          <a:p>
            <a:pPr>
              <a:defRPr/>
            </a:pPr>
            <a:r>
              <a:rPr lang="fa-IR" sz="3600" dirty="0"/>
              <a:t>پرداخت ثابت به ازاي هر 24 ساعت حضور فیزیکی </a:t>
            </a:r>
            <a:r>
              <a:rPr lang="fa-IR" sz="3600" dirty="0" smtClean="0"/>
              <a:t>به </a:t>
            </a:r>
            <a:r>
              <a:rPr lang="fa-IR" sz="3600" dirty="0" smtClean="0">
                <a:effectLst/>
              </a:rPr>
              <a:t>پزشکان متخصص</a:t>
            </a:r>
            <a:endParaRPr lang="fa-IR" sz="3600" dirty="0"/>
          </a:p>
        </p:txBody>
      </p:sp>
      <p:sp>
        <p:nvSpPr>
          <p:cNvPr id="22531" name="Subtitle 2"/>
          <p:cNvSpPr>
            <a:spLocks noGrp="1"/>
          </p:cNvSpPr>
          <p:nvPr>
            <p:ph type="subTitle" idx="1"/>
          </p:nvPr>
        </p:nvSpPr>
        <p:spPr>
          <a:xfrm>
            <a:off x="468313" y="2084388"/>
            <a:ext cx="8351837" cy="1200150"/>
          </a:xfrm>
        </p:spPr>
        <p:txBody>
          <a:bodyPr/>
          <a:lstStyle/>
          <a:p>
            <a:pPr marR="0" algn="just">
              <a:defRPr/>
            </a:pPr>
            <a:r>
              <a:rPr lang="fa-IR" b="1" dirty="0" smtClean="0"/>
              <a:t>در </a:t>
            </a:r>
            <a:r>
              <a:rPr lang="fa-IR" sz="3200" b="1" dirty="0" smtClean="0"/>
              <a:t>شهرستان‌های گروه (الف)، </a:t>
            </a:r>
            <a:r>
              <a:rPr lang="fa-IR" b="1" dirty="0" smtClean="0"/>
              <a:t>برای کلیه گروه‌های تخصصی بالینی و پاراکلینیک پرداخت ثابت به ازاي هر 24 ساعت حضور فیزیکی در شهرستان به صورت آنکال و آماده خدمت، </a:t>
            </a:r>
            <a:r>
              <a:rPr lang="fa-IR" sz="3200" b="1" dirty="0" smtClean="0">
                <a:solidFill>
                  <a:schemeClr val="accent6">
                    <a:lumMod val="50000"/>
                  </a:schemeClr>
                </a:solidFill>
              </a:rPr>
              <a:t>مبلغ 3 میلیون ریال</a:t>
            </a:r>
            <a:r>
              <a:rPr lang="fa-IR" b="1" dirty="0" smtClean="0"/>
              <a:t> پرداخت می‌گردد.</a:t>
            </a:r>
          </a:p>
        </p:txBody>
      </p:sp>
    </p:spTree>
    <p:extLst>
      <p:ext uri="{BB962C8B-B14F-4D97-AF65-F5344CB8AC3E}">
        <p14:creationId xmlns:p14="http://schemas.microsoft.com/office/powerpoint/2010/main" xmlns="" val="4686573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908720"/>
            <a:ext cx="7772400" cy="936402"/>
          </a:xfrm>
        </p:spPr>
        <p:txBody>
          <a:bodyPr>
            <a:noAutofit/>
          </a:bodyPr>
          <a:lstStyle/>
          <a:p>
            <a:pPr>
              <a:defRPr/>
            </a:pPr>
            <a:r>
              <a:rPr lang="fa-IR" sz="3600" dirty="0"/>
              <a:t>پرداخت ثابت به ازاي هر 24 ساعت حضور فیزیکی </a:t>
            </a:r>
            <a:r>
              <a:rPr lang="fa-IR" sz="3600" dirty="0" smtClean="0"/>
              <a:t>به </a:t>
            </a:r>
            <a:r>
              <a:rPr lang="fa-IR" sz="3600" dirty="0" smtClean="0">
                <a:effectLst/>
              </a:rPr>
              <a:t>پزشکان متخصص</a:t>
            </a:r>
            <a:endParaRPr lang="fa-IR" sz="3600" dirty="0"/>
          </a:p>
        </p:txBody>
      </p:sp>
      <p:sp>
        <p:nvSpPr>
          <p:cNvPr id="23555" name="Subtitle 2"/>
          <p:cNvSpPr>
            <a:spLocks noGrp="1"/>
          </p:cNvSpPr>
          <p:nvPr>
            <p:ph type="subTitle" idx="1"/>
          </p:nvPr>
        </p:nvSpPr>
        <p:spPr>
          <a:xfrm>
            <a:off x="468313" y="1916113"/>
            <a:ext cx="8351837" cy="1200150"/>
          </a:xfrm>
        </p:spPr>
        <p:txBody>
          <a:bodyPr/>
          <a:lstStyle/>
          <a:p>
            <a:pPr marR="0" algn="just"/>
            <a:r>
              <a:rPr lang="fa-IR" b="1" smtClean="0"/>
              <a:t>الف-2) در شهرستان‌های گروه (ب) به ازاي هر 24 ساعت حضور فیزیکی در شهرستان مربوطه، مبالغ به شرح جدول زیر پرداخت می‌گردد:</a:t>
            </a:r>
          </a:p>
          <a:p>
            <a:pPr marR="0" algn="just"/>
            <a:endParaRPr lang="en-US" smtClean="0"/>
          </a:p>
        </p:txBody>
      </p:sp>
      <p:graphicFrame>
        <p:nvGraphicFramePr>
          <p:cNvPr id="5" name="Table 4"/>
          <p:cNvGraphicFramePr>
            <a:graphicFrameLocks noGrp="1"/>
          </p:cNvGraphicFramePr>
          <p:nvPr/>
        </p:nvGraphicFramePr>
        <p:xfrm>
          <a:off x="323849" y="3357563"/>
          <a:ext cx="8496301" cy="2735262"/>
        </p:xfrm>
        <a:graphic>
          <a:graphicData uri="http://schemas.openxmlformats.org/drawingml/2006/table">
            <a:tbl>
              <a:tblPr rtl="1" firstRow="1" firstCol="1" bandRow="1"/>
              <a:tblGrid>
                <a:gridCol w="2076879"/>
                <a:gridCol w="3711869"/>
                <a:gridCol w="2707553"/>
              </a:tblGrid>
              <a:tr h="1823508">
                <a:tc>
                  <a:txBody>
                    <a:bodyPr/>
                    <a:lstStyle/>
                    <a:p>
                      <a:pPr algn="ctr" rtl="1">
                        <a:lnSpc>
                          <a:spcPct val="130000"/>
                        </a:lnSpc>
                        <a:spcAft>
                          <a:spcPts val="0"/>
                        </a:spcAft>
                        <a:tabLst>
                          <a:tab pos="92710" algn="l"/>
                        </a:tabLst>
                      </a:pPr>
                      <a:r>
                        <a:rPr lang="fa-IR" sz="1800" b="1" dirty="0">
                          <a:effectLst/>
                          <a:latin typeface="Times New Roman" panose="02020603050405020304" pitchFamily="18" charset="0"/>
                          <a:ea typeface="Calibri" panose="020F0502020204030204" pitchFamily="34" charset="0"/>
                          <a:cs typeface="B Titr" panose="00000700000000000000" pitchFamily="2" charset="-78"/>
                        </a:rPr>
                        <a:t>دسته‌بندي رشته‌ها</a:t>
                      </a:r>
                      <a:endParaRPr lang="en-US" sz="1800" dirty="0">
                        <a:effectLst/>
                        <a:latin typeface="B Zar" panose="00000400000000000000" pitchFamily="2" charset="-78"/>
                        <a:ea typeface="Calibri" panose="020F0502020204030204" pitchFamily="34" charset="0"/>
                        <a:cs typeface="B Zar" panose="00000400000000000000" pitchFamily="2" charset="-78"/>
                      </a:endParaRPr>
                    </a:p>
                  </a:txBody>
                  <a:tcPr marL="68568" marR="685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indent="0" algn="just" rtl="1">
                        <a:lnSpc>
                          <a:spcPct val="130000"/>
                        </a:lnSpc>
                        <a:spcAft>
                          <a:spcPts val="0"/>
                        </a:spcAft>
                        <a:tabLst>
                          <a:tab pos="92710" algn="l"/>
                        </a:tabLst>
                      </a:pPr>
                      <a:r>
                        <a:rPr lang="fa-IR" sz="2000" b="1" dirty="0">
                          <a:effectLst/>
                          <a:latin typeface="Times New Roman" panose="02020603050405020304" pitchFamily="18" charset="0"/>
                          <a:ea typeface="Calibri" panose="020F0502020204030204" pitchFamily="34" charset="0"/>
                          <a:cs typeface="B Titr" panose="00000700000000000000" pitchFamily="2" charset="-78"/>
                        </a:rPr>
                        <a:t>تخصص‌های داخلي، كودكان، زنان و زايمان، جراحي عمومي، رادیولوژی، بیهوشی، قلب و عروق، جراحی مغز و اعصاب و ارتوپدی (ريال) </a:t>
                      </a:r>
                      <a:endParaRPr lang="en-US" sz="2000" dirty="0">
                        <a:effectLst/>
                        <a:latin typeface="B Zar" panose="00000400000000000000" pitchFamily="2" charset="-78"/>
                        <a:ea typeface="Calibri" panose="020F0502020204030204" pitchFamily="34" charset="0"/>
                        <a:cs typeface="B Zar" panose="00000400000000000000" pitchFamily="2" charset="-78"/>
                      </a:endParaRPr>
                    </a:p>
                  </a:txBody>
                  <a:tcPr marL="68568" marR="685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indent="0" algn="just" rtl="1">
                        <a:lnSpc>
                          <a:spcPct val="130000"/>
                        </a:lnSpc>
                        <a:spcAft>
                          <a:spcPts val="0"/>
                        </a:spcAft>
                        <a:tabLst>
                          <a:tab pos="92710" algn="l"/>
                        </a:tabLst>
                      </a:pPr>
                      <a:r>
                        <a:rPr lang="fa-IR" sz="2000" b="1" dirty="0">
                          <a:effectLst/>
                          <a:latin typeface="Times New Roman" panose="02020603050405020304" pitchFamily="18" charset="0"/>
                          <a:ea typeface="Calibri" panose="020F0502020204030204" pitchFamily="34" charset="0"/>
                          <a:cs typeface="B Titr" panose="00000700000000000000" pitchFamily="2" charset="-78"/>
                        </a:rPr>
                        <a:t>سایر رشته‌های بالینی و پاراكلينيك (فقط پاتولو‍‍ژي و ازمايشگاه) (ريال)</a:t>
                      </a:r>
                      <a:endParaRPr lang="en-US" sz="2000" dirty="0">
                        <a:effectLst/>
                        <a:latin typeface="B Zar" panose="00000400000000000000" pitchFamily="2" charset="-78"/>
                        <a:ea typeface="Calibri" panose="020F0502020204030204" pitchFamily="34" charset="0"/>
                        <a:cs typeface="B Zar" panose="00000400000000000000" pitchFamily="2" charset="-78"/>
                      </a:endParaRPr>
                    </a:p>
                  </a:txBody>
                  <a:tcPr marL="68568" marR="685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911754">
                <a:tc>
                  <a:txBody>
                    <a:bodyPr/>
                    <a:lstStyle/>
                    <a:p>
                      <a:pPr algn="ctr" rtl="1">
                        <a:lnSpc>
                          <a:spcPct val="130000"/>
                        </a:lnSpc>
                        <a:spcAft>
                          <a:spcPts val="0"/>
                        </a:spcAft>
                        <a:tabLst>
                          <a:tab pos="92710" algn="l"/>
                        </a:tabLst>
                      </a:pPr>
                      <a:r>
                        <a:rPr lang="fa-IR" sz="2000" b="1" dirty="0">
                          <a:solidFill>
                            <a:schemeClr val="bg1"/>
                          </a:solidFill>
                          <a:effectLst/>
                          <a:latin typeface="Times New Roman" panose="02020603050405020304" pitchFamily="18" charset="0"/>
                          <a:cs typeface="B Titr" panose="00000700000000000000" pitchFamily="2" charset="-78"/>
                        </a:rPr>
                        <a:t>شهرستان‌های گروه (ب)</a:t>
                      </a:r>
                      <a:endParaRPr lang="en-US" sz="2000" dirty="0">
                        <a:solidFill>
                          <a:schemeClr val="bg1"/>
                        </a:solidFill>
                        <a:effectLst/>
                        <a:latin typeface="Calibri" panose="020F0502020204030204" pitchFamily="34" charset="0"/>
                      </a:endParaRPr>
                    </a:p>
                  </a:txBody>
                  <a:tcPr marL="68568" marR="685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457200" algn="ctr" rtl="1">
                        <a:lnSpc>
                          <a:spcPct val="130000"/>
                        </a:lnSpc>
                        <a:spcAft>
                          <a:spcPts val="0"/>
                        </a:spcAft>
                        <a:tabLst>
                          <a:tab pos="92710" algn="l"/>
                        </a:tabLst>
                      </a:pPr>
                      <a:r>
                        <a:rPr lang="fa-IR" sz="2000" b="1" dirty="0" smtClean="0">
                          <a:solidFill>
                            <a:schemeClr val="bg1"/>
                          </a:solidFill>
                          <a:effectLst/>
                          <a:latin typeface="Times New Roman" panose="02020603050405020304" pitchFamily="18" charset="0"/>
                          <a:ea typeface="Calibri" panose="020F0502020204030204" pitchFamily="34" charset="0"/>
                          <a:cs typeface="B Titr" panose="00000700000000000000" pitchFamily="2" charset="-78"/>
                        </a:rPr>
                        <a:t>1/500/000</a:t>
                      </a:r>
                      <a:endParaRPr lang="en-US" sz="2000" dirty="0">
                        <a:solidFill>
                          <a:schemeClr val="bg1"/>
                        </a:solidFill>
                        <a:effectLst/>
                        <a:latin typeface="B Zar" panose="00000400000000000000" pitchFamily="2" charset="-78"/>
                        <a:ea typeface="Calibri" panose="020F0502020204030204" pitchFamily="34" charset="0"/>
                        <a:cs typeface="B Zar" panose="00000400000000000000" pitchFamily="2" charset="-78"/>
                      </a:endParaRPr>
                    </a:p>
                  </a:txBody>
                  <a:tcPr marL="68568" marR="685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457200" algn="ctr" rtl="1">
                        <a:lnSpc>
                          <a:spcPct val="130000"/>
                        </a:lnSpc>
                        <a:spcAft>
                          <a:spcPts val="0"/>
                        </a:spcAft>
                        <a:tabLst>
                          <a:tab pos="92710" algn="l"/>
                        </a:tabLst>
                      </a:pPr>
                      <a:r>
                        <a:rPr lang="fa-IR" sz="2000" b="1" dirty="0" smtClean="0">
                          <a:solidFill>
                            <a:schemeClr val="bg1"/>
                          </a:solidFill>
                          <a:effectLst/>
                          <a:latin typeface="Times New Roman" panose="02020603050405020304" pitchFamily="18" charset="0"/>
                          <a:ea typeface="Calibri" panose="020F0502020204030204" pitchFamily="34" charset="0"/>
                          <a:cs typeface="B Titr" panose="00000700000000000000" pitchFamily="2" charset="-78"/>
                        </a:rPr>
                        <a:t>1/000/000</a:t>
                      </a:r>
                      <a:endParaRPr lang="en-US" sz="2000" dirty="0">
                        <a:solidFill>
                          <a:schemeClr val="bg1"/>
                        </a:solidFill>
                        <a:effectLst/>
                        <a:latin typeface="B Zar" panose="00000400000000000000" pitchFamily="2" charset="-78"/>
                        <a:ea typeface="Calibri" panose="020F0502020204030204" pitchFamily="34" charset="0"/>
                        <a:cs typeface="B Zar" panose="00000400000000000000" pitchFamily="2" charset="-78"/>
                      </a:endParaRPr>
                    </a:p>
                  </a:txBody>
                  <a:tcPr marL="68568" marR="685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r>
            </a:tbl>
          </a:graphicData>
        </a:graphic>
      </p:graphicFrame>
    </p:spTree>
    <p:extLst>
      <p:ext uri="{BB962C8B-B14F-4D97-AF65-F5344CB8AC3E}">
        <p14:creationId xmlns:p14="http://schemas.microsoft.com/office/powerpoint/2010/main" xmlns="" val="30289148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fa-IR" sz="3600" dirty="0" smtClean="0"/>
              <a:t>شهرهای مشمول </a:t>
            </a:r>
            <a:endParaRPr lang="en-US" sz="3600" dirty="0"/>
          </a:p>
        </p:txBody>
      </p:sp>
      <p:sp>
        <p:nvSpPr>
          <p:cNvPr id="24579" name="Content Placeholder 2"/>
          <p:cNvSpPr>
            <a:spLocks noGrp="1"/>
          </p:cNvSpPr>
          <p:nvPr>
            <p:ph idx="1"/>
          </p:nvPr>
        </p:nvSpPr>
        <p:spPr>
          <a:xfrm>
            <a:off x="304800" y="1295400"/>
            <a:ext cx="8382000" cy="4953000"/>
          </a:xfrm>
        </p:spPr>
        <p:txBody>
          <a:bodyPr/>
          <a:lstStyle/>
          <a:p>
            <a:pPr marL="107950" indent="0" algn="ctr">
              <a:buFont typeface="Wingdings" pitchFamily="2" charset="2"/>
              <a:buNone/>
            </a:pPr>
            <a:r>
              <a:rPr lang="fa-IR" b="1" smtClean="0">
                <a:cs typeface="B Traffic" pitchFamily="2" charset="-78"/>
              </a:rPr>
              <a:t>278 شهر مشمول این دستورالعمل شده اند:</a:t>
            </a:r>
            <a:endParaRPr lang="en-US" b="1" smtClean="0">
              <a:cs typeface="B Traffic" pitchFamily="2" charset="-78"/>
            </a:endParaRPr>
          </a:p>
        </p:txBody>
      </p:sp>
      <p:graphicFrame>
        <p:nvGraphicFramePr>
          <p:cNvPr id="4" name="Table 3"/>
          <p:cNvGraphicFramePr>
            <a:graphicFrameLocks noGrp="1"/>
          </p:cNvGraphicFramePr>
          <p:nvPr/>
        </p:nvGraphicFramePr>
        <p:xfrm>
          <a:off x="609600" y="2286000"/>
          <a:ext cx="6734175" cy="3886200"/>
        </p:xfrm>
        <a:graphic>
          <a:graphicData uri="http://schemas.openxmlformats.org/drawingml/2006/table">
            <a:tbl>
              <a:tblPr firstRow="1" bandRow="1">
                <a:tableStyleId>{5C22544A-7EE6-4342-B048-85BDC9FD1C3A}</a:tableStyleId>
              </a:tblPr>
              <a:tblGrid>
                <a:gridCol w="2090191"/>
                <a:gridCol w="2232248"/>
                <a:gridCol w="2411736"/>
              </a:tblGrid>
              <a:tr h="647700">
                <a:tc>
                  <a:txBody>
                    <a:bodyPr/>
                    <a:lstStyle/>
                    <a:p>
                      <a:pPr algn="ctr" rtl="1"/>
                      <a:r>
                        <a:rPr lang="fa-IR" sz="2800" dirty="0" smtClean="0">
                          <a:cs typeface="B Titr" pitchFamily="2" charset="-78"/>
                        </a:rPr>
                        <a:t>درصد از کل</a:t>
                      </a:r>
                      <a:endParaRPr lang="en-US" sz="2800" dirty="0">
                        <a:cs typeface="B Titr" pitchFamily="2" charset="-78"/>
                      </a:endParaRPr>
                    </a:p>
                  </a:txBody>
                  <a:tcPr/>
                </a:tc>
                <a:tc>
                  <a:txBody>
                    <a:bodyPr/>
                    <a:lstStyle/>
                    <a:p>
                      <a:pPr algn="ctr" rtl="1"/>
                      <a:r>
                        <a:rPr lang="fa-IR" sz="2800" dirty="0" smtClean="0">
                          <a:cs typeface="B Titr" pitchFamily="2" charset="-78"/>
                        </a:rPr>
                        <a:t>تعداد شهر</a:t>
                      </a:r>
                      <a:endParaRPr lang="en-US" sz="2800" dirty="0">
                        <a:cs typeface="B Titr" pitchFamily="2" charset="-78"/>
                      </a:endParaRPr>
                    </a:p>
                  </a:txBody>
                  <a:tcPr/>
                </a:tc>
                <a:tc>
                  <a:txBody>
                    <a:bodyPr/>
                    <a:lstStyle/>
                    <a:p>
                      <a:pPr algn="ctr" rtl="1"/>
                      <a:r>
                        <a:rPr lang="fa-IR" sz="2800" dirty="0" smtClean="0">
                          <a:cs typeface="B Titr" pitchFamily="2" charset="-78"/>
                        </a:rPr>
                        <a:t>نوع شهر</a:t>
                      </a:r>
                      <a:endParaRPr lang="en-US" sz="2800" dirty="0">
                        <a:cs typeface="B Titr" pitchFamily="2" charset="-78"/>
                      </a:endParaRPr>
                    </a:p>
                  </a:txBody>
                  <a:tcPr/>
                </a:tc>
              </a:tr>
              <a:tr h="647700">
                <a:tc>
                  <a:txBody>
                    <a:bodyPr/>
                    <a:lstStyle/>
                    <a:p>
                      <a:pPr algn="ctr" rtl="1"/>
                      <a:r>
                        <a:rPr lang="fa-IR" sz="2800" dirty="0" smtClean="0">
                          <a:cs typeface="B Titr" pitchFamily="2" charset="-78"/>
                        </a:rPr>
                        <a:t>40%</a:t>
                      </a:r>
                      <a:endParaRPr lang="en-US" sz="2800" dirty="0">
                        <a:cs typeface="B Titr" pitchFamily="2" charset="-78"/>
                      </a:endParaRPr>
                    </a:p>
                  </a:txBody>
                  <a:tcPr/>
                </a:tc>
                <a:tc>
                  <a:txBody>
                    <a:bodyPr/>
                    <a:lstStyle/>
                    <a:p>
                      <a:pPr algn="ctr" rtl="1"/>
                      <a:r>
                        <a:rPr lang="fa-IR" sz="2800" dirty="0" smtClean="0">
                          <a:cs typeface="B Titr" pitchFamily="2" charset="-78"/>
                        </a:rPr>
                        <a:t>111</a:t>
                      </a:r>
                      <a:endParaRPr lang="en-US" sz="2800" dirty="0">
                        <a:cs typeface="B Titr" pitchFamily="2" charset="-78"/>
                      </a:endParaRPr>
                    </a:p>
                  </a:txBody>
                  <a:tcPr/>
                </a:tc>
                <a:tc>
                  <a:txBody>
                    <a:bodyPr/>
                    <a:lstStyle/>
                    <a:p>
                      <a:pPr algn="ctr" rtl="1"/>
                      <a:r>
                        <a:rPr lang="fa-IR" sz="2800" dirty="0" smtClean="0">
                          <a:cs typeface="B Titr" pitchFamily="2" charset="-78"/>
                        </a:rPr>
                        <a:t>(الف)</a:t>
                      </a:r>
                      <a:endParaRPr lang="en-US" sz="2800" dirty="0">
                        <a:cs typeface="B Titr" pitchFamily="2" charset="-78"/>
                      </a:endParaRPr>
                    </a:p>
                  </a:txBody>
                  <a:tcPr/>
                </a:tc>
              </a:tr>
              <a:tr h="647700">
                <a:tc>
                  <a:txBody>
                    <a:bodyPr/>
                    <a:lstStyle/>
                    <a:p>
                      <a:pPr algn="ctr" rtl="1"/>
                      <a:r>
                        <a:rPr lang="fa-IR" sz="2800" dirty="0" smtClean="0">
                          <a:cs typeface="B Titr" pitchFamily="2" charset="-78"/>
                        </a:rPr>
                        <a:t>28%</a:t>
                      </a:r>
                      <a:endParaRPr lang="en-US" sz="2800" dirty="0">
                        <a:cs typeface="B Titr" pitchFamily="2" charset="-78"/>
                      </a:endParaRPr>
                    </a:p>
                  </a:txBody>
                  <a:tcPr/>
                </a:tc>
                <a:tc>
                  <a:txBody>
                    <a:bodyPr/>
                    <a:lstStyle/>
                    <a:p>
                      <a:pPr algn="ctr" rtl="1"/>
                      <a:r>
                        <a:rPr lang="fa-IR" sz="2800" dirty="0" smtClean="0">
                          <a:cs typeface="B Titr" pitchFamily="2" charset="-78"/>
                        </a:rPr>
                        <a:t>77</a:t>
                      </a:r>
                      <a:endParaRPr lang="en-US" sz="2800" dirty="0">
                        <a:cs typeface="B Titr" pitchFamily="2" charset="-78"/>
                      </a:endParaRPr>
                    </a:p>
                  </a:txBody>
                  <a:tcPr/>
                </a:tc>
                <a:tc>
                  <a:txBody>
                    <a:bodyPr/>
                    <a:lstStyle/>
                    <a:p>
                      <a:pPr algn="ctr" rtl="1"/>
                      <a:r>
                        <a:rPr lang="fa-IR" sz="2800" dirty="0" smtClean="0">
                          <a:cs typeface="B Titr" pitchFamily="2" charset="-78"/>
                        </a:rPr>
                        <a:t>(ب)</a:t>
                      </a:r>
                      <a:endParaRPr lang="en-US" sz="2800" dirty="0">
                        <a:cs typeface="B Titr" pitchFamily="2" charset="-78"/>
                      </a:endParaRPr>
                    </a:p>
                  </a:txBody>
                  <a:tcPr/>
                </a:tc>
              </a:tr>
              <a:tr h="647700">
                <a:tc>
                  <a:txBody>
                    <a:bodyPr/>
                    <a:lstStyle/>
                    <a:p>
                      <a:pPr algn="ctr" rtl="1"/>
                      <a:r>
                        <a:rPr lang="fa-IR" sz="2800" dirty="0" smtClean="0">
                          <a:cs typeface="B Titr" pitchFamily="2" charset="-78"/>
                        </a:rPr>
                        <a:t>21%</a:t>
                      </a:r>
                      <a:endParaRPr lang="en-US" sz="2800" dirty="0">
                        <a:cs typeface="B Titr" pitchFamily="2" charset="-78"/>
                      </a:endParaRPr>
                    </a:p>
                  </a:txBody>
                  <a:tcPr/>
                </a:tc>
                <a:tc>
                  <a:txBody>
                    <a:bodyPr/>
                    <a:lstStyle/>
                    <a:p>
                      <a:pPr algn="ctr" rtl="1"/>
                      <a:r>
                        <a:rPr lang="fa-IR" sz="2800" dirty="0" smtClean="0">
                          <a:cs typeface="B Titr" pitchFamily="2" charset="-78"/>
                        </a:rPr>
                        <a:t>58</a:t>
                      </a:r>
                      <a:endParaRPr lang="en-US" sz="2800" dirty="0">
                        <a:cs typeface="B Titr" pitchFamily="2" charset="-78"/>
                      </a:endParaRPr>
                    </a:p>
                  </a:txBody>
                  <a:tcPr/>
                </a:tc>
                <a:tc>
                  <a:txBody>
                    <a:bodyPr/>
                    <a:lstStyle/>
                    <a:p>
                      <a:pPr algn="ctr" rtl="1"/>
                      <a:r>
                        <a:rPr lang="fa-IR" sz="2800" dirty="0" smtClean="0">
                          <a:cs typeface="B Titr" pitchFamily="2" charset="-78"/>
                        </a:rPr>
                        <a:t> (ج)</a:t>
                      </a:r>
                      <a:endParaRPr lang="en-US" sz="2800" dirty="0">
                        <a:cs typeface="B Titr" pitchFamily="2" charset="-78"/>
                      </a:endParaRPr>
                    </a:p>
                  </a:txBody>
                  <a:tcPr/>
                </a:tc>
              </a:tr>
              <a:tr h="647700">
                <a:tc>
                  <a:txBody>
                    <a:bodyPr/>
                    <a:lstStyle/>
                    <a:p>
                      <a:pPr algn="ctr" rtl="1"/>
                      <a:r>
                        <a:rPr lang="fa-IR" sz="2800" dirty="0" smtClean="0">
                          <a:cs typeface="B Titr" pitchFamily="2" charset="-78"/>
                        </a:rPr>
                        <a:t>11%</a:t>
                      </a:r>
                      <a:endParaRPr lang="en-US" sz="2800" dirty="0">
                        <a:cs typeface="B Titr" pitchFamily="2" charset="-78"/>
                      </a:endParaRPr>
                    </a:p>
                  </a:txBody>
                  <a:tcPr/>
                </a:tc>
                <a:tc>
                  <a:txBody>
                    <a:bodyPr/>
                    <a:lstStyle/>
                    <a:p>
                      <a:pPr algn="ctr" rtl="1"/>
                      <a:r>
                        <a:rPr lang="fa-IR" sz="2800" dirty="0" smtClean="0">
                          <a:cs typeface="B Titr" pitchFamily="2" charset="-78"/>
                        </a:rPr>
                        <a:t>32</a:t>
                      </a:r>
                      <a:endParaRPr lang="en-US" sz="2800" dirty="0">
                        <a:cs typeface="B Titr" pitchFamily="2" charset="-78"/>
                      </a:endParaRPr>
                    </a:p>
                  </a:txBody>
                  <a:tcPr/>
                </a:tc>
                <a:tc>
                  <a:txBody>
                    <a:bodyPr/>
                    <a:lstStyle/>
                    <a:p>
                      <a:pPr algn="ctr" rtl="1"/>
                      <a:r>
                        <a:rPr lang="fa-IR" sz="2800" dirty="0" smtClean="0">
                          <a:cs typeface="B Titr" pitchFamily="2" charset="-78"/>
                        </a:rPr>
                        <a:t> (د)</a:t>
                      </a:r>
                      <a:endParaRPr lang="en-US" sz="2800" dirty="0">
                        <a:cs typeface="B Titr" pitchFamily="2" charset="-78"/>
                      </a:endParaRPr>
                    </a:p>
                  </a:txBody>
                  <a:tcPr/>
                </a:tc>
              </a:tr>
              <a:tr h="647700">
                <a:tc>
                  <a:txBody>
                    <a:bodyPr/>
                    <a:lstStyle/>
                    <a:p>
                      <a:pPr algn="ctr" rtl="1"/>
                      <a:r>
                        <a:rPr lang="fa-IR" sz="2800" dirty="0" smtClean="0">
                          <a:cs typeface="B Titr" pitchFamily="2" charset="-78"/>
                        </a:rPr>
                        <a:t>100%</a:t>
                      </a:r>
                      <a:endParaRPr lang="en-US" sz="2800" dirty="0">
                        <a:cs typeface="B Titr" pitchFamily="2" charset="-78"/>
                      </a:endParaRPr>
                    </a:p>
                  </a:txBody>
                  <a:tcPr/>
                </a:tc>
                <a:tc>
                  <a:txBody>
                    <a:bodyPr/>
                    <a:lstStyle/>
                    <a:p>
                      <a:pPr algn="ctr" rtl="1"/>
                      <a:r>
                        <a:rPr lang="fa-IR" sz="2800" dirty="0" smtClean="0">
                          <a:cs typeface="B Titr" pitchFamily="2" charset="-78"/>
                        </a:rPr>
                        <a:t>278</a:t>
                      </a:r>
                      <a:endParaRPr lang="en-US" sz="2800" dirty="0">
                        <a:cs typeface="B Titr" pitchFamily="2" charset="-78"/>
                      </a:endParaRPr>
                    </a:p>
                  </a:txBody>
                  <a:tcPr/>
                </a:tc>
                <a:tc>
                  <a:txBody>
                    <a:bodyPr/>
                    <a:lstStyle/>
                    <a:p>
                      <a:pPr algn="ctr" rtl="1"/>
                      <a:r>
                        <a:rPr lang="fa-IR" sz="2800" dirty="0" smtClean="0">
                          <a:cs typeface="B Titr" pitchFamily="2" charset="-78"/>
                        </a:rPr>
                        <a:t>جمع</a:t>
                      </a:r>
                      <a:endParaRPr lang="en-US" sz="2800" dirty="0">
                        <a:cs typeface="B Titr" pitchFamily="2" charset="-78"/>
                      </a:endParaRPr>
                    </a:p>
                  </a:txBody>
                  <a:tcPr/>
                </a:tc>
              </a:tr>
            </a:tbl>
          </a:graphicData>
        </a:graphic>
      </p:graphicFrame>
    </p:spTree>
    <p:extLst>
      <p:ext uri="{BB962C8B-B14F-4D97-AF65-F5344CB8AC3E}">
        <p14:creationId xmlns:p14="http://schemas.microsoft.com/office/powerpoint/2010/main" xmlns="" val="1791781877"/>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fa-IR" sz="3600" dirty="0" smtClean="0"/>
              <a:t>بیمارستان های مشمول </a:t>
            </a:r>
            <a:endParaRPr lang="en-US" sz="3600" dirty="0"/>
          </a:p>
        </p:txBody>
      </p:sp>
      <p:sp>
        <p:nvSpPr>
          <p:cNvPr id="25603" name="Content Placeholder 2"/>
          <p:cNvSpPr>
            <a:spLocks noGrp="1"/>
          </p:cNvSpPr>
          <p:nvPr>
            <p:ph idx="1"/>
          </p:nvPr>
        </p:nvSpPr>
        <p:spPr>
          <a:xfrm>
            <a:off x="381000" y="1711325"/>
            <a:ext cx="8458200" cy="4525963"/>
          </a:xfrm>
        </p:spPr>
        <p:txBody>
          <a:bodyPr/>
          <a:lstStyle/>
          <a:p>
            <a:pPr marL="107950" indent="0" algn="ctr">
              <a:buFont typeface="Wingdings" pitchFamily="2" charset="2"/>
              <a:buNone/>
            </a:pPr>
            <a:r>
              <a:rPr lang="fa-IR" b="1" smtClean="0">
                <a:cs typeface="B Traffic" pitchFamily="2" charset="-78"/>
              </a:rPr>
              <a:t>306 بیمارستان مشمول این دستورالعمل شده اند:</a:t>
            </a:r>
            <a:endParaRPr lang="en-US" b="1" smtClean="0">
              <a:cs typeface="B Traffic" pitchFamily="2" charset="-78"/>
            </a:endParaRPr>
          </a:p>
        </p:txBody>
      </p:sp>
      <p:graphicFrame>
        <p:nvGraphicFramePr>
          <p:cNvPr id="4" name="Table 3"/>
          <p:cNvGraphicFramePr>
            <a:graphicFrameLocks noGrp="1"/>
          </p:cNvGraphicFramePr>
          <p:nvPr/>
        </p:nvGraphicFramePr>
        <p:xfrm>
          <a:off x="1763713" y="2420938"/>
          <a:ext cx="5476875" cy="3865632"/>
        </p:xfrm>
        <a:graphic>
          <a:graphicData uri="http://schemas.openxmlformats.org/drawingml/2006/table">
            <a:tbl>
              <a:tblPr firstRow="1" bandRow="1">
                <a:tableStyleId>{5C22544A-7EE6-4342-B048-85BDC9FD1C3A}</a:tableStyleId>
              </a:tblPr>
              <a:tblGrid>
                <a:gridCol w="1804284"/>
                <a:gridCol w="2664429"/>
                <a:gridCol w="1008162"/>
              </a:tblGrid>
              <a:tr h="944802">
                <a:tc>
                  <a:txBody>
                    <a:bodyPr/>
                    <a:lstStyle/>
                    <a:p>
                      <a:pPr algn="ctr" rtl="1"/>
                      <a:r>
                        <a:rPr lang="fa-IR" sz="2800" dirty="0" smtClean="0">
                          <a:cs typeface="B Titr" pitchFamily="2" charset="-78"/>
                        </a:rPr>
                        <a:t>درصد از کل</a:t>
                      </a:r>
                      <a:endParaRPr lang="en-US" sz="2800" dirty="0">
                        <a:cs typeface="B Titr" pitchFamily="2" charset="-78"/>
                      </a:endParaRPr>
                    </a:p>
                  </a:txBody>
                  <a:tcPr marL="91445" marR="91445" marT="45716" marB="45716"/>
                </a:tc>
                <a:tc>
                  <a:txBody>
                    <a:bodyPr/>
                    <a:lstStyle/>
                    <a:p>
                      <a:pPr algn="ctr" rtl="1"/>
                      <a:r>
                        <a:rPr lang="fa-IR" sz="2800" dirty="0" smtClean="0">
                          <a:cs typeface="B Titr" pitchFamily="2" charset="-78"/>
                        </a:rPr>
                        <a:t>تعداد بیمارستان</a:t>
                      </a:r>
                      <a:endParaRPr lang="en-US" sz="2800" dirty="0">
                        <a:cs typeface="B Titr" pitchFamily="2" charset="-78"/>
                      </a:endParaRPr>
                    </a:p>
                  </a:txBody>
                  <a:tcPr marL="91445" marR="91445" marT="45716" marB="45716"/>
                </a:tc>
                <a:tc>
                  <a:txBody>
                    <a:bodyPr/>
                    <a:lstStyle/>
                    <a:p>
                      <a:pPr algn="ctr" rtl="1"/>
                      <a:r>
                        <a:rPr lang="fa-IR" sz="2800" dirty="0" smtClean="0">
                          <a:cs typeface="B Titr" pitchFamily="2" charset="-78"/>
                        </a:rPr>
                        <a:t>نوع شهر</a:t>
                      </a:r>
                      <a:endParaRPr lang="en-US" sz="2800" dirty="0">
                        <a:cs typeface="B Titr" pitchFamily="2" charset="-78"/>
                      </a:endParaRPr>
                    </a:p>
                  </a:txBody>
                  <a:tcPr marL="91445" marR="91445" marT="45716" marB="45716"/>
                </a:tc>
              </a:tr>
              <a:tr h="584152">
                <a:tc>
                  <a:txBody>
                    <a:bodyPr/>
                    <a:lstStyle/>
                    <a:p>
                      <a:pPr algn="ctr" rtl="1"/>
                      <a:r>
                        <a:rPr lang="fa-IR" sz="2800" dirty="0" smtClean="0">
                          <a:cs typeface="B Titr" pitchFamily="2" charset="-78"/>
                        </a:rPr>
                        <a:t>36%</a:t>
                      </a:r>
                      <a:endParaRPr lang="en-US" sz="2800" dirty="0">
                        <a:cs typeface="B Titr" pitchFamily="2" charset="-78"/>
                      </a:endParaRPr>
                    </a:p>
                  </a:txBody>
                  <a:tcPr marL="91445" marR="91445" marT="45716" marB="45716"/>
                </a:tc>
                <a:tc>
                  <a:txBody>
                    <a:bodyPr/>
                    <a:lstStyle/>
                    <a:p>
                      <a:pPr algn="ctr" rtl="1"/>
                      <a:r>
                        <a:rPr lang="fa-IR" sz="2800" dirty="0" smtClean="0">
                          <a:cs typeface="B Titr" pitchFamily="2" charset="-78"/>
                        </a:rPr>
                        <a:t>111</a:t>
                      </a:r>
                      <a:endParaRPr lang="en-US" sz="2800" dirty="0">
                        <a:cs typeface="B Titr" pitchFamily="2" charset="-78"/>
                      </a:endParaRPr>
                    </a:p>
                  </a:txBody>
                  <a:tcPr marL="91445" marR="91445" marT="45716" marB="45716"/>
                </a:tc>
                <a:tc>
                  <a:txBody>
                    <a:bodyPr/>
                    <a:lstStyle/>
                    <a:p>
                      <a:pPr algn="ctr" rtl="1"/>
                      <a:r>
                        <a:rPr lang="fa-IR" sz="2800" dirty="0" smtClean="0">
                          <a:cs typeface="B Titr" pitchFamily="2" charset="-78"/>
                        </a:rPr>
                        <a:t>الف</a:t>
                      </a:r>
                      <a:endParaRPr lang="en-US" sz="2800" dirty="0">
                        <a:cs typeface="B Titr" pitchFamily="2" charset="-78"/>
                      </a:endParaRPr>
                    </a:p>
                  </a:txBody>
                  <a:tcPr marL="91445" marR="91445" marT="45716" marB="45716"/>
                </a:tc>
              </a:tr>
              <a:tr h="584152">
                <a:tc>
                  <a:txBody>
                    <a:bodyPr/>
                    <a:lstStyle/>
                    <a:p>
                      <a:pPr algn="ctr" rtl="1"/>
                      <a:r>
                        <a:rPr lang="fa-IR" sz="2800" dirty="0" smtClean="0">
                          <a:cs typeface="B Titr" pitchFamily="2" charset="-78"/>
                        </a:rPr>
                        <a:t>26%</a:t>
                      </a:r>
                      <a:endParaRPr lang="en-US" sz="2800" dirty="0">
                        <a:cs typeface="B Titr" pitchFamily="2" charset="-78"/>
                      </a:endParaRPr>
                    </a:p>
                  </a:txBody>
                  <a:tcPr marL="91445" marR="91445" marT="45716" marB="45716"/>
                </a:tc>
                <a:tc>
                  <a:txBody>
                    <a:bodyPr/>
                    <a:lstStyle/>
                    <a:p>
                      <a:pPr algn="ctr" rtl="1"/>
                      <a:r>
                        <a:rPr lang="fa-IR" sz="2800" dirty="0" smtClean="0">
                          <a:cs typeface="B Titr" pitchFamily="2" charset="-78"/>
                        </a:rPr>
                        <a:t>80</a:t>
                      </a:r>
                      <a:endParaRPr lang="en-US" sz="2800" dirty="0">
                        <a:cs typeface="B Titr" pitchFamily="2" charset="-78"/>
                      </a:endParaRPr>
                    </a:p>
                  </a:txBody>
                  <a:tcPr marL="91445" marR="91445" marT="45716" marB="45716"/>
                </a:tc>
                <a:tc>
                  <a:txBody>
                    <a:bodyPr/>
                    <a:lstStyle/>
                    <a:p>
                      <a:pPr algn="ctr" rtl="1"/>
                      <a:r>
                        <a:rPr lang="fa-IR" sz="2800" dirty="0" smtClean="0">
                          <a:cs typeface="B Titr" pitchFamily="2" charset="-78"/>
                        </a:rPr>
                        <a:t>ب</a:t>
                      </a:r>
                      <a:endParaRPr lang="en-US" sz="2800" dirty="0">
                        <a:cs typeface="B Titr" pitchFamily="2" charset="-78"/>
                      </a:endParaRPr>
                    </a:p>
                  </a:txBody>
                  <a:tcPr marL="91445" marR="91445" marT="45716" marB="45716"/>
                </a:tc>
              </a:tr>
              <a:tr h="584152">
                <a:tc>
                  <a:txBody>
                    <a:bodyPr/>
                    <a:lstStyle/>
                    <a:p>
                      <a:pPr algn="ctr" rtl="1"/>
                      <a:r>
                        <a:rPr lang="fa-IR" sz="2800" dirty="0" smtClean="0">
                          <a:cs typeface="B Titr" pitchFamily="2" charset="-78"/>
                        </a:rPr>
                        <a:t>24%</a:t>
                      </a:r>
                      <a:endParaRPr lang="en-US" sz="2800" dirty="0">
                        <a:cs typeface="B Titr" pitchFamily="2" charset="-78"/>
                      </a:endParaRPr>
                    </a:p>
                  </a:txBody>
                  <a:tcPr marL="91445" marR="91445" marT="45716" marB="45716"/>
                </a:tc>
                <a:tc>
                  <a:txBody>
                    <a:bodyPr/>
                    <a:lstStyle/>
                    <a:p>
                      <a:pPr algn="ctr" rtl="1"/>
                      <a:r>
                        <a:rPr lang="fa-IR" sz="2800" dirty="0" smtClean="0">
                          <a:cs typeface="B Titr" pitchFamily="2" charset="-78"/>
                        </a:rPr>
                        <a:t>72</a:t>
                      </a:r>
                      <a:endParaRPr lang="en-US" sz="2800" dirty="0">
                        <a:cs typeface="B Titr" pitchFamily="2" charset="-78"/>
                      </a:endParaRPr>
                    </a:p>
                  </a:txBody>
                  <a:tcPr marL="91445" marR="91445" marT="45716" marB="45716"/>
                </a:tc>
                <a:tc>
                  <a:txBody>
                    <a:bodyPr/>
                    <a:lstStyle/>
                    <a:p>
                      <a:pPr algn="ctr" rtl="1"/>
                      <a:r>
                        <a:rPr lang="fa-IR" sz="2800" dirty="0" smtClean="0">
                          <a:cs typeface="B Titr" pitchFamily="2" charset="-78"/>
                        </a:rPr>
                        <a:t>ج</a:t>
                      </a:r>
                      <a:endParaRPr lang="en-US" sz="2800" dirty="0">
                        <a:cs typeface="B Titr" pitchFamily="2" charset="-78"/>
                      </a:endParaRPr>
                    </a:p>
                  </a:txBody>
                  <a:tcPr marL="91445" marR="91445" marT="45716" marB="45716"/>
                </a:tc>
              </a:tr>
              <a:tr h="584152">
                <a:tc>
                  <a:txBody>
                    <a:bodyPr/>
                    <a:lstStyle/>
                    <a:p>
                      <a:pPr algn="ctr" rtl="1"/>
                      <a:r>
                        <a:rPr lang="fa-IR" sz="2800" dirty="0" smtClean="0">
                          <a:cs typeface="B Titr" pitchFamily="2" charset="-78"/>
                        </a:rPr>
                        <a:t>14%</a:t>
                      </a:r>
                      <a:endParaRPr lang="en-US" sz="2800" dirty="0">
                        <a:cs typeface="B Titr" pitchFamily="2" charset="-78"/>
                      </a:endParaRPr>
                    </a:p>
                  </a:txBody>
                  <a:tcPr marL="91445" marR="91445" marT="45716" marB="45716"/>
                </a:tc>
                <a:tc>
                  <a:txBody>
                    <a:bodyPr/>
                    <a:lstStyle/>
                    <a:p>
                      <a:pPr algn="ctr" rtl="1"/>
                      <a:r>
                        <a:rPr lang="fa-IR" sz="2800" dirty="0" smtClean="0">
                          <a:cs typeface="B Titr" pitchFamily="2" charset="-78"/>
                        </a:rPr>
                        <a:t>43</a:t>
                      </a:r>
                      <a:endParaRPr lang="en-US" sz="2800" dirty="0">
                        <a:cs typeface="B Titr" pitchFamily="2" charset="-78"/>
                      </a:endParaRPr>
                    </a:p>
                  </a:txBody>
                  <a:tcPr marL="91445" marR="91445" marT="45716" marB="45716"/>
                </a:tc>
                <a:tc>
                  <a:txBody>
                    <a:bodyPr/>
                    <a:lstStyle/>
                    <a:p>
                      <a:pPr algn="ctr" rtl="1"/>
                      <a:r>
                        <a:rPr lang="fa-IR" sz="2800" dirty="0" smtClean="0">
                          <a:cs typeface="B Titr" pitchFamily="2" charset="-78"/>
                        </a:rPr>
                        <a:t>د</a:t>
                      </a:r>
                      <a:endParaRPr lang="en-US" sz="2800" dirty="0">
                        <a:cs typeface="B Titr" pitchFamily="2" charset="-78"/>
                      </a:endParaRPr>
                    </a:p>
                  </a:txBody>
                  <a:tcPr marL="91445" marR="91445" marT="45716" marB="45716"/>
                </a:tc>
              </a:tr>
              <a:tr h="584152">
                <a:tc>
                  <a:txBody>
                    <a:bodyPr/>
                    <a:lstStyle/>
                    <a:p>
                      <a:pPr algn="ctr" rtl="1"/>
                      <a:r>
                        <a:rPr lang="fa-IR" sz="2800" dirty="0" smtClean="0">
                          <a:cs typeface="B Titr" pitchFamily="2" charset="-78"/>
                        </a:rPr>
                        <a:t>100%</a:t>
                      </a:r>
                      <a:endParaRPr lang="en-US" sz="2800" dirty="0">
                        <a:cs typeface="B Titr" pitchFamily="2" charset="-78"/>
                      </a:endParaRPr>
                    </a:p>
                  </a:txBody>
                  <a:tcPr marL="91445" marR="91445" marT="45716" marB="45716"/>
                </a:tc>
                <a:tc>
                  <a:txBody>
                    <a:bodyPr/>
                    <a:lstStyle/>
                    <a:p>
                      <a:pPr algn="ctr" rtl="1"/>
                      <a:r>
                        <a:rPr lang="fa-IR" sz="2800" dirty="0" smtClean="0">
                          <a:cs typeface="B Titr" pitchFamily="2" charset="-78"/>
                        </a:rPr>
                        <a:t>306</a:t>
                      </a:r>
                      <a:endParaRPr lang="en-US" sz="2800" dirty="0">
                        <a:cs typeface="B Titr" pitchFamily="2" charset="-78"/>
                      </a:endParaRPr>
                    </a:p>
                  </a:txBody>
                  <a:tcPr marL="91445" marR="91445" marT="45716" marB="45716"/>
                </a:tc>
                <a:tc>
                  <a:txBody>
                    <a:bodyPr/>
                    <a:lstStyle/>
                    <a:p>
                      <a:pPr algn="ctr" rtl="1"/>
                      <a:r>
                        <a:rPr lang="fa-IR" sz="2800" dirty="0" smtClean="0">
                          <a:cs typeface="B Titr" pitchFamily="2" charset="-78"/>
                        </a:rPr>
                        <a:t>جمع</a:t>
                      </a:r>
                      <a:endParaRPr lang="en-US" sz="2800" dirty="0">
                        <a:cs typeface="B Titr" pitchFamily="2" charset="-78"/>
                      </a:endParaRPr>
                    </a:p>
                  </a:txBody>
                  <a:tcPr marL="91445" marR="91445" marT="45716" marB="45716"/>
                </a:tc>
              </a:tr>
            </a:tbl>
          </a:graphicData>
        </a:graphic>
      </p:graphicFrame>
    </p:spTree>
    <p:extLst>
      <p:ext uri="{BB962C8B-B14F-4D97-AF65-F5344CB8AC3E}">
        <p14:creationId xmlns:p14="http://schemas.microsoft.com/office/powerpoint/2010/main" xmlns="" val="1697623716"/>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1336675"/>
          <a:ext cx="8610601" cy="5196197"/>
        </p:xfrm>
        <a:graphic>
          <a:graphicData uri="http://schemas.openxmlformats.org/drawingml/2006/table">
            <a:tbl>
              <a:tblPr firstRow="1" bandRow="1">
                <a:tableStyleId>{5C22544A-7EE6-4342-B048-85BDC9FD1C3A}</a:tableStyleId>
              </a:tblPr>
              <a:tblGrid>
                <a:gridCol w="3528935"/>
                <a:gridCol w="2871865"/>
                <a:gridCol w="1219200"/>
                <a:gridCol w="990601"/>
              </a:tblGrid>
              <a:tr h="1462927">
                <a:tc>
                  <a:txBody>
                    <a:bodyPr/>
                    <a:lstStyle/>
                    <a:p>
                      <a:pPr algn="r" rtl="1">
                        <a:buFont typeface="Arial" pitchFamily="34" charset="0"/>
                        <a:buChar char="•"/>
                      </a:pPr>
                      <a:r>
                        <a:rPr lang="fa-IR" sz="1800" baseline="0" dirty="0" smtClean="0">
                          <a:solidFill>
                            <a:schemeClr val="tx1"/>
                          </a:solidFill>
                          <a:cs typeface="B Titr" pitchFamily="2" charset="-78"/>
                        </a:rPr>
                        <a:t> زهک زابل</a:t>
                      </a:r>
                    </a:p>
                    <a:p>
                      <a:pPr algn="r" rtl="1">
                        <a:buFont typeface="Arial" pitchFamily="34" charset="0"/>
                        <a:buChar char="•"/>
                      </a:pPr>
                      <a:r>
                        <a:rPr lang="fa-IR" sz="1800" baseline="0" dirty="0" smtClean="0">
                          <a:solidFill>
                            <a:schemeClr val="tx1"/>
                          </a:solidFill>
                          <a:cs typeface="B Titr" pitchFamily="2" charset="-78"/>
                        </a:rPr>
                        <a:t> دهگلان کردستان</a:t>
                      </a:r>
                    </a:p>
                    <a:p>
                      <a:pPr algn="r" rtl="1">
                        <a:buFont typeface="Arial" pitchFamily="34" charset="0"/>
                        <a:buChar char="•"/>
                      </a:pPr>
                      <a:r>
                        <a:rPr lang="fa-IR" sz="1800" baseline="0" dirty="0" smtClean="0">
                          <a:solidFill>
                            <a:schemeClr val="tx1"/>
                          </a:solidFill>
                          <a:cs typeface="B Titr" pitchFamily="2" charset="-78"/>
                        </a:rPr>
                        <a:t> نهبندان خراسان جنوبی</a:t>
                      </a:r>
                    </a:p>
                    <a:p>
                      <a:pPr marL="0" marR="0" indent="0" algn="r" defTabSz="914400" rtl="1" eaLnBrk="1" fontAlgn="auto" latinLnBrk="0" hangingPunct="1">
                        <a:lnSpc>
                          <a:spcPct val="100000"/>
                        </a:lnSpc>
                        <a:spcBef>
                          <a:spcPts val="0"/>
                        </a:spcBef>
                        <a:spcAft>
                          <a:spcPts val="0"/>
                        </a:spcAft>
                        <a:buClrTx/>
                        <a:buSzTx/>
                        <a:buFont typeface="Arial" pitchFamily="34" charset="0"/>
                        <a:buChar char="•"/>
                        <a:tabLst/>
                        <a:defRPr/>
                      </a:pPr>
                      <a:r>
                        <a:rPr lang="fa-IR" sz="1800" baseline="0" dirty="0" smtClean="0">
                          <a:solidFill>
                            <a:schemeClr val="tx1"/>
                          </a:solidFill>
                          <a:cs typeface="B Titr" pitchFamily="2" charset="-78"/>
                        </a:rPr>
                        <a:t> جاسک هرمزگان</a:t>
                      </a:r>
                    </a:p>
                    <a:p>
                      <a:pPr algn="r" rtl="1">
                        <a:buFont typeface="Arial" pitchFamily="34" charset="0"/>
                        <a:buChar char="•"/>
                      </a:pPr>
                      <a:endParaRPr lang="fa-IR" sz="1800" baseline="0" dirty="0" smtClean="0">
                        <a:solidFill>
                          <a:schemeClr val="tx1"/>
                        </a:solidFill>
                        <a:cs typeface="B Titr" pitchFamily="2" charset="-78"/>
                      </a:endParaRPr>
                    </a:p>
                  </a:txBody>
                  <a:tcPr marT="45723" marB="45723" anchor="ctr">
                    <a:solidFill>
                      <a:schemeClr val="accent6"/>
                    </a:solidFill>
                  </a:tcPr>
                </a:tc>
                <a:tc>
                  <a:txBody>
                    <a:bodyPr/>
                    <a:lstStyle/>
                    <a:p>
                      <a:pPr algn="r" rtl="1">
                        <a:buFont typeface="Arial" pitchFamily="34" charset="0"/>
                        <a:buChar char="•"/>
                      </a:pPr>
                      <a:r>
                        <a:rPr lang="fa-IR" sz="1800" dirty="0" smtClean="0">
                          <a:solidFill>
                            <a:schemeClr val="tx1"/>
                          </a:solidFill>
                          <a:cs typeface="B Titr" pitchFamily="2" charset="-78"/>
                        </a:rPr>
                        <a:t> خور و بیابانک اصفهان </a:t>
                      </a:r>
                    </a:p>
                    <a:p>
                      <a:pPr algn="r" rtl="1">
                        <a:buFont typeface="Arial" pitchFamily="34" charset="0"/>
                        <a:buChar char="•"/>
                      </a:pPr>
                      <a:r>
                        <a:rPr lang="fa-IR" sz="1800" dirty="0" smtClean="0">
                          <a:solidFill>
                            <a:schemeClr val="tx1"/>
                          </a:solidFill>
                          <a:cs typeface="B Titr" pitchFamily="2" charset="-78"/>
                        </a:rPr>
                        <a:t> چالدران</a:t>
                      </a:r>
                      <a:r>
                        <a:rPr lang="fa-IR" sz="1800" baseline="0" dirty="0" smtClean="0">
                          <a:solidFill>
                            <a:schemeClr val="tx1"/>
                          </a:solidFill>
                          <a:cs typeface="B Titr" pitchFamily="2" charset="-78"/>
                        </a:rPr>
                        <a:t> آذربایجان غربی</a:t>
                      </a:r>
                      <a:endParaRPr lang="fa-IR" sz="1800" dirty="0" smtClean="0">
                        <a:solidFill>
                          <a:schemeClr val="tx1"/>
                        </a:solidFill>
                        <a:cs typeface="B Titr" pitchFamily="2" charset="-78"/>
                      </a:endParaRPr>
                    </a:p>
                    <a:p>
                      <a:pPr algn="r" rtl="1">
                        <a:buFont typeface="Arial" pitchFamily="34" charset="0"/>
                        <a:buChar char="•"/>
                      </a:pPr>
                      <a:r>
                        <a:rPr lang="fa-IR" sz="1800" dirty="0" smtClean="0">
                          <a:solidFill>
                            <a:schemeClr val="tx1"/>
                          </a:solidFill>
                          <a:cs typeface="B Titr" pitchFamily="2" charset="-78"/>
                        </a:rPr>
                        <a:t> اردل</a:t>
                      </a:r>
                      <a:r>
                        <a:rPr lang="fa-IR" sz="1800" baseline="0" dirty="0" smtClean="0">
                          <a:solidFill>
                            <a:schemeClr val="tx1"/>
                          </a:solidFill>
                          <a:cs typeface="B Titr" pitchFamily="2" charset="-78"/>
                        </a:rPr>
                        <a:t> و ناقان شهرکرد</a:t>
                      </a:r>
                    </a:p>
                  </a:txBody>
                  <a:tcPr marT="45723" marB="45723" anchor="ctr">
                    <a:solidFill>
                      <a:schemeClr val="accent6"/>
                    </a:solidFill>
                  </a:tcPr>
                </a:tc>
                <a:tc>
                  <a:txBody>
                    <a:bodyPr/>
                    <a:lstStyle/>
                    <a:p>
                      <a:pPr algn="ctr" rtl="1"/>
                      <a:r>
                        <a:rPr lang="fa-IR" sz="2400" dirty="0" smtClean="0">
                          <a:solidFill>
                            <a:schemeClr val="tx1"/>
                          </a:solidFill>
                          <a:cs typeface="B Titr" pitchFamily="2" charset="-78"/>
                        </a:rPr>
                        <a:t>111</a:t>
                      </a:r>
                      <a:endParaRPr lang="en-US" sz="2400" dirty="0">
                        <a:solidFill>
                          <a:schemeClr val="tx1"/>
                        </a:solidFill>
                        <a:cs typeface="B Titr" pitchFamily="2" charset="-78"/>
                      </a:endParaRPr>
                    </a:p>
                  </a:txBody>
                  <a:tcPr marT="45723" marB="45723" anchor="ctr">
                    <a:solidFill>
                      <a:schemeClr val="accent6"/>
                    </a:solidFill>
                  </a:tcPr>
                </a:tc>
                <a:tc>
                  <a:txBody>
                    <a:bodyPr/>
                    <a:lstStyle/>
                    <a:p>
                      <a:pPr algn="ctr" rtl="1"/>
                      <a:r>
                        <a:rPr lang="fa-IR" sz="2400" dirty="0" smtClean="0">
                          <a:solidFill>
                            <a:schemeClr val="tx1"/>
                          </a:solidFill>
                          <a:cs typeface="B Titr" pitchFamily="2" charset="-78"/>
                        </a:rPr>
                        <a:t>الف</a:t>
                      </a:r>
                      <a:endParaRPr lang="en-US" sz="2400" dirty="0">
                        <a:solidFill>
                          <a:schemeClr val="tx1"/>
                        </a:solidFill>
                        <a:cs typeface="B Titr" pitchFamily="2" charset="-78"/>
                      </a:endParaRPr>
                    </a:p>
                  </a:txBody>
                  <a:tcPr marT="45723" marB="45723" anchor="ctr">
                    <a:solidFill>
                      <a:schemeClr val="accent6"/>
                    </a:solidFill>
                  </a:tcPr>
                </a:tc>
              </a:tr>
              <a:tr h="1188631">
                <a:tc>
                  <a:txBody>
                    <a:bodyPr/>
                    <a:lstStyle/>
                    <a:p>
                      <a:pPr algn="r" rtl="1">
                        <a:buFont typeface="Arial" pitchFamily="34" charset="0"/>
                        <a:buChar char="•"/>
                      </a:pPr>
                      <a:r>
                        <a:rPr lang="fa-IR" sz="1800" dirty="0" smtClean="0">
                          <a:cs typeface="B Titr" pitchFamily="2" charset="-78"/>
                        </a:rPr>
                        <a:t> دهاقان اصفهان</a:t>
                      </a:r>
                    </a:p>
                    <a:p>
                      <a:pPr algn="r" rtl="1">
                        <a:buFont typeface="Arial" pitchFamily="34" charset="0"/>
                        <a:buChar char="•"/>
                      </a:pPr>
                      <a:r>
                        <a:rPr lang="fa-IR" sz="1800" dirty="0" smtClean="0">
                          <a:cs typeface="B Titr" pitchFamily="2" charset="-78"/>
                        </a:rPr>
                        <a:t> فردوس بیرجند</a:t>
                      </a:r>
                    </a:p>
                    <a:p>
                      <a:pPr algn="r" rtl="1">
                        <a:buFont typeface="Arial" pitchFamily="34" charset="0"/>
                        <a:buChar char="•"/>
                      </a:pPr>
                      <a:r>
                        <a:rPr lang="fa-IR" sz="1800" dirty="0" smtClean="0">
                          <a:cs typeface="B Titr" pitchFamily="2" charset="-78"/>
                        </a:rPr>
                        <a:t> بوانات</a:t>
                      </a:r>
                      <a:r>
                        <a:rPr lang="fa-IR" sz="1800" baseline="0" dirty="0" smtClean="0">
                          <a:cs typeface="B Titr" pitchFamily="2" charset="-78"/>
                        </a:rPr>
                        <a:t> فارس</a:t>
                      </a:r>
                    </a:p>
                    <a:p>
                      <a:pPr algn="r" rtl="1">
                        <a:buFont typeface="Arial" pitchFamily="34" charset="0"/>
                        <a:buChar char="•"/>
                      </a:pPr>
                      <a:endParaRPr lang="fa-IR" sz="1800" baseline="0" dirty="0" smtClean="0">
                        <a:cs typeface="B Titr" pitchFamily="2" charset="-78"/>
                      </a:endParaRPr>
                    </a:p>
                  </a:txBody>
                  <a:tcPr marT="45723" marB="45723" anchor="ctr"/>
                </a:tc>
                <a:tc>
                  <a:txBody>
                    <a:bodyPr/>
                    <a:lstStyle/>
                    <a:p>
                      <a:pPr algn="r" rtl="1">
                        <a:buFont typeface="Arial" pitchFamily="34" charset="0"/>
                        <a:buChar char="•"/>
                      </a:pPr>
                      <a:r>
                        <a:rPr lang="fa-IR" sz="1800" dirty="0" smtClean="0">
                          <a:cs typeface="B Titr" pitchFamily="2" charset="-78"/>
                        </a:rPr>
                        <a:t> تایباد خراسان رضوی</a:t>
                      </a:r>
                    </a:p>
                    <a:p>
                      <a:pPr algn="r" rtl="1">
                        <a:buFont typeface="Arial" pitchFamily="34" charset="0"/>
                        <a:buChar char="•"/>
                      </a:pPr>
                      <a:r>
                        <a:rPr lang="fa-IR" sz="1800" dirty="0" smtClean="0">
                          <a:cs typeface="B Titr" pitchFamily="2" charset="-78"/>
                        </a:rPr>
                        <a:t> رامهرمز  خوزستان</a:t>
                      </a:r>
                    </a:p>
                    <a:p>
                      <a:pPr algn="r" rtl="1">
                        <a:buFont typeface="Arial" pitchFamily="34" charset="0"/>
                        <a:buChar char="•"/>
                      </a:pPr>
                      <a:r>
                        <a:rPr lang="fa-IR" sz="1800" dirty="0" smtClean="0">
                          <a:cs typeface="B Titr" pitchFamily="2" charset="-78"/>
                        </a:rPr>
                        <a:t> مریوان کردستان</a:t>
                      </a:r>
                    </a:p>
                  </a:txBody>
                  <a:tcPr marT="45723" marB="45723" anchor="ctr"/>
                </a:tc>
                <a:tc>
                  <a:txBody>
                    <a:bodyPr/>
                    <a:lstStyle/>
                    <a:p>
                      <a:pPr algn="ctr" rtl="1"/>
                      <a:r>
                        <a:rPr lang="fa-IR" sz="2400" dirty="0" smtClean="0">
                          <a:cs typeface="B Titr" pitchFamily="2" charset="-78"/>
                        </a:rPr>
                        <a:t>77</a:t>
                      </a:r>
                      <a:endParaRPr lang="en-US" sz="2400" dirty="0">
                        <a:cs typeface="B Titr" pitchFamily="2" charset="-78"/>
                      </a:endParaRPr>
                    </a:p>
                  </a:txBody>
                  <a:tcPr marT="45723" marB="45723" anchor="ctr"/>
                </a:tc>
                <a:tc>
                  <a:txBody>
                    <a:bodyPr/>
                    <a:lstStyle/>
                    <a:p>
                      <a:pPr algn="ctr" rtl="1"/>
                      <a:r>
                        <a:rPr lang="fa-IR" sz="2400" dirty="0" smtClean="0">
                          <a:cs typeface="B Titr" pitchFamily="2" charset="-78"/>
                        </a:rPr>
                        <a:t>ب</a:t>
                      </a:r>
                      <a:endParaRPr lang="en-US" sz="2400" dirty="0">
                        <a:cs typeface="B Titr" pitchFamily="2" charset="-78"/>
                      </a:endParaRPr>
                    </a:p>
                  </a:txBody>
                  <a:tcPr marT="45723" marB="45723" anchor="ctr"/>
                </a:tc>
              </a:tr>
              <a:tr h="1188631">
                <a:tc>
                  <a:txBody>
                    <a:bodyPr/>
                    <a:lstStyle/>
                    <a:p>
                      <a:pPr algn="r" rtl="1">
                        <a:buFont typeface="Arial" pitchFamily="34" charset="0"/>
                        <a:buChar char="•"/>
                      </a:pPr>
                      <a:r>
                        <a:rPr lang="fa-IR" sz="1800" dirty="0" smtClean="0">
                          <a:cs typeface="B Titr" pitchFamily="2" charset="-78"/>
                        </a:rPr>
                        <a:t> بندر</a:t>
                      </a:r>
                      <a:r>
                        <a:rPr lang="fa-IR" sz="1800" baseline="0" dirty="0" smtClean="0">
                          <a:cs typeface="B Titr" pitchFamily="2" charset="-78"/>
                        </a:rPr>
                        <a:t> ترکمن</a:t>
                      </a:r>
                    </a:p>
                    <a:p>
                      <a:pPr algn="r" rtl="1">
                        <a:buFont typeface="Arial" pitchFamily="34" charset="0"/>
                        <a:buChar char="•"/>
                      </a:pPr>
                      <a:r>
                        <a:rPr lang="fa-IR" sz="1800" baseline="0" dirty="0" smtClean="0">
                          <a:cs typeface="B Titr" pitchFamily="2" charset="-78"/>
                        </a:rPr>
                        <a:t> بوکان آذربایجان غربی</a:t>
                      </a:r>
                    </a:p>
                    <a:p>
                      <a:pPr algn="r" rtl="1">
                        <a:buFont typeface="Arial" pitchFamily="34" charset="0"/>
                        <a:buChar char="•"/>
                      </a:pPr>
                      <a:r>
                        <a:rPr lang="fa-IR" sz="1800" baseline="0" dirty="0" smtClean="0">
                          <a:cs typeface="B Titr" pitchFamily="2" charset="-78"/>
                        </a:rPr>
                        <a:t> اقلید فارس</a:t>
                      </a:r>
                      <a:endParaRPr lang="en-US" sz="1800" dirty="0" smtClean="0">
                        <a:cs typeface="B Titr" pitchFamily="2" charset="-78"/>
                      </a:endParaRPr>
                    </a:p>
                    <a:p>
                      <a:pPr algn="r" rtl="1">
                        <a:buFont typeface="Arial" pitchFamily="34" charset="0"/>
                        <a:buChar char="•"/>
                      </a:pPr>
                      <a:endParaRPr lang="en-US" sz="1800" dirty="0">
                        <a:cs typeface="B Titr" pitchFamily="2" charset="-78"/>
                      </a:endParaRPr>
                    </a:p>
                  </a:txBody>
                  <a:tcPr marT="45723" marB="45723" anchor="ctr">
                    <a:solidFill>
                      <a:schemeClr val="accent5">
                        <a:lumMod val="60000"/>
                        <a:lumOff val="40000"/>
                      </a:schemeClr>
                    </a:solidFill>
                  </a:tcPr>
                </a:tc>
                <a:tc>
                  <a:txBody>
                    <a:bodyPr/>
                    <a:lstStyle/>
                    <a:p>
                      <a:pPr algn="r" rtl="1">
                        <a:buFont typeface="Arial" pitchFamily="34" charset="0"/>
                        <a:buChar char="•"/>
                      </a:pPr>
                      <a:r>
                        <a:rPr lang="fa-IR" sz="1800" dirty="0" smtClean="0">
                          <a:cs typeface="B Titr" pitchFamily="2" charset="-78"/>
                        </a:rPr>
                        <a:t> برازجان بوشهر</a:t>
                      </a:r>
                    </a:p>
                    <a:p>
                      <a:pPr algn="r" rtl="1">
                        <a:buFont typeface="Arial" pitchFamily="34" charset="0"/>
                        <a:buChar char="•"/>
                      </a:pPr>
                      <a:r>
                        <a:rPr lang="fa-IR" sz="1800" dirty="0" smtClean="0">
                          <a:cs typeface="B Titr" pitchFamily="2" charset="-78"/>
                        </a:rPr>
                        <a:t> سقز کردستان</a:t>
                      </a:r>
                    </a:p>
                    <a:p>
                      <a:pPr algn="r" rtl="1">
                        <a:buFont typeface="Arial" pitchFamily="34" charset="0"/>
                        <a:buChar char="•"/>
                      </a:pPr>
                      <a:r>
                        <a:rPr lang="fa-IR" sz="1800" dirty="0" smtClean="0">
                          <a:cs typeface="B Titr" pitchFamily="2" charset="-78"/>
                        </a:rPr>
                        <a:t> پارس آباد اردبیل</a:t>
                      </a:r>
                    </a:p>
                  </a:txBody>
                  <a:tcPr marT="45723" marB="45723" anchor="ctr">
                    <a:solidFill>
                      <a:schemeClr val="accent5">
                        <a:lumMod val="60000"/>
                        <a:lumOff val="40000"/>
                      </a:schemeClr>
                    </a:solidFill>
                  </a:tcPr>
                </a:tc>
                <a:tc>
                  <a:txBody>
                    <a:bodyPr/>
                    <a:lstStyle/>
                    <a:p>
                      <a:pPr algn="ctr" rtl="1"/>
                      <a:r>
                        <a:rPr lang="fa-IR" sz="2400" dirty="0" smtClean="0">
                          <a:cs typeface="B Titr" pitchFamily="2" charset="-78"/>
                        </a:rPr>
                        <a:t>58</a:t>
                      </a:r>
                      <a:endParaRPr lang="en-US" sz="2400" dirty="0">
                        <a:cs typeface="B Titr" pitchFamily="2" charset="-78"/>
                      </a:endParaRPr>
                    </a:p>
                  </a:txBody>
                  <a:tcPr marT="45723" marB="45723" anchor="ctr">
                    <a:solidFill>
                      <a:schemeClr val="accent5">
                        <a:lumMod val="60000"/>
                        <a:lumOff val="40000"/>
                      </a:schemeClr>
                    </a:solidFill>
                  </a:tcPr>
                </a:tc>
                <a:tc>
                  <a:txBody>
                    <a:bodyPr/>
                    <a:lstStyle/>
                    <a:p>
                      <a:pPr algn="ctr" rtl="1"/>
                      <a:r>
                        <a:rPr lang="fa-IR" sz="2400" dirty="0" smtClean="0">
                          <a:cs typeface="B Titr" pitchFamily="2" charset="-78"/>
                        </a:rPr>
                        <a:t>ج</a:t>
                      </a:r>
                      <a:endParaRPr lang="en-US" sz="2400" dirty="0">
                        <a:cs typeface="B Titr" pitchFamily="2" charset="-78"/>
                      </a:endParaRPr>
                    </a:p>
                  </a:txBody>
                  <a:tcPr marT="45723" marB="45723" anchor="ctr">
                    <a:solidFill>
                      <a:schemeClr val="accent5">
                        <a:lumMod val="60000"/>
                        <a:lumOff val="40000"/>
                      </a:schemeClr>
                    </a:solidFill>
                  </a:tcPr>
                </a:tc>
              </a:tr>
              <a:tr h="1355699">
                <a:tc>
                  <a:txBody>
                    <a:bodyPr/>
                    <a:lstStyle/>
                    <a:p>
                      <a:pPr algn="r" rtl="1">
                        <a:buFont typeface="Arial" pitchFamily="34" charset="0"/>
                        <a:buChar char="•"/>
                      </a:pPr>
                      <a:r>
                        <a:rPr lang="fa-IR" sz="1800" dirty="0" smtClean="0">
                          <a:cs typeface="B Titr" pitchFamily="2" charset="-78"/>
                        </a:rPr>
                        <a:t> سلماس آذربایجان غربی</a:t>
                      </a:r>
                    </a:p>
                    <a:p>
                      <a:pPr algn="r" rtl="1">
                        <a:buFont typeface="Arial" pitchFamily="34" charset="0"/>
                        <a:buChar char="•"/>
                      </a:pPr>
                      <a:r>
                        <a:rPr lang="fa-IR" sz="1800" dirty="0" smtClean="0">
                          <a:cs typeface="B Titr" pitchFamily="2" charset="-78"/>
                        </a:rPr>
                        <a:t> الیگودرز لرستان</a:t>
                      </a:r>
                    </a:p>
                    <a:p>
                      <a:pPr algn="r" rtl="1">
                        <a:buFont typeface="Arial" pitchFamily="34" charset="0"/>
                        <a:buChar char="•"/>
                      </a:pPr>
                      <a:r>
                        <a:rPr lang="fa-IR" sz="1800" dirty="0" smtClean="0">
                          <a:cs typeface="B Titr" pitchFamily="2" charset="-78"/>
                        </a:rPr>
                        <a:t> اهر آذربایجان</a:t>
                      </a:r>
                      <a:r>
                        <a:rPr lang="fa-IR" sz="1800" baseline="0" dirty="0" smtClean="0">
                          <a:cs typeface="B Titr" pitchFamily="2" charset="-78"/>
                        </a:rPr>
                        <a:t> شرقی</a:t>
                      </a:r>
                      <a:endParaRPr lang="en-US" sz="1800" dirty="0" smtClean="0">
                        <a:cs typeface="B Titr" pitchFamily="2" charset="-78"/>
                      </a:endParaRPr>
                    </a:p>
                    <a:p>
                      <a:pPr algn="r" rtl="1">
                        <a:buFont typeface="Arial" pitchFamily="34" charset="0"/>
                        <a:buChar char="•"/>
                      </a:pPr>
                      <a:endParaRPr lang="en-US" sz="1800" dirty="0">
                        <a:cs typeface="B Titr" pitchFamily="2" charset="-78"/>
                      </a:endParaRPr>
                    </a:p>
                  </a:txBody>
                  <a:tcPr marT="45723" marB="45723" anchor="ctr">
                    <a:solidFill>
                      <a:schemeClr val="accent3">
                        <a:lumMod val="60000"/>
                        <a:lumOff val="40000"/>
                      </a:schemeClr>
                    </a:solidFill>
                  </a:tcPr>
                </a:tc>
                <a:tc>
                  <a:txBody>
                    <a:bodyPr/>
                    <a:lstStyle/>
                    <a:p>
                      <a:pPr algn="r" rtl="1">
                        <a:buFont typeface="Arial" pitchFamily="34" charset="0"/>
                        <a:buChar char="•"/>
                      </a:pPr>
                      <a:r>
                        <a:rPr lang="fa-IR" sz="1800" dirty="0" smtClean="0">
                          <a:cs typeface="B Titr" pitchFamily="2" charset="-78"/>
                        </a:rPr>
                        <a:t> سیرجان کرمان</a:t>
                      </a:r>
                    </a:p>
                    <a:p>
                      <a:pPr algn="r" rtl="1">
                        <a:buFont typeface="Arial" pitchFamily="34" charset="0"/>
                        <a:buChar char="•"/>
                      </a:pPr>
                      <a:r>
                        <a:rPr lang="fa-IR" sz="1800" dirty="0" smtClean="0">
                          <a:cs typeface="B Titr" pitchFamily="2" charset="-78"/>
                        </a:rPr>
                        <a:t> داراب فارس</a:t>
                      </a:r>
                    </a:p>
                    <a:p>
                      <a:pPr algn="r" rtl="1">
                        <a:buFont typeface="Arial" pitchFamily="34" charset="0"/>
                        <a:buChar char="•"/>
                      </a:pPr>
                      <a:r>
                        <a:rPr lang="fa-IR" sz="1800" dirty="0" smtClean="0">
                          <a:cs typeface="B Titr" pitchFamily="2" charset="-78"/>
                        </a:rPr>
                        <a:t> قوچان خراسان</a:t>
                      </a:r>
                    </a:p>
                  </a:txBody>
                  <a:tcPr marT="45723" marB="45723" anchor="ctr">
                    <a:solidFill>
                      <a:schemeClr val="accent3">
                        <a:lumMod val="60000"/>
                        <a:lumOff val="40000"/>
                      </a:schemeClr>
                    </a:solidFill>
                  </a:tcPr>
                </a:tc>
                <a:tc>
                  <a:txBody>
                    <a:bodyPr/>
                    <a:lstStyle/>
                    <a:p>
                      <a:pPr algn="ctr" rtl="1"/>
                      <a:r>
                        <a:rPr lang="fa-IR" sz="2400" dirty="0" smtClean="0">
                          <a:cs typeface="B Titr" pitchFamily="2" charset="-78"/>
                        </a:rPr>
                        <a:t>32</a:t>
                      </a:r>
                      <a:endParaRPr lang="en-US" sz="2400" dirty="0">
                        <a:cs typeface="B Titr" pitchFamily="2" charset="-78"/>
                      </a:endParaRPr>
                    </a:p>
                  </a:txBody>
                  <a:tcPr marT="45723" marB="45723" anchor="ctr">
                    <a:solidFill>
                      <a:schemeClr val="accent3">
                        <a:lumMod val="60000"/>
                        <a:lumOff val="40000"/>
                      </a:schemeClr>
                    </a:solidFill>
                  </a:tcPr>
                </a:tc>
                <a:tc>
                  <a:txBody>
                    <a:bodyPr/>
                    <a:lstStyle/>
                    <a:p>
                      <a:pPr algn="ctr" rtl="1"/>
                      <a:r>
                        <a:rPr lang="fa-IR" sz="2400" dirty="0" smtClean="0">
                          <a:cs typeface="B Titr" pitchFamily="2" charset="-78"/>
                        </a:rPr>
                        <a:t>د</a:t>
                      </a:r>
                      <a:endParaRPr lang="en-US" sz="2400" dirty="0">
                        <a:cs typeface="B Titr" pitchFamily="2" charset="-78"/>
                      </a:endParaRPr>
                    </a:p>
                  </a:txBody>
                  <a:tcPr marT="45723" marB="45723" anchor="ctr">
                    <a:solidFill>
                      <a:schemeClr val="accent3">
                        <a:lumMod val="60000"/>
                        <a:lumOff val="40000"/>
                      </a:schemeClr>
                    </a:solidFill>
                  </a:tcPr>
                </a:tc>
              </a:tr>
            </a:tbl>
          </a:graphicData>
        </a:graphic>
      </p:graphicFrame>
    </p:spTree>
    <p:extLst>
      <p:ext uri="{BB962C8B-B14F-4D97-AF65-F5344CB8AC3E}">
        <p14:creationId xmlns:p14="http://schemas.microsoft.com/office/powerpoint/2010/main" xmlns="" val="1258823020"/>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68313" y="620713"/>
            <a:ext cx="7772400" cy="936625"/>
          </a:xfrm>
          <a:prstGeom prst="rect">
            <a:avLst/>
          </a:prstGeom>
        </p:spPr>
        <p:txBody>
          <a:bodyPr/>
          <a:lstStyle>
            <a:lvl1pPr algn="ctr" rtl="1"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B Titr" panose="00000700000000000000" pitchFamily="2" charset="-78"/>
              </a:defRPr>
            </a:lvl1pPr>
            <a:lvl2pPr algn="ctr" rtl="1" eaLnBrk="0" fontAlgn="base" hangingPunct="0">
              <a:spcBef>
                <a:spcPct val="0"/>
              </a:spcBef>
              <a:spcAft>
                <a:spcPct val="0"/>
              </a:spcAft>
              <a:defRPr sz="4100" b="1">
                <a:solidFill>
                  <a:schemeClr val="tx2"/>
                </a:solidFill>
                <a:latin typeface="Lucida Sans Unicode" pitchFamily="34" charset="0"/>
                <a:cs typeface="B Titr" pitchFamily="2" charset="-78"/>
              </a:defRPr>
            </a:lvl2pPr>
            <a:lvl3pPr algn="ctr" rtl="1" eaLnBrk="0" fontAlgn="base" hangingPunct="0">
              <a:spcBef>
                <a:spcPct val="0"/>
              </a:spcBef>
              <a:spcAft>
                <a:spcPct val="0"/>
              </a:spcAft>
              <a:defRPr sz="4100" b="1">
                <a:solidFill>
                  <a:schemeClr val="tx2"/>
                </a:solidFill>
                <a:latin typeface="Lucida Sans Unicode" pitchFamily="34" charset="0"/>
                <a:cs typeface="B Titr" pitchFamily="2" charset="-78"/>
              </a:defRPr>
            </a:lvl3pPr>
            <a:lvl4pPr algn="ctr" rtl="1" eaLnBrk="0" fontAlgn="base" hangingPunct="0">
              <a:spcBef>
                <a:spcPct val="0"/>
              </a:spcBef>
              <a:spcAft>
                <a:spcPct val="0"/>
              </a:spcAft>
              <a:defRPr sz="4100" b="1">
                <a:solidFill>
                  <a:schemeClr val="tx2"/>
                </a:solidFill>
                <a:latin typeface="Lucida Sans Unicode" pitchFamily="34" charset="0"/>
                <a:cs typeface="B Titr" pitchFamily="2" charset="-78"/>
              </a:defRPr>
            </a:lvl4pPr>
            <a:lvl5pPr algn="ctr" rtl="1" eaLnBrk="0" fontAlgn="base" hangingPunct="0">
              <a:spcBef>
                <a:spcPct val="0"/>
              </a:spcBef>
              <a:spcAft>
                <a:spcPct val="0"/>
              </a:spcAft>
              <a:defRPr sz="4100" b="1">
                <a:solidFill>
                  <a:schemeClr val="tx2"/>
                </a:solidFill>
                <a:latin typeface="Lucida Sans Unicode" pitchFamily="34" charset="0"/>
                <a:cs typeface="B Titr" pitchFamily="2" charset="-78"/>
              </a:defRPr>
            </a:lvl5pPr>
            <a:lvl6pPr marL="457200" algn="l" rtl="1" fontAlgn="base">
              <a:spcBef>
                <a:spcPct val="0"/>
              </a:spcBef>
              <a:spcAft>
                <a:spcPct val="0"/>
              </a:spcAft>
              <a:defRPr sz="4100" b="1">
                <a:solidFill>
                  <a:schemeClr val="tx2"/>
                </a:solidFill>
                <a:latin typeface="Lucida Sans Unicode" pitchFamily="34" charset="0"/>
                <a:cs typeface="Arial" pitchFamily="34" charset="0"/>
              </a:defRPr>
            </a:lvl6pPr>
            <a:lvl7pPr marL="914400" algn="l" rtl="1" fontAlgn="base">
              <a:spcBef>
                <a:spcPct val="0"/>
              </a:spcBef>
              <a:spcAft>
                <a:spcPct val="0"/>
              </a:spcAft>
              <a:defRPr sz="4100" b="1">
                <a:solidFill>
                  <a:schemeClr val="tx2"/>
                </a:solidFill>
                <a:latin typeface="Lucida Sans Unicode" pitchFamily="34" charset="0"/>
                <a:cs typeface="Arial" pitchFamily="34" charset="0"/>
              </a:defRPr>
            </a:lvl7pPr>
            <a:lvl8pPr marL="1371600" algn="l" rtl="1" fontAlgn="base">
              <a:spcBef>
                <a:spcPct val="0"/>
              </a:spcBef>
              <a:spcAft>
                <a:spcPct val="0"/>
              </a:spcAft>
              <a:defRPr sz="4100" b="1">
                <a:solidFill>
                  <a:schemeClr val="tx2"/>
                </a:solidFill>
                <a:latin typeface="Lucida Sans Unicode" pitchFamily="34" charset="0"/>
                <a:cs typeface="Arial" pitchFamily="34" charset="0"/>
              </a:defRPr>
            </a:lvl8pPr>
            <a:lvl9pPr marL="1828800" algn="l" rtl="1" fontAlgn="base">
              <a:spcBef>
                <a:spcPct val="0"/>
              </a:spcBef>
              <a:spcAft>
                <a:spcPct val="0"/>
              </a:spcAft>
              <a:defRPr sz="4100" b="1">
                <a:solidFill>
                  <a:schemeClr val="tx2"/>
                </a:solidFill>
                <a:latin typeface="Lucida Sans Unicode" pitchFamily="34" charset="0"/>
                <a:cs typeface="Arial" pitchFamily="34" charset="0"/>
              </a:defRPr>
            </a:lvl9pPr>
            <a:extLst/>
          </a:lstStyle>
          <a:p>
            <a:pPr>
              <a:defRPr/>
            </a:pPr>
            <a:r>
              <a:rPr lang="fa-IR" sz="3600" dirty="0" smtClean="0">
                <a:solidFill>
                  <a:srgbClr val="676A55"/>
                </a:solidFill>
              </a:rPr>
              <a:t>پرداخت عملکردی به </a:t>
            </a:r>
            <a:r>
              <a:rPr lang="fa-IR" sz="3600" dirty="0" smtClean="0">
                <a:solidFill>
                  <a:srgbClr val="676A55"/>
                </a:solidFill>
                <a:effectLst/>
              </a:rPr>
              <a:t>پزشکان متخصص</a:t>
            </a:r>
            <a:endParaRPr lang="fa-IR" sz="3600" dirty="0">
              <a:solidFill>
                <a:srgbClr val="676A55"/>
              </a:solidFill>
            </a:endParaRPr>
          </a:p>
        </p:txBody>
      </p:sp>
      <p:graphicFrame>
        <p:nvGraphicFramePr>
          <p:cNvPr id="3" name="Table 2"/>
          <p:cNvGraphicFramePr>
            <a:graphicFrameLocks noGrp="1"/>
          </p:cNvGraphicFramePr>
          <p:nvPr/>
        </p:nvGraphicFramePr>
        <p:xfrm>
          <a:off x="319089" y="1701800"/>
          <a:ext cx="8501061" cy="5018193"/>
        </p:xfrm>
        <a:graphic>
          <a:graphicData uri="http://schemas.openxmlformats.org/drawingml/2006/table">
            <a:tbl>
              <a:tblPr rtl="1" firstRow="1" firstCol="1" bandRow="1"/>
              <a:tblGrid>
                <a:gridCol w="1370237"/>
                <a:gridCol w="1914381"/>
                <a:gridCol w="1488077"/>
                <a:gridCol w="141723"/>
                <a:gridCol w="1147488"/>
                <a:gridCol w="1296177"/>
                <a:gridCol w="1142978"/>
              </a:tblGrid>
              <a:tr h="2222737">
                <a:tc>
                  <a:txBody>
                    <a:bodyPr/>
                    <a:lstStyle/>
                    <a:p>
                      <a:pPr algn="ctr" rtl="1">
                        <a:lnSpc>
                          <a:spcPct val="130000"/>
                        </a:lnSpc>
                        <a:spcAft>
                          <a:spcPts val="0"/>
                        </a:spcAft>
                        <a:tabLst>
                          <a:tab pos="92710" algn="l"/>
                        </a:tabLst>
                      </a:pPr>
                      <a:r>
                        <a:rPr lang="fa-IR" sz="1800" b="1" dirty="0">
                          <a:effectLst/>
                          <a:latin typeface="Times New Roman" panose="02020603050405020304" pitchFamily="18" charset="0"/>
                          <a:ea typeface="Calibri" panose="020F0502020204030204" pitchFamily="34" charset="0"/>
                          <a:cs typeface="B Titr" panose="00000700000000000000" pitchFamily="2" charset="-78"/>
                        </a:rPr>
                        <a:t>دسته‌بندي رشته‌ها</a:t>
                      </a:r>
                      <a:endParaRPr lang="en-US" sz="1800" dirty="0">
                        <a:effectLst/>
                        <a:latin typeface="B Zar" panose="00000400000000000000" pitchFamily="2" charset="-78"/>
                        <a:ea typeface="Calibri" panose="020F0502020204030204" pitchFamily="34" charset="0"/>
                        <a:cs typeface="B Zar" panose="00000400000000000000" pitchFamily="2" charset="-78"/>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indent="0" algn="ctr" rtl="1">
                        <a:lnSpc>
                          <a:spcPct val="130000"/>
                        </a:lnSpc>
                        <a:spcAft>
                          <a:spcPts val="0"/>
                        </a:spcAft>
                        <a:tabLst>
                          <a:tab pos="92710" algn="l"/>
                        </a:tabLst>
                      </a:pPr>
                      <a:r>
                        <a:rPr lang="fa-IR" sz="1800" b="1" dirty="0">
                          <a:effectLst/>
                          <a:latin typeface="Times New Roman" panose="02020603050405020304" pitchFamily="18" charset="0"/>
                          <a:ea typeface="Calibri" panose="020F0502020204030204" pitchFamily="34" charset="0"/>
                          <a:cs typeface="B Titr" panose="00000700000000000000" pitchFamily="2" charset="-78"/>
                        </a:rPr>
                        <a:t>حق‌الزحمه نیروی انسانی (ضريب جراحی، بیهوشی و داخلي) با در نظر گرفتن تعرفه ترجیحی فعلی شهرستان</a:t>
                      </a:r>
                      <a:endParaRPr lang="en-US" sz="1800" dirty="0">
                        <a:effectLst/>
                        <a:latin typeface="B Zar" panose="00000400000000000000" pitchFamily="2" charset="-78"/>
                        <a:ea typeface="Calibri" panose="020F0502020204030204" pitchFamily="34" charset="0"/>
                        <a:cs typeface="B Zar" panose="00000400000000000000" pitchFamily="2" charset="-78"/>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indent="0" algn="ctr" rtl="1">
                        <a:lnSpc>
                          <a:spcPct val="130000"/>
                        </a:lnSpc>
                        <a:spcAft>
                          <a:spcPts val="0"/>
                        </a:spcAft>
                        <a:tabLst>
                          <a:tab pos="92710" algn="l"/>
                        </a:tabLst>
                      </a:pPr>
                      <a:r>
                        <a:rPr lang="fa-IR" sz="1800" b="1" dirty="0">
                          <a:effectLst/>
                          <a:latin typeface="Times New Roman" panose="02020603050405020304" pitchFamily="18" charset="0"/>
                          <a:ea typeface="Calibri" panose="020F0502020204030204" pitchFamily="34" charset="0"/>
                          <a:cs typeface="B Titr" panose="00000700000000000000" pitchFamily="2" charset="-78"/>
                        </a:rPr>
                        <a:t>آزمایشگاه تشخیصی-طبی</a:t>
                      </a:r>
                      <a:endParaRPr lang="en-US" sz="1800" dirty="0">
                        <a:effectLst/>
                        <a:latin typeface="B Zar" panose="00000400000000000000" pitchFamily="2" charset="-78"/>
                        <a:ea typeface="Calibri" panose="020F0502020204030204" pitchFamily="34" charset="0"/>
                        <a:cs typeface="B Zar" panose="00000400000000000000" pitchFamily="2" charset="-78"/>
                      </a:endParaRPr>
                    </a:p>
                  </a:txBody>
                  <a:tcPr marL="67816" marR="67816" marT="0" marB="0" anchor="ctr">
                    <a:lnL w="12700" cap="flat" cmpd="sng" algn="ctr">
                      <a:solidFill>
                        <a:schemeClr val="tx1"/>
                      </a:solidFill>
                      <a:prstDash val="sysDash"/>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0" indent="0" algn="ctr" rtl="1">
                        <a:lnSpc>
                          <a:spcPct val="130000"/>
                        </a:lnSpc>
                        <a:spcAft>
                          <a:spcPts val="0"/>
                        </a:spcAft>
                        <a:tabLst>
                          <a:tab pos="92710" algn="l"/>
                        </a:tabLst>
                      </a:pPr>
                      <a:r>
                        <a:rPr lang="fa-IR" sz="1800" b="1" dirty="0">
                          <a:effectLst/>
                          <a:latin typeface="Times New Roman" panose="02020603050405020304" pitchFamily="18" charset="0"/>
                          <a:ea typeface="Calibri" panose="020F0502020204030204" pitchFamily="34" charset="0"/>
                          <a:cs typeface="B Titr" panose="00000700000000000000" pitchFamily="2" charset="-78"/>
                        </a:rPr>
                        <a:t>پاتولوژی</a:t>
                      </a:r>
                      <a:endParaRPr lang="en-US" sz="1800" dirty="0">
                        <a:effectLst/>
                        <a:latin typeface="B Zar" panose="00000400000000000000" pitchFamily="2" charset="-78"/>
                        <a:ea typeface="Calibri" panose="020F0502020204030204" pitchFamily="34" charset="0"/>
                        <a:cs typeface="B Zar" panose="00000400000000000000" pitchFamily="2" charset="-78"/>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pPr marL="0" indent="0" algn="ctr" rtl="1">
                        <a:lnSpc>
                          <a:spcPct val="130000"/>
                        </a:lnSpc>
                        <a:spcAft>
                          <a:spcPts val="0"/>
                        </a:spcAft>
                        <a:tabLst>
                          <a:tab pos="92710" algn="l"/>
                        </a:tabLst>
                      </a:pPr>
                      <a:endParaRPr lang="en-US" sz="1600" dirty="0">
                        <a:effectLst/>
                        <a:latin typeface="B Zar" panose="00000400000000000000" pitchFamily="2" charset="-78"/>
                        <a:ea typeface="Calibri" panose="020F0502020204030204" pitchFamily="34" charset="0"/>
                        <a:cs typeface="B Zar" panose="00000400000000000000" pitchFamily="2" charset="-78"/>
                      </a:endParaRPr>
                    </a:p>
                  </a:txBody>
                  <a:tcPr marL="67822" marR="678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85725" indent="0" algn="ctr" rtl="1">
                        <a:lnSpc>
                          <a:spcPct val="130000"/>
                        </a:lnSpc>
                        <a:spcAft>
                          <a:spcPts val="0"/>
                        </a:spcAft>
                        <a:tabLst>
                          <a:tab pos="92710" algn="l"/>
                        </a:tabLst>
                      </a:pPr>
                      <a:r>
                        <a:rPr lang="fa-IR" sz="1800" b="1" dirty="0">
                          <a:effectLst/>
                          <a:latin typeface="Times New Roman" panose="02020603050405020304" pitchFamily="18" charset="0"/>
                          <a:ea typeface="Calibri" panose="020F0502020204030204" pitchFamily="34" charset="0"/>
                          <a:cs typeface="B Titr" panose="00000700000000000000" pitchFamily="2" charset="-78"/>
                        </a:rPr>
                        <a:t>سونوگرافی</a:t>
                      </a:r>
                      <a:endParaRPr lang="en-US" sz="1800" dirty="0">
                        <a:effectLst/>
                        <a:latin typeface="B Zar" panose="00000400000000000000" pitchFamily="2" charset="-78"/>
                        <a:ea typeface="Calibri" panose="020F0502020204030204" pitchFamily="34" charset="0"/>
                        <a:cs typeface="B Zar" panose="00000400000000000000" pitchFamily="2" charset="-78"/>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85725" indent="-85725" algn="ctr" rtl="1">
                        <a:lnSpc>
                          <a:spcPct val="130000"/>
                        </a:lnSpc>
                        <a:spcAft>
                          <a:spcPts val="0"/>
                        </a:spcAft>
                        <a:tabLst>
                          <a:tab pos="92710" algn="l"/>
                        </a:tabLst>
                      </a:pPr>
                      <a:r>
                        <a:rPr lang="fa-IR" sz="1800" b="1" dirty="0">
                          <a:effectLst/>
                          <a:latin typeface="Times New Roman" panose="02020603050405020304" pitchFamily="18" charset="0"/>
                          <a:ea typeface="Calibri" panose="020F0502020204030204" pitchFamily="34" charset="0"/>
                          <a:cs typeface="B Titr" panose="00000700000000000000" pitchFamily="2" charset="-78"/>
                        </a:rPr>
                        <a:t>رادیوگرافی ساده و رنگی، </a:t>
                      </a:r>
                      <a:r>
                        <a:rPr lang="en-US" sz="1800" b="1" dirty="0">
                          <a:effectLst/>
                          <a:latin typeface="Times New Roman" panose="02020603050405020304" pitchFamily="18" charset="0"/>
                          <a:ea typeface="Calibri" panose="020F0502020204030204" pitchFamily="34" charset="0"/>
                          <a:cs typeface="B Titr" panose="00000700000000000000" pitchFamily="2" charset="-78"/>
                        </a:rPr>
                        <a:t>CT</a:t>
                      </a:r>
                      <a:r>
                        <a:rPr lang="fa-IR" sz="1800" b="1" dirty="0">
                          <a:effectLst/>
                          <a:latin typeface="Times New Roman" panose="02020603050405020304" pitchFamily="18" charset="0"/>
                          <a:ea typeface="Calibri" panose="020F0502020204030204" pitchFamily="34" charset="0"/>
                          <a:cs typeface="B Titr" panose="00000700000000000000" pitchFamily="2" charset="-78"/>
                        </a:rPr>
                        <a:t> و </a:t>
                      </a:r>
                      <a:r>
                        <a:rPr lang="en-US" sz="1800" b="1" dirty="0">
                          <a:effectLst/>
                          <a:latin typeface="Times New Roman" panose="02020603050405020304" pitchFamily="18" charset="0"/>
                          <a:ea typeface="Calibri" panose="020F0502020204030204" pitchFamily="34" charset="0"/>
                          <a:cs typeface="B Titr" panose="00000700000000000000" pitchFamily="2" charset="-78"/>
                        </a:rPr>
                        <a:t>MRI</a:t>
                      </a:r>
                      <a:endParaRPr lang="en-US" sz="1800" dirty="0">
                        <a:effectLst/>
                        <a:latin typeface="B Zar" panose="00000400000000000000" pitchFamily="2" charset="-78"/>
                        <a:ea typeface="Calibri" panose="020F0502020204030204" pitchFamily="34" charset="0"/>
                        <a:cs typeface="B Zar" panose="00000400000000000000" pitchFamily="2" charset="-78"/>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792375">
                <a:tc rowSpan="2">
                  <a:txBody>
                    <a:bodyPr/>
                    <a:lstStyle/>
                    <a:p>
                      <a:pPr algn="ctr" rtl="1">
                        <a:lnSpc>
                          <a:spcPct val="130000"/>
                        </a:lnSpc>
                        <a:spcAft>
                          <a:spcPts val="0"/>
                        </a:spcAft>
                        <a:tabLst>
                          <a:tab pos="92710" algn="l"/>
                        </a:tabLst>
                      </a:pPr>
                      <a:r>
                        <a:rPr lang="fa-IR" sz="1800" b="1" dirty="0">
                          <a:effectLst/>
                          <a:latin typeface="Times New Roman" panose="02020603050405020304" pitchFamily="18" charset="0"/>
                          <a:cs typeface="B Titr" panose="00000700000000000000" pitchFamily="2" charset="-78"/>
                        </a:rPr>
                        <a:t>شهرستان‌های گروه (الف) و (ب)</a:t>
                      </a:r>
                      <a:endParaRPr lang="en-US" sz="1800" dirty="0">
                        <a:effectLst/>
                        <a:latin typeface="Calibri" panose="020F0502020204030204" pitchFamily="34" charset="0"/>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rowSpan="2">
                  <a:txBody>
                    <a:bodyPr/>
                    <a:lstStyle/>
                    <a:p>
                      <a:pPr marL="457200" algn="ctr" rtl="1">
                        <a:lnSpc>
                          <a:spcPct val="130000"/>
                        </a:lnSpc>
                        <a:spcAft>
                          <a:spcPts val="0"/>
                        </a:spcAft>
                        <a:tabLst>
                          <a:tab pos="92710" algn="l"/>
                        </a:tabLst>
                      </a:pPr>
                      <a:r>
                        <a:rPr lang="fa-IR" sz="2000" b="1"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rPr>
                        <a:t>3 برابر</a:t>
                      </a:r>
                      <a:endParaRPr lang="en-US" sz="2400" dirty="0">
                        <a:solidFill>
                          <a:schemeClr val="tx1"/>
                        </a:solidFill>
                        <a:effectLst/>
                        <a:latin typeface="B Zar" panose="00000400000000000000" pitchFamily="2" charset="-78"/>
                        <a:ea typeface="Calibri" panose="020F0502020204030204" pitchFamily="34" charset="0"/>
                        <a:cs typeface="B Zar" panose="00000400000000000000" pitchFamily="2" charset="-78"/>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gridSpan="5">
                  <a:txBody>
                    <a:bodyPr/>
                    <a:lstStyle/>
                    <a:p>
                      <a:pPr marL="457200" algn="ctr" rtl="1">
                        <a:lnSpc>
                          <a:spcPct val="130000"/>
                        </a:lnSpc>
                        <a:spcAft>
                          <a:spcPts val="0"/>
                        </a:spcAft>
                        <a:tabLst>
                          <a:tab pos="92710" algn="l"/>
                        </a:tabLst>
                      </a:pPr>
                      <a:r>
                        <a:rPr lang="fa-IR" sz="2000" b="1"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rPr>
                        <a:t>درصد‌های تعیین شده به تعرفه‌های دولتی مصوب هیات وزیران در سال 1393، اضافه می‌گردد</a:t>
                      </a:r>
                      <a:endParaRPr lang="en-US" sz="2400" dirty="0">
                        <a:solidFill>
                          <a:schemeClr val="tx1"/>
                        </a:solidFill>
                        <a:effectLst/>
                        <a:latin typeface="B Zar" panose="00000400000000000000" pitchFamily="2" charset="-78"/>
                        <a:ea typeface="Calibri" panose="020F0502020204030204" pitchFamily="34" charset="0"/>
                        <a:cs typeface="B Titr" panose="00000700000000000000" pitchFamily="2" charset="-78"/>
                      </a:endParaRPr>
                    </a:p>
                  </a:txBody>
                  <a:tcPr marL="67816" marR="67816" marT="0" marB="0" anchor="ctr">
                    <a:lnL w="12700" cap="flat" cmpd="sng" algn="ctr">
                      <a:solidFill>
                        <a:schemeClr val="tx1"/>
                      </a:solidFill>
                      <a:prstDash val="sysDash"/>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38828">
                <a:tc vMerge="1">
                  <a:txBody>
                    <a:bodyPr/>
                    <a:lstStyle/>
                    <a:p>
                      <a:endParaRPr lang="en-US"/>
                    </a:p>
                  </a:txBody>
                  <a:tcPr/>
                </a:tc>
                <a:tc vMerge="1">
                  <a:txBody>
                    <a:bodyPr/>
                    <a:lstStyle/>
                    <a:p>
                      <a:endParaRPr lang="en-US"/>
                    </a:p>
                  </a:txBody>
                  <a:tcPr/>
                </a:tc>
                <a:tc gridSpan="2">
                  <a:txBody>
                    <a:bodyPr/>
                    <a:lstStyle/>
                    <a:p>
                      <a:pPr marL="0" indent="0" algn="ctr" rtl="1" eaLnBrk="1" latinLnBrk="0" hangingPunct="1">
                        <a:lnSpc>
                          <a:spcPct val="130000"/>
                        </a:lnSpc>
                        <a:spcAft>
                          <a:spcPts val="0"/>
                        </a:spcAft>
                        <a:tabLst>
                          <a:tab pos="92710" algn="l"/>
                        </a:tabLst>
                      </a:pPr>
                      <a:r>
                        <a:rPr kumimoji="0" lang="fa-IR"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rPr>
                        <a:t>10%</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endParaRPr>
                    </a:p>
                  </a:txBody>
                  <a:tcPr marL="67816" marR="67816" marT="0" marB="0" anchor="ctr">
                    <a:lnL w="12700" cap="flat" cmpd="sng" algn="ctr">
                      <a:solidFill>
                        <a:schemeClr val="tx1"/>
                      </a:solidFill>
                      <a:prstDash val="sysDash"/>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hMerge="1">
                  <a:txBody>
                    <a:bodyPr/>
                    <a:lstStyle/>
                    <a:p>
                      <a:endParaRPr lang="en-US"/>
                    </a:p>
                  </a:txBody>
                  <a:tcPr/>
                </a:tc>
                <a:tc>
                  <a:txBody>
                    <a:bodyPr/>
                    <a:lstStyle/>
                    <a:p>
                      <a:pPr marL="0" indent="0" algn="ctr" rtl="1" eaLnBrk="1" latinLnBrk="0" hangingPunct="1">
                        <a:lnSpc>
                          <a:spcPct val="130000"/>
                        </a:lnSpc>
                        <a:spcAft>
                          <a:spcPts val="0"/>
                        </a:spcAft>
                        <a:tabLst>
                          <a:tab pos="92710" algn="l"/>
                        </a:tabLst>
                      </a:pPr>
                      <a:r>
                        <a:rPr kumimoji="0" lang="fa-IR"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rPr>
                        <a:t>50%</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marL="0" indent="0" algn="ctr" rtl="1" eaLnBrk="1" latinLnBrk="0" hangingPunct="1">
                        <a:lnSpc>
                          <a:spcPct val="130000"/>
                        </a:lnSpc>
                        <a:spcAft>
                          <a:spcPts val="0"/>
                        </a:spcAft>
                        <a:tabLst>
                          <a:tab pos="92710" algn="l"/>
                        </a:tabLst>
                      </a:pPr>
                      <a:r>
                        <a:rPr kumimoji="0" lang="fa-IR"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rPr>
                        <a:t>50%</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marL="0" indent="0" algn="ctr" rtl="1" eaLnBrk="1" latinLnBrk="0" hangingPunct="1">
                        <a:lnSpc>
                          <a:spcPct val="130000"/>
                        </a:lnSpc>
                        <a:spcAft>
                          <a:spcPts val="0"/>
                        </a:spcAft>
                        <a:tabLst>
                          <a:tab pos="92710" algn="l"/>
                        </a:tabLst>
                      </a:pPr>
                      <a:r>
                        <a:rPr kumimoji="0" lang="fa-IR"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rPr>
                        <a:t>13%</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r>
              <a:tr h="823236">
                <a:tc>
                  <a:txBody>
                    <a:bodyPr/>
                    <a:lstStyle/>
                    <a:p>
                      <a:pPr algn="ctr" rtl="1">
                        <a:lnSpc>
                          <a:spcPct val="130000"/>
                        </a:lnSpc>
                        <a:spcAft>
                          <a:spcPts val="0"/>
                        </a:spcAft>
                        <a:tabLst>
                          <a:tab pos="92710" algn="l"/>
                        </a:tabLst>
                      </a:pPr>
                      <a:r>
                        <a:rPr lang="fa-IR" sz="1800" b="1" dirty="0">
                          <a:effectLst/>
                          <a:latin typeface="Times New Roman" panose="02020603050405020304" pitchFamily="18" charset="0"/>
                          <a:cs typeface="B Titr" panose="00000700000000000000" pitchFamily="2" charset="-78"/>
                        </a:rPr>
                        <a:t>شهرستان‌های گروه (ج)</a:t>
                      </a:r>
                      <a:endParaRPr lang="en-US" sz="1800" dirty="0">
                        <a:effectLst/>
                        <a:latin typeface="Calibri" panose="020F0502020204030204" pitchFamily="34" charset="0"/>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57200" algn="ctr" rtl="1">
                        <a:lnSpc>
                          <a:spcPct val="130000"/>
                        </a:lnSpc>
                        <a:spcAft>
                          <a:spcPts val="0"/>
                        </a:spcAft>
                        <a:tabLst>
                          <a:tab pos="92710" algn="l"/>
                        </a:tabLst>
                      </a:pPr>
                      <a:r>
                        <a:rPr lang="fa-IR" sz="2000" b="1"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rPr>
                        <a:t>2.5 برابر</a:t>
                      </a:r>
                      <a:endParaRPr lang="en-US" sz="2400" dirty="0">
                        <a:solidFill>
                          <a:schemeClr val="tx1"/>
                        </a:solidFill>
                        <a:effectLst/>
                        <a:latin typeface="B Zar" panose="00000400000000000000" pitchFamily="2" charset="-78"/>
                        <a:ea typeface="Calibri" panose="020F0502020204030204" pitchFamily="34" charset="0"/>
                        <a:cs typeface="B Zar" panose="00000400000000000000" pitchFamily="2" charset="-78"/>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gridSpan="2">
                  <a:txBody>
                    <a:bodyPr/>
                    <a:lstStyle/>
                    <a:p>
                      <a:pPr marL="0" indent="0" algn="ctr" rtl="1" eaLnBrk="1" latinLnBrk="0" hangingPunct="1">
                        <a:lnSpc>
                          <a:spcPct val="130000"/>
                        </a:lnSpc>
                        <a:spcAft>
                          <a:spcPts val="0"/>
                        </a:spcAft>
                        <a:tabLst>
                          <a:tab pos="92710" algn="l"/>
                        </a:tabLst>
                      </a:pPr>
                      <a:r>
                        <a:rPr kumimoji="0" lang="fa-IR"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rPr>
                        <a:t>7.5%</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endParaRPr>
                    </a:p>
                  </a:txBody>
                  <a:tcPr marL="67816" marR="67816" marT="0" marB="0" anchor="ctr">
                    <a:lnL w="12700" cap="flat" cmpd="sng" algn="ctr">
                      <a:solidFill>
                        <a:schemeClr val="tx1"/>
                      </a:solidFill>
                      <a:prstDash val="sysDash"/>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hMerge="1">
                  <a:txBody>
                    <a:bodyPr/>
                    <a:lstStyle/>
                    <a:p>
                      <a:endParaRPr lang="en-US"/>
                    </a:p>
                  </a:txBody>
                  <a:tcPr/>
                </a:tc>
                <a:tc>
                  <a:txBody>
                    <a:bodyPr/>
                    <a:lstStyle/>
                    <a:p>
                      <a:pPr marL="0" indent="0" algn="ctr" rtl="1" eaLnBrk="1" latinLnBrk="0" hangingPunct="1">
                        <a:lnSpc>
                          <a:spcPct val="130000"/>
                        </a:lnSpc>
                        <a:spcAft>
                          <a:spcPts val="0"/>
                        </a:spcAft>
                        <a:tabLst>
                          <a:tab pos="92710" algn="l"/>
                        </a:tabLst>
                      </a:pPr>
                      <a:r>
                        <a:rPr kumimoji="0" lang="fa-IR"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rPr>
                        <a:t>37.5%</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marL="0" indent="0" algn="ctr" rtl="1" eaLnBrk="1" latinLnBrk="0" hangingPunct="1">
                        <a:lnSpc>
                          <a:spcPct val="130000"/>
                        </a:lnSpc>
                        <a:spcAft>
                          <a:spcPts val="0"/>
                        </a:spcAft>
                        <a:tabLst>
                          <a:tab pos="92710" algn="l"/>
                        </a:tabLst>
                      </a:pPr>
                      <a:r>
                        <a:rPr kumimoji="0" lang="fa-IR"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rPr>
                        <a:t>37.5%</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marL="85725" indent="-85725" algn="ctr" rtl="1" eaLnBrk="1" latinLnBrk="0" hangingPunct="1">
                        <a:lnSpc>
                          <a:spcPct val="130000"/>
                        </a:lnSpc>
                        <a:spcAft>
                          <a:spcPts val="0"/>
                        </a:spcAft>
                        <a:tabLst>
                          <a:tab pos="92710" algn="l"/>
                        </a:tabLst>
                      </a:pPr>
                      <a:r>
                        <a:rPr kumimoji="0" lang="fa-IR"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rPr>
                        <a:t>10%</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r>
              <a:tr h="740912">
                <a:tc>
                  <a:txBody>
                    <a:bodyPr/>
                    <a:lstStyle/>
                    <a:p>
                      <a:pPr algn="ctr" rtl="1">
                        <a:lnSpc>
                          <a:spcPct val="130000"/>
                        </a:lnSpc>
                        <a:spcAft>
                          <a:spcPts val="0"/>
                        </a:spcAft>
                        <a:tabLst>
                          <a:tab pos="92710" algn="l"/>
                        </a:tabLst>
                      </a:pPr>
                      <a:r>
                        <a:rPr lang="fa-IR" sz="1800" b="1" dirty="0">
                          <a:effectLst/>
                          <a:latin typeface="Times New Roman" panose="02020603050405020304" pitchFamily="18" charset="0"/>
                          <a:cs typeface="B Titr" panose="00000700000000000000" pitchFamily="2" charset="-78"/>
                        </a:rPr>
                        <a:t>شهرستان‌های گروه (د)</a:t>
                      </a:r>
                      <a:endParaRPr lang="en-US" sz="1800" dirty="0">
                        <a:effectLst/>
                        <a:latin typeface="Calibri" panose="020F0502020204030204" pitchFamily="34" charset="0"/>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57200" algn="ctr" rtl="1">
                        <a:lnSpc>
                          <a:spcPct val="130000"/>
                        </a:lnSpc>
                        <a:spcAft>
                          <a:spcPts val="0"/>
                        </a:spcAft>
                        <a:tabLst>
                          <a:tab pos="92710" algn="l"/>
                        </a:tabLst>
                      </a:pPr>
                      <a:r>
                        <a:rPr lang="fa-IR" sz="2000" b="1"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rPr>
                        <a:t>2 برابر</a:t>
                      </a:r>
                      <a:endParaRPr lang="en-US" sz="2400" dirty="0">
                        <a:solidFill>
                          <a:schemeClr val="tx1"/>
                        </a:solidFill>
                        <a:effectLst/>
                        <a:latin typeface="B Zar" panose="00000400000000000000" pitchFamily="2" charset="-78"/>
                        <a:ea typeface="Calibri" panose="020F0502020204030204" pitchFamily="34" charset="0"/>
                        <a:cs typeface="B Zar" panose="00000400000000000000" pitchFamily="2" charset="-78"/>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gridSpan="2">
                  <a:txBody>
                    <a:bodyPr/>
                    <a:lstStyle/>
                    <a:p>
                      <a:pPr marL="0" indent="0" algn="ctr" rtl="1" eaLnBrk="1" latinLnBrk="0" hangingPunct="1">
                        <a:lnSpc>
                          <a:spcPct val="130000"/>
                        </a:lnSpc>
                        <a:spcAft>
                          <a:spcPts val="0"/>
                        </a:spcAft>
                        <a:tabLst>
                          <a:tab pos="92710" algn="l"/>
                        </a:tabLst>
                      </a:pPr>
                      <a:r>
                        <a:rPr kumimoji="0" lang="fa-IR"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rPr>
                        <a:t>5%</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endParaRPr>
                    </a:p>
                  </a:txBody>
                  <a:tcPr marL="67816" marR="67816" marT="0" marB="0" anchor="ctr">
                    <a:lnL w="12700" cap="flat" cmpd="sng" algn="ctr">
                      <a:solidFill>
                        <a:schemeClr val="tx1"/>
                      </a:solidFill>
                      <a:prstDash val="sysDash"/>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hMerge="1">
                  <a:txBody>
                    <a:bodyPr/>
                    <a:lstStyle/>
                    <a:p>
                      <a:endParaRPr lang="en-US"/>
                    </a:p>
                  </a:txBody>
                  <a:tcPr/>
                </a:tc>
                <a:tc>
                  <a:txBody>
                    <a:bodyPr/>
                    <a:lstStyle/>
                    <a:p>
                      <a:pPr marL="0" indent="0" algn="ctr" rtl="1" eaLnBrk="1" latinLnBrk="0" hangingPunct="1">
                        <a:lnSpc>
                          <a:spcPct val="130000"/>
                        </a:lnSpc>
                        <a:spcAft>
                          <a:spcPts val="0"/>
                        </a:spcAft>
                        <a:tabLst>
                          <a:tab pos="92710" algn="l"/>
                        </a:tabLst>
                      </a:pPr>
                      <a:r>
                        <a:rPr kumimoji="0" lang="fa-IR"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rPr>
                        <a:t>25%</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marL="0" indent="0" algn="ctr" rtl="1" eaLnBrk="1" latinLnBrk="0" hangingPunct="1">
                        <a:lnSpc>
                          <a:spcPct val="130000"/>
                        </a:lnSpc>
                        <a:spcAft>
                          <a:spcPts val="0"/>
                        </a:spcAft>
                        <a:tabLst>
                          <a:tab pos="92710" algn="l"/>
                        </a:tabLst>
                      </a:pPr>
                      <a:r>
                        <a:rPr kumimoji="0" lang="fa-IR"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rPr>
                        <a:t>25%</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marL="0" indent="0" algn="ctr" rtl="1" eaLnBrk="1" latinLnBrk="0" hangingPunct="1">
                        <a:lnSpc>
                          <a:spcPct val="130000"/>
                        </a:lnSpc>
                        <a:spcAft>
                          <a:spcPts val="0"/>
                        </a:spcAft>
                        <a:tabLst>
                          <a:tab pos="92710" algn="l"/>
                        </a:tabLst>
                      </a:pPr>
                      <a:r>
                        <a:rPr kumimoji="0" lang="fa-IR"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rPr>
                        <a:t>6.5%</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itr" panose="00000700000000000000" pitchFamily="2" charset="-78"/>
                      </a:endParaRPr>
                    </a:p>
                  </a:txBody>
                  <a:tcPr marL="67816" marR="678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r>
            </a:tbl>
          </a:graphicData>
        </a:graphic>
      </p:graphicFrame>
    </p:spTree>
    <p:extLst>
      <p:ext uri="{BB962C8B-B14F-4D97-AF65-F5344CB8AC3E}">
        <p14:creationId xmlns:p14="http://schemas.microsoft.com/office/powerpoint/2010/main" xmlns="" val="15094508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0608" y="-459432"/>
            <a:ext cx="7772400" cy="1829761"/>
          </a:xfrm>
        </p:spPr>
        <p:txBody>
          <a:bodyPr/>
          <a:lstStyle/>
          <a:p>
            <a:pPr algn="just">
              <a:defRPr/>
            </a:pPr>
            <a:r>
              <a:rPr lang="fa-IR" sz="3200" dirty="0" smtClean="0">
                <a:effectLst/>
              </a:rPr>
              <a:t>ارزیابی عملکرد پزشکان مشمول</a:t>
            </a:r>
            <a:endParaRPr lang="en-US" sz="3200" dirty="0">
              <a:effectLst/>
            </a:endParaRPr>
          </a:p>
        </p:txBody>
      </p:sp>
      <p:graphicFrame>
        <p:nvGraphicFramePr>
          <p:cNvPr id="4" name="Table 3"/>
          <p:cNvGraphicFramePr>
            <a:graphicFrameLocks noGrp="1"/>
          </p:cNvGraphicFramePr>
          <p:nvPr/>
        </p:nvGraphicFramePr>
        <p:xfrm>
          <a:off x="468313" y="1841500"/>
          <a:ext cx="8207375" cy="3130549"/>
        </p:xfrm>
        <a:graphic>
          <a:graphicData uri="http://schemas.openxmlformats.org/drawingml/2006/table">
            <a:tbl>
              <a:tblPr rtl="1" firstRow="1" firstCol="1" bandRow="1"/>
              <a:tblGrid>
                <a:gridCol w="666664"/>
                <a:gridCol w="4204777"/>
                <a:gridCol w="2100209"/>
                <a:gridCol w="1235725"/>
              </a:tblGrid>
              <a:tr h="396272">
                <a:tc>
                  <a:txBody>
                    <a:bodyPr/>
                    <a:lstStyle/>
                    <a:p>
                      <a:pPr marL="49213" indent="-49213" algn="ctr" rtl="1">
                        <a:lnSpc>
                          <a:spcPct val="130000"/>
                        </a:lnSpc>
                        <a:spcAft>
                          <a:spcPts val="0"/>
                        </a:spcAft>
                      </a:pPr>
                      <a:r>
                        <a:rPr lang="fa-IR" sz="2000" dirty="0">
                          <a:effectLst/>
                          <a:latin typeface="Times New Roman" panose="02020603050405020304" pitchFamily="18" charset="0"/>
                          <a:ea typeface="Calibri" panose="020F0502020204030204" pitchFamily="34" charset="0"/>
                          <a:cs typeface="B Titr" panose="00000700000000000000" pitchFamily="2" charset="-78"/>
                        </a:rPr>
                        <a:t>ردیف</a:t>
                      </a:r>
                      <a:endParaRPr lang="en-US" sz="2000" dirty="0">
                        <a:effectLst/>
                        <a:latin typeface="B Zar" panose="00000400000000000000" pitchFamily="2" charset="-78"/>
                        <a:ea typeface="Calibri" panose="020F0502020204030204" pitchFamily="34" charset="0"/>
                        <a:cs typeface="B Zar" panose="00000400000000000000" pitchFamily="2" charset="-78"/>
                      </a:endParaRPr>
                    </a:p>
                  </a:txBody>
                  <a:tcPr marL="68567" marR="68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57200" algn="ctr" rtl="1">
                        <a:lnSpc>
                          <a:spcPct val="130000"/>
                        </a:lnSpc>
                        <a:spcAft>
                          <a:spcPts val="0"/>
                        </a:spcAft>
                      </a:pPr>
                      <a:r>
                        <a:rPr lang="fa-IR" sz="2000" dirty="0">
                          <a:effectLst/>
                          <a:latin typeface="Times New Roman" panose="02020603050405020304" pitchFamily="18" charset="0"/>
                          <a:ea typeface="Calibri" panose="020F0502020204030204" pitchFamily="34" charset="0"/>
                          <a:cs typeface="B Titr" panose="00000700000000000000" pitchFamily="2" charset="-78"/>
                        </a:rPr>
                        <a:t>معیارها</a:t>
                      </a:r>
                      <a:endParaRPr lang="en-US" sz="2000" dirty="0">
                        <a:effectLst/>
                        <a:latin typeface="B Zar" panose="00000400000000000000" pitchFamily="2" charset="-78"/>
                        <a:ea typeface="Calibri" panose="020F0502020204030204" pitchFamily="34" charset="0"/>
                        <a:cs typeface="B Zar" panose="00000400000000000000" pitchFamily="2" charset="-78"/>
                      </a:endParaRPr>
                    </a:p>
                  </a:txBody>
                  <a:tcPr marL="68567" marR="68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57200" algn="ctr" rtl="1">
                        <a:lnSpc>
                          <a:spcPct val="130000"/>
                        </a:lnSpc>
                        <a:spcAft>
                          <a:spcPts val="0"/>
                        </a:spcAft>
                      </a:pPr>
                      <a:r>
                        <a:rPr lang="fa-IR" sz="2000" dirty="0">
                          <a:effectLst/>
                          <a:latin typeface="Times New Roman" panose="02020603050405020304" pitchFamily="18" charset="0"/>
                          <a:ea typeface="Calibri" panose="020F0502020204030204" pitchFamily="34" charset="0"/>
                          <a:cs typeface="B Titr" panose="00000700000000000000" pitchFamily="2" charset="-78"/>
                        </a:rPr>
                        <a:t>مبنای گزارش</a:t>
                      </a:r>
                      <a:endParaRPr lang="en-US" sz="2000" dirty="0">
                        <a:effectLst/>
                        <a:latin typeface="B Zar" panose="00000400000000000000" pitchFamily="2" charset="-78"/>
                        <a:ea typeface="Calibri" panose="020F0502020204030204" pitchFamily="34" charset="0"/>
                        <a:cs typeface="B Zar" panose="00000400000000000000" pitchFamily="2" charset="-78"/>
                      </a:endParaRPr>
                    </a:p>
                  </a:txBody>
                  <a:tcPr marL="68567" marR="68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57200" algn="ctr" rtl="1">
                        <a:lnSpc>
                          <a:spcPct val="130000"/>
                        </a:lnSpc>
                        <a:spcAft>
                          <a:spcPts val="0"/>
                        </a:spcAft>
                      </a:pPr>
                      <a:r>
                        <a:rPr lang="fa-IR" sz="2000" dirty="0">
                          <a:effectLst/>
                          <a:latin typeface="Times New Roman" panose="02020603050405020304" pitchFamily="18" charset="0"/>
                          <a:ea typeface="Calibri" panose="020F0502020204030204" pitchFamily="34" charset="0"/>
                          <a:cs typeface="B Titr" panose="00000700000000000000" pitchFamily="2" charset="-78"/>
                        </a:rPr>
                        <a:t>امتیاز</a:t>
                      </a:r>
                      <a:endParaRPr lang="en-US" sz="2000" dirty="0">
                        <a:effectLst/>
                        <a:latin typeface="B Zar" panose="00000400000000000000" pitchFamily="2" charset="-78"/>
                        <a:ea typeface="Calibri" panose="020F0502020204030204" pitchFamily="34" charset="0"/>
                        <a:cs typeface="B Zar" panose="00000400000000000000" pitchFamily="2" charset="-78"/>
                      </a:endParaRPr>
                    </a:p>
                  </a:txBody>
                  <a:tcPr marL="68567" marR="68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792544">
                <a:tc>
                  <a:txBody>
                    <a:bodyPr/>
                    <a:lstStyle/>
                    <a:p>
                      <a:pPr marL="0" indent="0" algn="ctr" rtl="1">
                        <a:lnSpc>
                          <a:spcPct val="130000"/>
                        </a:lnSpc>
                        <a:spcAft>
                          <a:spcPts val="0"/>
                        </a:spcAft>
                      </a:pPr>
                      <a:r>
                        <a:rPr lang="fa-IR" sz="1600" dirty="0">
                          <a:effectLst/>
                          <a:latin typeface="Times New Roman" panose="02020603050405020304" pitchFamily="18" charset="0"/>
                          <a:ea typeface="Calibri" panose="020F0502020204030204" pitchFamily="34" charset="0"/>
                          <a:cs typeface="B Titr" panose="00000700000000000000" pitchFamily="2" charset="-78"/>
                        </a:rPr>
                        <a:t>1</a:t>
                      </a:r>
                      <a:endParaRPr lang="en-US" sz="1600" dirty="0">
                        <a:effectLst/>
                        <a:latin typeface="B Zar" panose="00000400000000000000" pitchFamily="2" charset="-78"/>
                        <a:ea typeface="Calibri" panose="020F0502020204030204" pitchFamily="34" charset="0"/>
                        <a:cs typeface="B Zar" panose="00000400000000000000" pitchFamily="2" charset="-78"/>
                      </a:endParaRPr>
                    </a:p>
                  </a:txBody>
                  <a:tcPr marL="68567" marR="68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1">
                        <a:lnSpc>
                          <a:spcPct val="130000"/>
                        </a:lnSpc>
                        <a:spcAft>
                          <a:spcPts val="0"/>
                        </a:spcAft>
                      </a:pPr>
                      <a:r>
                        <a:rPr lang="fa-IR" sz="2000" b="1" dirty="0">
                          <a:effectLst/>
                          <a:latin typeface="Times New Roman" panose="02020603050405020304" pitchFamily="18" charset="0"/>
                          <a:ea typeface="Calibri" panose="020F0502020204030204" pitchFamily="34" charset="0"/>
                          <a:cs typeface="B Traffic" panose="00000400000000000000" pitchFamily="2" charset="-78"/>
                        </a:rPr>
                        <a:t>رضایت معاونت درمان دانشگاه از عملکرد پزشک</a:t>
                      </a:r>
                      <a:endParaRPr lang="en-US" sz="2000" dirty="0">
                        <a:effectLst/>
                        <a:latin typeface="B Zar" panose="00000400000000000000" pitchFamily="2" charset="-78"/>
                        <a:ea typeface="Calibri" panose="020F0502020204030204" pitchFamily="34" charset="0"/>
                        <a:cs typeface="B Zar" panose="00000400000000000000" pitchFamily="2" charset="-78"/>
                      </a:endParaRPr>
                    </a:p>
                  </a:txBody>
                  <a:tcPr marL="68567" marR="68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rtl="1">
                        <a:lnSpc>
                          <a:spcPct val="130000"/>
                        </a:lnSpc>
                        <a:spcAft>
                          <a:spcPts val="0"/>
                        </a:spcAft>
                      </a:pPr>
                      <a:r>
                        <a:rPr lang="fa-IR" sz="2000" b="1" dirty="0">
                          <a:effectLst/>
                          <a:latin typeface="Times New Roman" panose="02020603050405020304" pitchFamily="18" charset="0"/>
                          <a:ea typeface="Calibri" panose="020F0502020204030204" pitchFamily="34" charset="0"/>
                          <a:cs typeface="B Traffic" panose="00000400000000000000" pitchFamily="2" charset="-78"/>
                        </a:rPr>
                        <a:t>معاونت درمان/مدیر شبکه</a:t>
                      </a:r>
                      <a:endParaRPr lang="en-US" sz="2000" dirty="0">
                        <a:effectLst/>
                        <a:latin typeface="B Zar" panose="00000400000000000000" pitchFamily="2" charset="-78"/>
                        <a:ea typeface="Calibri" panose="020F0502020204030204" pitchFamily="34" charset="0"/>
                        <a:cs typeface="B Zar" panose="00000400000000000000" pitchFamily="2" charset="-78"/>
                      </a:endParaRPr>
                    </a:p>
                  </a:txBody>
                  <a:tcPr marL="68567" marR="68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rtl="1">
                        <a:lnSpc>
                          <a:spcPct val="130000"/>
                        </a:lnSpc>
                        <a:spcAft>
                          <a:spcPts val="0"/>
                        </a:spcAft>
                      </a:pPr>
                      <a:r>
                        <a:rPr lang="fa-IR" sz="2000" b="1" dirty="0">
                          <a:effectLst/>
                          <a:latin typeface="Times New Roman" panose="02020603050405020304" pitchFamily="18" charset="0"/>
                          <a:ea typeface="Calibri" panose="020F0502020204030204" pitchFamily="34" charset="0"/>
                          <a:cs typeface="B Traffic" panose="00000400000000000000" pitchFamily="2" charset="-78"/>
                        </a:rPr>
                        <a:t>تا 30 امتیاز</a:t>
                      </a:r>
                      <a:endParaRPr lang="en-US" sz="2000" dirty="0">
                        <a:effectLst/>
                        <a:latin typeface="B Zar" panose="00000400000000000000" pitchFamily="2" charset="-78"/>
                        <a:ea typeface="Calibri" panose="020F0502020204030204" pitchFamily="34" charset="0"/>
                        <a:cs typeface="B Zar" panose="00000400000000000000" pitchFamily="2" charset="-78"/>
                      </a:endParaRPr>
                    </a:p>
                  </a:txBody>
                  <a:tcPr marL="68567" marR="68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88816">
                <a:tc>
                  <a:txBody>
                    <a:bodyPr/>
                    <a:lstStyle/>
                    <a:p>
                      <a:pPr marL="0" indent="0" algn="ctr" rtl="1">
                        <a:lnSpc>
                          <a:spcPct val="130000"/>
                        </a:lnSpc>
                        <a:spcAft>
                          <a:spcPts val="0"/>
                        </a:spcAft>
                      </a:pPr>
                      <a:r>
                        <a:rPr lang="fa-IR" sz="1600" dirty="0">
                          <a:effectLst/>
                          <a:latin typeface="Times New Roman" panose="02020603050405020304" pitchFamily="18" charset="0"/>
                          <a:ea typeface="Calibri" panose="020F0502020204030204" pitchFamily="34" charset="0"/>
                          <a:cs typeface="B Titr" panose="00000700000000000000" pitchFamily="2" charset="-78"/>
                        </a:rPr>
                        <a:t>2</a:t>
                      </a:r>
                      <a:endParaRPr lang="en-US" sz="1600" dirty="0">
                        <a:effectLst/>
                        <a:latin typeface="B Zar" panose="00000400000000000000" pitchFamily="2" charset="-78"/>
                        <a:ea typeface="Calibri" panose="020F0502020204030204" pitchFamily="34" charset="0"/>
                        <a:cs typeface="B Zar" panose="00000400000000000000" pitchFamily="2" charset="-78"/>
                      </a:endParaRPr>
                    </a:p>
                  </a:txBody>
                  <a:tcPr marL="68567" marR="68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indent="0" algn="ctr" rtl="1" eaLnBrk="1" latinLnBrk="0" hangingPunct="1">
                        <a:lnSpc>
                          <a:spcPct val="130000"/>
                        </a:lnSpc>
                        <a:spcAft>
                          <a:spcPts val="0"/>
                        </a:spcAft>
                      </a:pPr>
                      <a:r>
                        <a:rPr kumimoji="0" lang="fa-IR" sz="2000" b="1" kern="1200" dirty="0">
                          <a:solidFill>
                            <a:schemeClr val="tx1"/>
                          </a:solidFill>
                          <a:effectLst/>
                          <a:latin typeface="Times New Roman" panose="02020603050405020304" pitchFamily="18" charset="0"/>
                          <a:ea typeface="Calibri" panose="020F0502020204030204" pitchFamily="34" charset="0"/>
                          <a:cs typeface="B Traffic" panose="00000400000000000000" pitchFamily="2" charset="-78"/>
                        </a:rPr>
                        <a:t>رضایت بیماران از پزشک براساس فرم استاندارد وزارت‌خانه (به صورت هر سه </a:t>
                      </a:r>
                      <a:r>
                        <a:rPr kumimoji="0" lang="fa-IR" sz="2000" b="1" kern="1200" dirty="0" smtClean="0">
                          <a:solidFill>
                            <a:schemeClr val="tx1"/>
                          </a:solidFill>
                          <a:effectLst/>
                          <a:latin typeface="Times New Roman" panose="02020603050405020304" pitchFamily="18" charset="0"/>
                          <a:ea typeface="Calibri" panose="020F0502020204030204" pitchFamily="34" charset="0"/>
                          <a:cs typeface="B Traffic" panose="00000400000000000000" pitchFamily="2" charset="-78"/>
                        </a:rPr>
                        <a:t>ماه‌ یک‌بار</a:t>
                      </a:r>
                      <a:r>
                        <a:rPr kumimoji="0" lang="fa-IR" sz="2000" b="1" kern="1200" dirty="0">
                          <a:solidFill>
                            <a:schemeClr val="tx1"/>
                          </a:solidFill>
                          <a:effectLst/>
                          <a:latin typeface="Times New Roman" panose="02020603050405020304" pitchFamily="18" charset="0"/>
                          <a:ea typeface="Calibri" panose="020F0502020204030204" pitchFamily="34" charset="0"/>
                          <a:cs typeface="B Traffic" panose="00000400000000000000" pitchFamily="2" charset="-78"/>
                        </a:rPr>
                        <a:t>)</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raffic" panose="00000400000000000000" pitchFamily="2" charset="-78"/>
                      </a:endParaRPr>
                    </a:p>
                  </a:txBody>
                  <a:tcPr marL="68567" marR="68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rtl="1" eaLnBrk="1" latinLnBrk="0" hangingPunct="1">
                        <a:lnSpc>
                          <a:spcPct val="130000"/>
                        </a:lnSpc>
                        <a:spcAft>
                          <a:spcPts val="0"/>
                        </a:spcAft>
                      </a:pPr>
                      <a:r>
                        <a:rPr kumimoji="0" lang="fa-IR" sz="2000" b="1" kern="1200" dirty="0">
                          <a:solidFill>
                            <a:schemeClr val="tx1"/>
                          </a:solidFill>
                          <a:effectLst/>
                          <a:latin typeface="Times New Roman" panose="02020603050405020304" pitchFamily="18" charset="0"/>
                          <a:ea typeface="Calibri" panose="020F0502020204030204" pitchFamily="34" charset="0"/>
                          <a:cs typeface="B Traffic" panose="00000400000000000000" pitchFamily="2" charset="-78"/>
                        </a:rPr>
                        <a:t>بیماران بخش</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raffic" panose="00000400000000000000" pitchFamily="2" charset="-78"/>
                      </a:endParaRPr>
                    </a:p>
                  </a:txBody>
                  <a:tcPr marL="68567" marR="68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rtl="1" eaLnBrk="1" latinLnBrk="0" hangingPunct="1">
                        <a:lnSpc>
                          <a:spcPct val="130000"/>
                        </a:lnSpc>
                        <a:spcAft>
                          <a:spcPts val="0"/>
                        </a:spcAft>
                      </a:pPr>
                      <a:r>
                        <a:rPr kumimoji="0" lang="fa-IR" sz="2000" b="1" kern="1200" dirty="0">
                          <a:solidFill>
                            <a:schemeClr val="tx1"/>
                          </a:solidFill>
                          <a:effectLst/>
                          <a:latin typeface="Times New Roman" panose="02020603050405020304" pitchFamily="18" charset="0"/>
                          <a:ea typeface="Calibri" panose="020F0502020204030204" pitchFamily="34" charset="0"/>
                          <a:cs typeface="B Traffic" panose="00000400000000000000" pitchFamily="2" charset="-78"/>
                        </a:rPr>
                        <a:t>تا 40 امتیاز</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raffic" panose="00000400000000000000" pitchFamily="2" charset="-78"/>
                      </a:endParaRPr>
                    </a:p>
                  </a:txBody>
                  <a:tcPr marL="68567" marR="68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6272">
                <a:tc>
                  <a:txBody>
                    <a:bodyPr/>
                    <a:lstStyle/>
                    <a:p>
                      <a:pPr marL="0" indent="0" algn="ctr" rtl="1">
                        <a:lnSpc>
                          <a:spcPct val="130000"/>
                        </a:lnSpc>
                        <a:spcAft>
                          <a:spcPts val="0"/>
                        </a:spcAft>
                      </a:pPr>
                      <a:r>
                        <a:rPr lang="fa-IR" sz="1600" dirty="0">
                          <a:effectLst/>
                          <a:latin typeface="Times New Roman" panose="02020603050405020304" pitchFamily="18" charset="0"/>
                          <a:ea typeface="Calibri" panose="020F0502020204030204" pitchFamily="34" charset="0"/>
                          <a:cs typeface="B Titr" panose="00000700000000000000" pitchFamily="2" charset="-78"/>
                        </a:rPr>
                        <a:t>3</a:t>
                      </a:r>
                      <a:endParaRPr lang="en-US" sz="1600" dirty="0">
                        <a:effectLst/>
                        <a:latin typeface="B Zar" panose="00000400000000000000" pitchFamily="2" charset="-78"/>
                        <a:ea typeface="Calibri" panose="020F0502020204030204" pitchFamily="34" charset="0"/>
                        <a:cs typeface="B Zar" panose="00000400000000000000" pitchFamily="2" charset="-78"/>
                      </a:endParaRPr>
                    </a:p>
                  </a:txBody>
                  <a:tcPr marL="68567" marR="68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indent="0" algn="ctr" rtl="1" eaLnBrk="1" latinLnBrk="0" hangingPunct="1">
                        <a:lnSpc>
                          <a:spcPct val="130000"/>
                        </a:lnSpc>
                        <a:spcAft>
                          <a:spcPts val="0"/>
                        </a:spcAft>
                      </a:pPr>
                      <a:r>
                        <a:rPr kumimoji="0" lang="fa-IR" sz="2000" b="1" kern="1200" dirty="0">
                          <a:solidFill>
                            <a:schemeClr val="tx1"/>
                          </a:solidFill>
                          <a:effectLst/>
                          <a:latin typeface="Times New Roman" panose="02020603050405020304" pitchFamily="18" charset="0"/>
                          <a:ea typeface="Calibri" panose="020F0502020204030204" pitchFamily="34" charset="0"/>
                          <a:cs typeface="B Traffic" panose="00000400000000000000" pitchFamily="2" charset="-78"/>
                        </a:rPr>
                        <a:t>رضايت حوزه مدیریتی از عملکرد پزشک</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raffic" panose="00000400000000000000" pitchFamily="2" charset="-78"/>
                      </a:endParaRPr>
                    </a:p>
                  </a:txBody>
                  <a:tcPr marL="68567" marR="68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rtl="1" eaLnBrk="1" latinLnBrk="0" hangingPunct="1">
                        <a:lnSpc>
                          <a:spcPct val="130000"/>
                        </a:lnSpc>
                        <a:spcAft>
                          <a:spcPts val="0"/>
                        </a:spcAft>
                      </a:pPr>
                      <a:r>
                        <a:rPr kumimoji="0" lang="fa-IR" sz="2000" b="1" kern="1200" dirty="0">
                          <a:solidFill>
                            <a:schemeClr val="tx1"/>
                          </a:solidFill>
                          <a:effectLst/>
                          <a:latin typeface="Times New Roman" panose="02020603050405020304" pitchFamily="18" charset="0"/>
                          <a:ea typeface="Calibri" panose="020F0502020204030204" pitchFamily="34" charset="0"/>
                          <a:cs typeface="B Traffic" panose="00000400000000000000" pitchFamily="2" charset="-78"/>
                        </a:rPr>
                        <a:t>رئیس بیمارستان</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raffic" panose="00000400000000000000" pitchFamily="2" charset="-78"/>
                      </a:endParaRPr>
                    </a:p>
                  </a:txBody>
                  <a:tcPr marL="68567" marR="68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rtl="1" eaLnBrk="1" latinLnBrk="0" hangingPunct="1">
                        <a:lnSpc>
                          <a:spcPct val="130000"/>
                        </a:lnSpc>
                        <a:spcAft>
                          <a:spcPts val="0"/>
                        </a:spcAft>
                      </a:pPr>
                      <a:r>
                        <a:rPr kumimoji="0" lang="fa-IR" sz="2000" b="1" kern="1200" dirty="0">
                          <a:solidFill>
                            <a:schemeClr val="tx1"/>
                          </a:solidFill>
                          <a:effectLst/>
                          <a:latin typeface="Times New Roman" panose="02020603050405020304" pitchFamily="18" charset="0"/>
                          <a:ea typeface="Calibri" panose="020F0502020204030204" pitchFamily="34" charset="0"/>
                          <a:cs typeface="B Traffic" panose="00000400000000000000" pitchFamily="2" charset="-78"/>
                        </a:rPr>
                        <a:t>تا 30 امتیاز</a:t>
                      </a:r>
                      <a:endParaRPr kumimoji="0" lang="en-US" sz="2000" b="1" kern="1200" dirty="0">
                        <a:solidFill>
                          <a:schemeClr val="tx1"/>
                        </a:solidFill>
                        <a:effectLst/>
                        <a:latin typeface="Times New Roman" panose="02020603050405020304" pitchFamily="18" charset="0"/>
                        <a:ea typeface="Calibri" panose="020F0502020204030204" pitchFamily="34" charset="0"/>
                        <a:cs typeface="B Traffic" panose="00000400000000000000" pitchFamily="2" charset="-78"/>
                      </a:endParaRPr>
                    </a:p>
                  </a:txBody>
                  <a:tcPr marL="68567" marR="68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6645">
                <a:tc gridSpan="3">
                  <a:txBody>
                    <a:bodyPr/>
                    <a:lstStyle/>
                    <a:p>
                      <a:pPr marL="457200" algn="ctr" rtl="1">
                        <a:lnSpc>
                          <a:spcPct val="130000"/>
                        </a:lnSpc>
                        <a:spcAft>
                          <a:spcPts val="0"/>
                        </a:spcAft>
                      </a:pPr>
                      <a:r>
                        <a:rPr lang="fa-IR" sz="1800" dirty="0">
                          <a:effectLst/>
                          <a:latin typeface="Times New Roman" panose="02020603050405020304" pitchFamily="18" charset="0"/>
                          <a:ea typeface="Calibri" panose="020F0502020204030204" pitchFamily="34" charset="0"/>
                          <a:cs typeface="B Titr" panose="00000700000000000000" pitchFamily="2" charset="-78"/>
                        </a:rPr>
                        <a:t>جمع کل</a:t>
                      </a:r>
                      <a:endParaRPr lang="en-US" sz="1800" dirty="0">
                        <a:effectLst/>
                        <a:latin typeface="B Zar" panose="00000400000000000000" pitchFamily="2" charset="-78"/>
                        <a:ea typeface="Calibri" panose="020F0502020204030204" pitchFamily="34" charset="0"/>
                        <a:cs typeface="B Titr" panose="00000700000000000000" pitchFamily="2" charset="-78"/>
                      </a:endParaRPr>
                    </a:p>
                  </a:txBody>
                  <a:tcPr marL="68567" marR="68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a:txBody>
                    <a:bodyPr/>
                    <a:lstStyle/>
                    <a:p>
                      <a:pPr marL="0" indent="0" algn="ctr" rtl="1">
                        <a:lnSpc>
                          <a:spcPct val="130000"/>
                        </a:lnSpc>
                        <a:spcAft>
                          <a:spcPts val="0"/>
                        </a:spcAft>
                      </a:pPr>
                      <a:r>
                        <a:rPr lang="fa-IR" sz="1800" b="1" dirty="0">
                          <a:effectLst/>
                          <a:latin typeface="Times New Roman" panose="02020603050405020304" pitchFamily="18" charset="0"/>
                          <a:ea typeface="Calibri" panose="020F0502020204030204" pitchFamily="34" charset="0"/>
                          <a:cs typeface="B Titr" panose="00000700000000000000" pitchFamily="2" charset="-78"/>
                        </a:rPr>
                        <a:t> 100 امتیاز</a:t>
                      </a:r>
                      <a:endParaRPr lang="en-US" sz="1800" dirty="0">
                        <a:effectLst/>
                        <a:latin typeface="B Zar" panose="00000400000000000000" pitchFamily="2" charset="-78"/>
                        <a:ea typeface="Calibri" panose="020F0502020204030204" pitchFamily="34" charset="0"/>
                        <a:cs typeface="B Titr" panose="00000700000000000000" pitchFamily="2" charset="-78"/>
                      </a:endParaRPr>
                    </a:p>
                  </a:txBody>
                  <a:tcPr marL="68567" marR="685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6042261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568" y="-387424"/>
            <a:ext cx="7772400" cy="1829761"/>
          </a:xfrm>
        </p:spPr>
        <p:txBody>
          <a:bodyPr/>
          <a:lstStyle/>
          <a:p>
            <a:pPr algn="just">
              <a:defRPr/>
            </a:pPr>
            <a:r>
              <a:rPr lang="fa-IR" sz="3200" dirty="0" smtClean="0">
                <a:effectLst/>
              </a:rPr>
              <a:t>تاثیر امتیاز ارزیابی بر پرداخت پزشک</a:t>
            </a:r>
            <a:endParaRPr lang="en-US" sz="3200" dirty="0">
              <a:effectLst/>
            </a:endParaRPr>
          </a:p>
        </p:txBody>
      </p:sp>
      <p:sp>
        <p:nvSpPr>
          <p:cNvPr id="29699" name="Subtitle 2"/>
          <p:cNvSpPr>
            <a:spLocks noGrp="1"/>
          </p:cNvSpPr>
          <p:nvPr>
            <p:ph type="subTitle" idx="1"/>
          </p:nvPr>
        </p:nvSpPr>
        <p:spPr>
          <a:xfrm>
            <a:off x="468313" y="1916113"/>
            <a:ext cx="8351837" cy="1200150"/>
          </a:xfrm>
        </p:spPr>
        <p:txBody>
          <a:bodyPr/>
          <a:lstStyle/>
          <a:p>
            <a:pPr marR="0" algn="just"/>
            <a:r>
              <a:rPr lang="fa-IR" b="1" smtClean="0"/>
              <a:t>در صورتی که امتیاز ارزیابی پزشک، 80 و بالاتر باشد، 100% مبلغ پرداختي به پزشك براساس اين آيين‌نامه، قابل پرداخت خواهد بود؛ در صورتی که امتیاز عملکردی 60 تا 79 باشد، 80% مبلغ مذکور و در اعداد پایین تر از 60، 60% مبلغ مربوطه قابل پرداخت می‌باشد. </a:t>
            </a:r>
            <a:endParaRPr lang="en-US" smtClean="0"/>
          </a:p>
        </p:txBody>
      </p:sp>
    </p:spTree>
    <p:extLst>
      <p:ext uri="{BB962C8B-B14F-4D97-AF65-F5344CB8AC3E}">
        <p14:creationId xmlns:p14="http://schemas.microsoft.com/office/powerpoint/2010/main" xmlns="" val="19281945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80928"/>
            <a:ext cx="7772400" cy="864096"/>
          </a:xfrm>
        </p:spPr>
        <p:txBody>
          <a:bodyPr>
            <a:noAutofit/>
          </a:bodyPr>
          <a:lstStyle/>
          <a:p>
            <a:pPr>
              <a:defRPr/>
            </a:pPr>
            <a:r>
              <a:rPr lang="ar-SA" dirty="0">
                <a:effectLst/>
              </a:rPr>
              <a:t>برنامه حمایت از ماندگاری پزشکان در مناطق محروم</a:t>
            </a:r>
            <a:endParaRPr lang="en-US" dirty="0">
              <a:effectLst/>
            </a:endParaRPr>
          </a:p>
        </p:txBody>
      </p:sp>
    </p:spTree>
    <p:extLst>
      <p:ext uri="{BB962C8B-B14F-4D97-AF65-F5344CB8AC3E}">
        <p14:creationId xmlns:p14="http://schemas.microsoft.com/office/powerpoint/2010/main" xmlns="" val="40390068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0000" y="-747464"/>
            <a:ext cx="7772400" cy="1829761"/>
          </a:xfrm>
        </p:spPr>
        <p:txBody>
          <a:bodyPr/>
          <a:lstStyle/>
          <a:p>
            <a:pPr>
              <a:defRPr/>
            </a:pPr>
            <a:r>
              <a:rPr lang="fa-IR" sz="3200" dirty="0" smtClean="0">
                <a:effectLst/>
              </a:rPr>
              <a:t>توافق در خصوص بسته حداقلی</a:t>
            </a:r>
            <a:endParaRPr lang="en-US" sz="3200" dirty="0">
              <a:effectLst/>
            </a:endParaRPr>
          </a:p>
        </p:txBody>
      </p:sp>
      <p:sp>
        <p:nvSpPr>
          <p:cNvPr id="30723" name="Subtitle 2"/>
          <p:cNvSpPr>
            <a:spLocks noGrp="1"/>
          </p:cNvSpPr>
          <p:nvPr>
            <p:ph type="subTitle" idx="1"/>
          </p:nvPr>
        </p:nvSpPr>
        <p:spPr>
          <a:xfrm>
            <a:off x="468313" y="1196975"/>
            <a:ext cx="8351837" cy="1200150"/>
          </a:xfrm>
        </p:spPr>
        <p:txBody>
          <a:bodyPr/>
          <a:lstStyle/>
          <a:p>
            <a:pPr marR="0" algn="just"/>
            <a:r>
              <a:rPr lang="fa-IR" sz="2600" b="1" smtClean="0"/>
              <a:t>در شهرستان‌های گروه (الف) و (ب) بسته حداقلي شامل حضور فيزيكي در ساعات اداری در مركز درماني مطابق قوانين كشوري، حضور 25 روز آنکالی، حضور فعال در درمانگاه صبح و عصر، انجام اعمال جراحي و پروسيجرهاي تخصصي مطابق نياز منطقه و در نهايت انجام به موقع مشاوره‌هاي اورژانسي مي‌باشد. در صورت رعايت بسته حداقلي با تائيد معاونت درمان دانشگاه، مبلغ تعيين شده، قابل پرداخت خواهد بود. معاونت درمان دانشگاه بسته خدمتی را با در نظر گرفتن ملاک‌های مذکور، به طور مکتوب به پزشکان مشمول ابلاغ نموده و بر حسن اجرای آن نظارت می‌کند. پزشک مشمول می‌بایست در قالب قرارداد نسبت به رعایت مفاد این بسته متعهد گردد.</a:t>
            </a:r>
            <a:endParaRPr lang="en-US" sz="2600" smtClean="0"/>
          </a:p>
        </p:txBody>
      </p:sp>
    </p:spTree>
    <p:extLst>
      <p:ext uri="{BB962C8B-B14F-4D97-AF65-F5344CB8AC3E}">
        <p14:creationId xmlns:p14="http://schemas.microsoft.com/office/powerpoint/2010/main" xmlns="" val="33439622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20688"/>
            <a:ext cx="7772400" cy="720080"/>
          </a:xfrm>
        </p:spPr>
        <p:txBody>
          <a:bodyPr/>
          <a:lstStyle/>
          <a:p>
            <a:pPr>
              <a:defRPr/>
            </a:pPr>
            <a:r>
              <a:rPr lang="fa-IR" sz="3600" dirty="0">
                <a:effectLst/>
              </a:rPr>
              <a:t>اهداف </a:t>
            </a:r>
            <a:r>
              <a:rPr lang="fa-IR" sz="3600" dirty="0" smtClean="0">
                <a:effectLst/>
              </a:rPr>
              <a:t>اختصاصی</a:t>
            </a:r>
            <a:endParaRPr lang="en-US" sz="3600" dirty="0">
              <a:effectLst/>
            </a:endParaRPr>
          </a:p>
        </p:txBody>
      </p:sp>
      <p:sp>
        <p:nvSpPr>
          <p:cNvPr id="13315" name="Subtitle 2"/>
          <p:cNvSpPr>
            <a:spLocks noGrp="1"/>
          </p:cNvSpPr>
          <p:nvPr>
            <p:ph type="subTitle" idx="1"/>
          </p:nvPr>
        </p:nvSpPr>
        <p:spPr>
          <a:xfrm>
            <a:off x="252413" y="1341438"/>
            <a:ext cx="8712200" cy="1198562"/>
          </a:xfrm>
        </p:spPr>
        <p:txBody>
          <a:bodyPr/>
          <a:lstStyle/>
          <a:p>
            <a:pPr marL="271463" marR="0" indent="-271463">
              <a:buFont typeface="Arial" charset="0"/>
              <a:buChar char="•"/>
            </a:pPr>
            <a:r>
              <a:rPr lang="fa-IR" sz="2600" b="1" smtClean="0"/>
              <a:t>توسعه جذب و ماندگاری پزشکان در مناطق کمتر توسعه یافته کشور.</a:t>
            </a:r>
            <a:endParaRPr lang="en-US" sz="2600" smtClean="0"/>
          </a:p>
          <a:p>
            <a:pPr marL="271463" marR="0" indent="-271463">
              <a:buFont typeface="Arial" charset="0"/>
              <a:buChar char="•"/>
            </a:pPr>
            <a:r>
              <a:rPr lang="fa-IR" sz="2600" b="1" smtClean="0"/>
              <a:t>ارتقایي عدالت در دسترسي و بهره‌مندی مردم به خدمات سلامت در مناطق محروم.</a:t>
            </a:r>
            <a:endParaRPr lang="en-US" sz="2600" smtClean="0"/>
          </a:p>
          <a:p>
            <a:pPr marL="271463" marR="0" indent="-271463">
              <a:buFont typeface="Arial" charset="0"/>
              <a:buChar char="•"/>
            </a:pPr>
            <a:r>
              <a:rPr lang="fa-IR" sz="2600" b="1" smtClean="0"/>
              <a:t>کاهش پرداخت از جيب مردم.</a:t>
            </a:r>
            <a:endParaRPr lang="en-US" sz="2600" smtClean="0"/>
          </a:p>
          <a:p>
            <a:pPr marL="271463" marR="0" indent="-271463">
              <a:buFont typeface="Arial" charset="0"/>
              <a:buChar char="•"/>
            </a:pPr>
            <a:r>
              <a:rPr lang="fa-IR" sz="2600" b="1" smtClean="0"/>
              <a:t>ساماندهي مناسب‌تر نظام ارجاع در سطح تخصصی و فوق تخصصی مناطق کمتر توسعه یافته.</a:t>
            </a:r>
            <a:endParaRPr lang="en-US" sz="2600" smtClean="0"/>
          </a:p>
          <a:p>
            <a:pPr marL="271463" marR="0" indent="-271463">
              <a:buFont typeface="Arial" charset="0"/>
              <a:buChar char="•"/>
            </a:pPr>
            <a:r>
              <a:rPr lang="fa-IR" sz="2600" b="1" smtClean="0"/>
              <a:t>حذف پرداخت‌های غیررسمی در این مناطق.</a:t>
            </a:r>
            <a:endParaRPr lang="en-US" sz="2600" smtClean="0"/>
          </a:p>
          <a:p>
            <a:pPr marL="271463" marR="0" indent="-271463">
              <a:buFont typeface="Arial" charset="0"/>
              <a:buChar char="•"/>
            </a:pPr>
            <a:r>
              <a:rPr lang="fa-IR" sz="2600" b="1" smtClean="0"/>
              <a:t>اجرای صحیح نظام سطح بندی در بخش نیروی انسانی و خدمات سرپایی و بستری.</a:t>
            </a:r>
            <a:endParaRPr lang="en-US" sz="2600" smtClean="0"/>
          </a:p>
        </p:txBody>
      </p:sp>
    </p:spTree>
    <p:extLst>
      <p:ext uri="{BB962C8B-B14F-4D97-AF65-F5344CB8AC3E}">
        <p14:creationId xmlns:p14="http://schemas.microsoft.com/office/powerpoint/2010/main" xmlns="" val="11459972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4624" y="908721"/>
            <a:ext cx="7772400" cy="648072"/>
          </a:xfrm>
        </p:spPr>
        <p:txBody>
          <a:bodyPr/>
          <a:lstStyle/>
          <a:p>
            <a:pPr algn="just">
              <a:defRPr/>
            </a:pPr>
            <a:r>
              <a:rPr lang="fa-IR" sz="3200" dirty="0" smtClean="0"/>
              <a:t>مشمولین دستورالعمل</a:t>
            </a:r>
            <a:endParaRPr lang="fa-IR" sz="3200" dirty="0"/>
          </a:p>
        </p:txBody>
      </p:sp>
      <p:sp>
        <p:nvSpPr>
          <p:cNvPr id="14339" name="Subtitle 2"/>
          <p:cNvSpPr>
            <a:spLocks noGrp="1"/>
          </p:cNvSpPr>
          <p:nvPr>
            <p:ph type="subTitle" idx="1"/>
          </p:nvPr>
        </p:nvSpPr>
        <p:spPr>
          <a:xfrm>
            <a:off x="539750" y="1844675"/>
            <a:ext cx="7772400" cy="1200150"/>
          </a:xfrm>
        </p:spPr>
        <p:txBody>
          <a:bodyPr/>
          <a:lstStyle/>
          <a:p>
            <a:pPr marR="0" algn="just"/>
            <a:r>
              <a:rPr lang="fa-IR" sz="2800" b="1" smtClean="0"/>
              <a:t>ماده 2: كليه پزشكان متخصص، فلوشيپ يا فوق‌تخصص و پزشكان عمومي شاغل در بيمارستان‌ها و اورژانس‌های پیش‌بیمارستانی كه به صورت تمام‌وقت جغرافيايي (اعم از تمام وقت هيات علمي و تمام وقت درماني)، در مناطق كمتر توسعه يافته كشور مشغول به خدمت مي‌باشند، مشمول اين آيين‌نامه قرار مي‌گيرند.</a:t>
            </a:r>
            <a:endParaRPr lang="en-US" sz="2800" smtClean="0"/>
          </a:p>
        </p:txBody>
      </p:sp>
    </p:spTree>
    <p:extLst>
      <p:ext uri="{BB962C8B-B14F-4D97-AF65-F5344CB8AC3E}">
        <p14:creationId xmlns:p14="http://schemas.microsoft.com/office/powerpoint/2010/main" xmlns="" val="3471937870"/>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ubtitle 2"/>
          <p:cNvSpPr>
            <a:spLocks noGrp="1"/>
          </p:cNvSpPr>
          <p:nvPr>
            <p:ph type="subTitle" idx="1"/>
          </p:nvPr>
        </p:nvSpPr>
        <p:spPr>
          <a:xfrm>
            <a:off x="250825" y="1943100"/>
            <a:ext cx="8569325" cy="1198563"/>
          </a:xfrm>
        </p:spPr>
        <p:txBody>
          <a:bodyPr/>
          <a:lstStyle/>
          <a:p>
            <a:pPr marL="271463" marR="0" indent="-271463" algn="just">
              <a:buFont typeface="Wingdings" pitchFamily="2" charset="2"/>
              <a:buChar char="v"/>
            </a:pPr>
            <a:r>
              <a:rPr lang="fa-IR" b="1" smtClean="0"/>
              <a:t>فعالیت تمام وقت در واحدهای درمانی/آموزشی درمانی تابعه دانشگاه و عدم فعالیت پزشکی در قالب مطب، درمانگاه، مراکز جراحی محدود و بيمارستان خصوصی و خیریه.</a:t>
            </a:r>
            <a:endParaRPr lang="en-US" smtClean="0"/>
          </a:p>
          <a:p>
            <a:pPr marL="271463" marR="0" indent="-271463" algn="just">
              <a:buFont typeface="Wingdings" pitchFamily="2" charset="2"/>
              <a:buChar char="v"/>
            </a:pPr>
            <a:r>
              <a:rPr lang="fa-IR" b="1" smtClean="0"/>
              <a:t>آمادگی  ارائه خدمات به صورت 24 ساعته و در ايام تعطيل، در قالب انکالی، مقیمی و کلینیک عصر.</a:t>
            </a:r>
            <a:endParaRPr lang="en-US" smtClean="0"/>
          </a:p>
          <a:p>
            <a:pPr marL="271463" marR="0" indent="-271463" algn="just">
              <a:buFont typeface="Wingdings" pitchFamily="2" charset="2"/>
              <a:buChar char="v"/>
            </a:pPr>
            <a:r>
              <a:rPr lang="fa-IR" b="1" smtClean="0"/>
              <a:t>عدم دریافت هر‌گونه وجهی از بیماران خارج از روال رسمی صندوق بیمارستان.</a:t>
            </a:r>
            <a:endParaRPr lang="en-US" smtClean="0"/>
          </a:p>
        </p:txBody>
      </p:sp>
      <p:sp>
        <p:nvSpPr>
          <p:cNvPr id="3" name="Title 1"/>
          <p:cNvSpPr>
            <a:spLocks noGrp="1"/>
          </p:cNvSpPr>
          <p:nvPr>
            <p:ph type="ctrTitle"/>
          </p:nvPr>
        </p:nvSpPr>
        <p:spPr>
          <a:xfrm>
            <a:off x="-896144" y="908721"/>
            <a:ext cx="7772400" cy="648072"/>
          </a:xfrm>
        </p:spPr>
        <p:txBody>
          <a:bodyPr/>
          <a:lstStyle/>
          <a:p>
            <a:pPr algn="just">
              <a:defRPr/>
            </a:pPr>
            <a:r>
              <a:rPr lang="fa-IR" sz="3200" dirty="0" smtClean="0"/>
              <a:t>الزامات پزشکان مشمول</a:t>
            </a:r>
            <a:endParaRPr lang="fa-IR" sz="3200" dirty="0"/>
          </a:p>
        </p:txBody>
      </p:sp>
    </p:spTree>
    <p:extLst>
      <p:ext uri="{BB962C8B-B14F-4D97-AF65-F5344CB8AC3E}">
        <p14:creationId xmlns:p14="http://schemas.microsoft.com/office/powerpoint/2010/main" xmlns="" val="30719321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12776"/>
            <a:ext cx="7772400" cy="1100335"/>
          </a:xfrm>
        </p:spPr>
        <p:txBody>
          <a:bodyPr>
            <a:noAutofit/>
          </a:bodyPr>
          <a:lstStyle/>
          <a:p>
            <a:pPr algn="r">
              <a:defRPr/>
            </a:pPr>
            <a:r>
              <a:rPr lang="fa-IR" sz="3600" smtClean="0">
                <a:effectLst/>
              </a:rPr>
              <a:t>ملاک های تعیین مناطق کمتر توسعه یافته</a:t>
            </a:r>
            <a:r>
              <a:rPr lang="en-US" sz="3600" smtClean="0">
                <a:effectLst/>
              </a:rPr>
              <a:t/>
            </a:r>
            <a:br>
              <a:rPr lang="en-US" sz="3600" smtClean="0">
                <a:effectLst/>
              </a:rPr>
            </a:br>
            <a:endParaRPr lang="fa-IR" sz="3600" dirty="0"/>
          </a:p>
        </p:txBody>
      </p:sp>
      <p:sp>
        <p:nvSpPr>
          <p:cNvPr id="16387" name="Subtitle 2"/>
          <p:cNvSpPr>
            <a:spLocks noGrp="1"/>
          </p:cNvSpPr>
          <p:nvPr>
            <p:ph type="subTitle" idx="1"/>
          </p:nvPr>
        </p:nvSpPr>
        <p:spPr>
          <a:xfrm>
            <a:off x="468313" y="1989138"/>
            <a:ext cx="8351837" cy="1200150"/>
          </a:xfrm>
        </p:spPr>
        <p:txBody>
          <a:bodyPr/>
          <a:lstStyle/>
          <a:p>
            <a:pPr marL="457200" marR="0" indent="-457200">
              <a:buFont typeface="Courier New" pitchFamily="49" charset="0"/>
              <a:buChar char="o"/>
            </a:pPr>
            <a:r>
              <a:rPr lang="fa-IR" b="1" smtClean="0"/>
              <a:t>ضریب توسعه نیافتگی.</a:t>
            </a:r>
            <a:endParaRPr lang="en-US" smtClean="0"/>
          </a:p>
          <a:p>
            <a:pPr marL="457200" marR="0" indent="-457200">
              <a:buFont typeface="Courier New" pitchFamily="49" charset="0"/>
              <a:buChar char="o"/>
            </a:pPr>
            <a:r>
              <a:rPr lang="fa-IR" b="1" smtClean="0"/>
              <a:t>ضریب محرومیت منطقه.</a:t>
            </a:r>
            <a:endParaRPr lang="en-US" smtClean="0"/>
          </a:p>
          <a:p>
            <a:pPr marL="457200" marR="0" indent="-457200">
              <a:buFont typeface="Courier New" pitchFamily="49" charset="0"/>
              <a:buChar char="o"/>
            </a:pPr>
            <a:r>
              <a:rPr lang="fa-IR" b="1" smtClean="0"/>
              <a:t>محرومیت  از تسهیلات زندگی.</a:t>
            </a:r>
            <a:endParaRPr lang="en-US" smtClean="0"/>
          </a:p>
          <a:p>
            <a:pPr marL="457200" marR="0" indent="-457200">
              <a:buFont typeface="Courier New" pitchFamily="49" charset="0"/>
              <a:buChar char="o"/>
            </a:pPr>
            <a:r>
              <a:rPr lang="fa-IR" b="1" smtClean="0"/>
              <a:t>ضریب بدی آب و هوا.</a:t>
            </a:r>
            <a:endParaRPr lang="en-US" smtClean="0"/>
          </a:p>
          <a:p>
            <a:pPr marL="457200" marR="0" indent="-457200">
              <a:buFont typeface="Courier New" pitchFamily="49" charset="0"/>
              <a:buChar char="o"/>
            </a:pPr>
            <a:r>
              <a:rPr lang="fa-IR" b="1" smtClean="0"/>
              <a:t>مرزي يا غيرمرزي بودن.</a:t>
            </a:r>
            <a:endParaRPr lang="en-US" smtClean="0"/>
          </a:p>
          <a:p>
            <a:pPr marL="457200" marR="0" indent="-457200">
              <a:buFont typeface="Courier New" pitchFamily="49" charset="0"/>
              <a:buChar char="o"/>
            </a:pPr>
            <a:r>
              <a:rPr lang="fa-IR" b="1" smtClean="0"/>
              <a:t>جمعیت شهرستان.</a:t>
            </a:r>
            <a:endParaRPr lang="en-US" smtClean="0"/>
          </a:p>
          <a:p>
            <a:pPr marL="457200" marR="0" indent="-457200">
              <a:buFont typeface="Courier New" pitchFamily="49" charset="0"/>
              <a:buChar char="o"/>
            </a:pPr>
            <a:r>
              <a:rPr lang="fa-IR" b="1" smtClean="0"/>
              <a:t>امتياز شرایط اجتماعی، اقتصادی، فرهنگی و تسهیلات منطقه.</a:t>
            </a:r>
            <a:endParaRPr lang="en-US" smtClean="0"/>
          </a:p>
        </p:txBody>
      </p:sp>
    </p:spTree>
    <p:extLst>
      <p:ext uri="{BB962C8B-B14F-4D97-AF65-F5344CB8AC3E}">
        <p14:creationId xmlns:p14="http://schemas.microsoft.com/office/powerpoint/2010/main" xmlns="" val="10830266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843808" y="3717032"/>
            <a:ext cx="864096" cy="252028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برخوردارتر</a:t>
            </a:r>
            <a:endParaRPr lang="en-US" sz="2800" dirty="0">
              <a:solidFill>
                <a:prstClr val="black"/>
              </a:solidFill>
              <a:cs typeface="B Titr" panose="00000700000000000000" pitchFamily="2" charset="-78"/>
            </a:endParaRPr>
          </a:p>
        </p:txBody>
      </p:sp>
      <p:sp>
        <p:nvSpPr>
          <p:cNvPr id="12" name="Rounded Rectangle 11"/>
          <p:cNvSpPr/>
          <p:nvPr/>
        </p:nvSpPr>
        <p:spPr>
          <a:xfrm>
            <a:off x="5795963" y="1412875"/>
            <a:ext cx="863600" cy="252095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محروم تر</a:t>
            </a:r>
            <a:endParaRPr lang="en-US" sz="2800" dirty="0">
              <a:solidFill>
                <a:prstClr val="black"/>
              </a:solidFill>
              <a:cs typeface="B Titr" panose="00000700000000000000" pitchFamily="2" charset="-78"/>
            </a:endParaRPr>
          </a:p>
        </p:txBody>
      </p:sp>
      <p:sp>
        <p:nvSpPr>
          <p:cNvPr id="2" name="Rectangle 1"/>
          <p:cNvSpPr/>
          <p:nvPr/>
        </p:nvSpPr>
        <p:spPr>
          <a:xfrm>
            <a:off x="4211638" y="1484313"/>
            <a:ext cx="1296987" cy="7921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fa-IR" sz="2800" b="1" dirty="0">
                <a:solidFill>
                  <a:prstClr val="black"/>
                </a:solidFill>
                <a:cs typeface="B Titr" panose="00000700000000000000" pitchFamily="2" charset="-78"/>
              </a:rPr>
              <a:t>الف</a:t>
            </a:r>
            <a:endParaRPr lang="en-US" b="1" dirty="0">
              <a:solidFill>
                <a:prstClr val="black"/>
              </a:solidFill>
              <a:cs typeface="B Titr" panose="00000700000000000000" pitchFamily="2" charset="-78"/>
            </a:endParaRPr>
          </a:p>
        </p:txBody>
      </p:sp>
      <p:sp>
        <p:nvSpPr>
          <p:cNvPr id="3" name="Rectangle 2"/>
          <p:cNvSpPr/>
          <p:nvPr/>
        </p:nvSpPr>
        <p:spPr>
          <a:xfrm>
            <a:off x="4211638" y="2708275"/>
            <a:ext cx="1296987" cy="792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ب</a:t>
            </a:r>
            <a:endParaRPr lang="en-US" sz="2800" dirty="0">
              <a:solidFill>
                <a:prstClr val="black"/>
              </a:solidFill>
              <a:cs typeface="B Titr" panose="00000700000000000000" pitchFamily="2" charset="-78"/>
            </a:endParaRPr>
          </a:p>
        </p:txBody>
      </p:sp>
      <p:sp>
        <p:nvSpPr>
          <p:cNvPr id="4" name="Rectangle 3"/>
          <p:cNvSpPr/>
          <p:nvPr/>
        </p:nvSpPr>
        <p:spPr>
          <a:xfrm>
            <a:off x="4211638" y="3933825"/>
            <a:ext cx="1296987" cy="7905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ج</a:t>
            </a:r>
            <a:endParaRPr lang="en-US" sz="2800" dirty="0">
              <a:solidFill>
                <a:prstClr val="black"/>
              </a:solidFill>
              <a:cs typeface="B Titr" panose="00000700000000000000" pitchFamily="2" charset="-78"/>
            </a:endParaRPr>
          </a:p>
        </p:txBody>
      </p:sp>
      <p:sp>
        <p:nvSpPr>
          <p:cNvPr id="5" name="Rectangle 4"/>
          <p:cNvSpPr/>
          <p:nvPr/>
        </p:nvSpPr>
        <p:spPr>
          <a:xfrm>
            <a:off x="4211638" y="5229225"/>
            <a:ext cx="1296987" cy="792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د</a:t>
            </a:r>
            <a:endParaRPr lang="en-US" sz="2800" dirty="0">
              <a:solidFill>
                <a:prstClr val="black"/>
              </a:solidFill>
              <a:cs typeface="B Titr" panose="00000700000000000000" pitchFamily="2" charset="-78"/>
            </a:endParaRPr>
          </a:p>
        </p:txBody>
      </p:sp>
      <p:cxnSp>
        <p:nvCxnSpPr>
          <p:cNvPr id="9" name="Straight Arrow Connector 8"/>
          <p:cNvCxnSpPr/>
          <p:nvPr/>
        </p:nvCxnSpPr>
        <p:spPr>
          <a:xfrm>
            <a:off x="3779838" y="1484313"/>
            <a:ext cx="0" cy="4429125"/>
          </a:xfrm>
          <a:prstGeom prst="straightConnector1">
            <a:avLst/>
          </a:prstGeom>
          <a:ln w="66675">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867400" y="1557338"/>
            <a:ext cx="0" cy="4427537"/>
          </a:xfrm>
          <a:prstGeom prst="straightConnector1">
            <a:avLst/>
          </a:prstGeom>
          <a:ln w="66675">
            <a:solidFill>
              <a:srgbClr val="FFC000"/>
            </a:solidFill>
            <a:headEnd type="triangl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9711783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par>
                                <p:cTn id="26" presetID="10" presetClass="entr" presetSubtype="0"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circle(in)">
                                      <p:cBhvr>
                                        <p:cTn id="33" dur="2000"/>
                                        <p:tgtEl>
                                          <p:spTgt spid="12"/>
                                        </p:tgtEl>
                                      </p:cBhvr>
                                    </p:animEffect>
                                  </p:childTnLst>
                                </p:cTn>
                              </p:par>
                              <p:par>
                                <p:cTn id="34" presetID="6" presetClass="entr" presetSubtype="16"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circle(in)">
                                      <p:cBhvr>
                                        <p:cTn id="36"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 grpId="0" animBg="1"/>
      <p:bldP spid="3" grpId="0" animBg="1"/>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843808" y="3717032"/>
            <a:ext cx="864096" cy="252028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برخوردارتر</a:t>
            </a:r>
            <a:endParaRPr lang="en-US" sz="2800" dirty="0">
              <a:solidFill>
                <a:prstClr val="black"/>
              </a:solidFill>
              <a:cs typeface="B Titr" panose="00000700000000000000" pitchFamily="2" charset="-78"/>
            </a:endParaRPr>
          </a:p>
        </p:txBody>
      </p:sp>
      <p:sp>
        <p:nvSpPr>
          <p:cNvPr id="12" name="Rounded Rectangle 11"/>
          <p:cNvSpPr/>
          <p:nvPr/>
        </p:nvSpPr>
        <p:spPr>
          <a:xfrm>
            <a:off x="5795963" y="1412875"/>
            <a:ext cx="863600" cy="252095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محروم تر</a:t>
            </a:r>
            <a:endParaRPr lang="en-US" sz="2800" dirty="0">
              <a:solidFill>
                <a:prstClr val="black"/>
              </a:solidFill>
              <a:cs typeface="B Titr" panose="00000700000000000000" pitchFamily="2" charset="-78"/>
            </a:endParaRPr>
          </a:p>
        </p:txBody>
      </p:sp>
      <p:sp>
        <p:nvSpPr>
          <p:cNvPr id="2" name="Rectangle 1"/>
          <p:cNvSpPr/>
          <p:nvPr/>
        </p:nvSpPr>
        <p:spPr>
          <a:xfrm>
            <a:off x="4211638" y="1484313"/>
            <a:ext cx="1296987" cy="7921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fa-IR" sz="2800" b="1" dirty="0">
                <a:solidFill>
                  <a:prstClr val="black"/>
                </a:solidFill>
                <a:cs typeface="B Titr" panose="00000700000000000000" pitchFamily="2" charset="-78"/>
              </a:rPr>
              <a:t>الف</a:t>
            </a:r>
            <a:endParaRPr lang="en-US" b="1" dirty="0">
              <a:solidFill>
                <a:prstClr val="black"/>
              </a:solidFill>
              <a:cs typeface="B Titr" panose="00000700000000000000" pitchFamily="2" charset="-78"/>
            </a:endParaRPr>
          </a:p>
        </p:txBody>
      </p:sp>
      <p:sp>
        <p:nvSpPr>
          <p:cNvPr id="3" name="Rectangle 2"/>
          <p:cNvSpPr/>
          <p:nvPr/>
        </p:nvSpPr>
        <p:spPr>
          <a:xfrm>
            <a:off x="4211638" y="2708275"/>
            <a:ext cx="1296987" cy="792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ب</a:t>
            </a:r>
            <a:endParaRPr lang="en-US" sz="2800" dirty="0">
              <a:solidFill>
                <a:prstClr val="black"/>
              </a:solidFill>
              <a:cs typeface="B Titr" panose="00000700000000000000" pitchFamily="2" charset="-78"/>
            </a:endParaRPr>
          </a:p>
        </p:txBody>
      </p:sp>
      <p:sp>
        <p:nvSpPr>
          <p:cNvPr id="4" name="Rectangle 3"/>
          <p:cNvSpPr/>
          <p:nvPr/>
        </p:nvSpPr>
        <p:spPr>
          <a:xfrm>
            <a:off x="4211638" y="3933825"/>
            <a:ext cx="1296987" cy="7905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ج</a:t>
            </a:r>
            <a:endParaRPr lang="en-US" sz="2800" dirty="0">
              <a:solidFill>
                <a:prstClr val="black"/>
              </a:solidFill>
              <a:cs typeface="B Titr" panose="00000700000000000000" pitchFamily="2" charset="-78"/>
            </a:endParaRPr>
          </a:p>
        </p:txBody>
      </p:sp>
      <p:sp>
        <p:nvSpPr>
          <p:cNvPr id="5" name="Rectangle 4"/>
          <p:cNvSpPr/>
          <p:nvPr/>
        </p:nvSpPr>
        <p:spPr>
          <a:xfrm>
            <a:off x="4211638" y="5229225"/>
            <a:ext cx="1296987" cy="792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د</a:t>
            </a:r>
            <a:endParaRPr lang="en-US" sz="2800" dirty="0">
              <a:solidFill>
                <a:prstClr val="black"/>
              </a:solidFill>
              <a:cs typeface="B Titr" panose="00000700000000000000" pitchFamily="2" charset="-78"/>
            </a:endParaRPr>
          </a:p>
        </p:txBody>
      </p:sp>
      <p:cxnSp>
        <p:nvCxnSpPr>
          <p:cNvPr id="9" name="Straight Arrow Connector 8"/>
          <p:cNvCxnSpPr/>
          <p:nvPr/>
        </p:nvCxnSpPr>
        <p:spPr>
          <a:xfrm>
            <a:off x="3779838" y="1484313"/>
            <a:ext cx="0" cy="4429125"/>
          </a:xfrm>
          <a:prstGeom prst="straightConnector1">
            <a:avLst/>
          </a:prstGeom>
          <a:ln w="66675">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867400" y="1557338"/>
            <a:ext cx="0" cy="4427537"/>
          </a:xfrm>
          <a:prstGeom prst="straightConnector1">
            <a:avLst/>
          </a:prstGeom>
          <a:ln w="66675">
            <a:solidFill>
              <a:srgbClr val="FFC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419872" y="620688"/>
            <a:ext cx="2880320" cy="648072"/>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eaLnBrk="0" fontAlgn="base" hangingPunct="0">
              <a:spcBef>
                <a:spcPct val="0"/>
              </a:spcBef>
              <a:spcAft>
                <a:spcPct val="0"/>
              </a:spcAft>
              <a:defRPr/>
            </a:pPr>
            <a:r>
              <a:rPr lang="fa-IR" sz="2400" b="1" dirty="0">
                <a:solidFill>
                  <a:prstClr val="black"/>
                </a:solidFill>
                <a:cs typeface="B Titr" panose="00000700000000000000" pitchFamily="2" charset="-78"/>
              </a:rPr>
              <a:t>سازوکار پرداخت ترکیبی</a:t>
            </a:r>
            <a:endParaRPr lang="en-US" sz="2400" b="1" dirty="0">
              <a:solidFill>
                <a:prstClr val="black"/>
              </a:solidFill>
              <a:cs typeface="B Titr" panose="00000700000000000000" pitchFamily="2" charset="-78"/>
            </a:endParaRPr>
          </a:p>
        </p:txBody>
      </p:sp>
      <p:sp>
        <p:nvSpPr>
          <p:cNvPr id="6" name="Oval 5"/>
          <p:cNvSpPr/>
          <p:nvPr/>
        </p:nvSpPr>
        <p:spPr>
          <a:xfrm>
            <a:off x="6588125" y="1412875"/>
            <a:ext cx="1785938" cy="1439863"/>
          </a:xfrm>
          <a:prstGeom prst="ellipse">
            <a:avLst/>
          </a:prstGeom>
        </p:spPr>
        <p:style>
          <a:lnRef idx="1">
            <a:schemeClr val="accent3"/>
          </a:lnRef>
          <a:fillRef idx="3">
            <a:schemeClr val="accent3"/>
          </a:fillRef>
          <a:effectRef idx="2">
            <a:schemeClr val="accent3"/>
          </a:effectRef>
          <a:fontRef idx="minor">
            <a:schemeClr val="lt1"/>
          </a:fontRef>
        </p:style>
        <p:txBody>
          <a:bodyPr anchor="ctr"/>
          <a:lstStyle/>
          <a:p>
            <a:pPr algn="ctr" eaLnBrk="0" fontAlgn="base" hangingPunct="0">
              <a:spcBef>
                <a:spcPct val="0"/>
              </a:spcBef>
              <a:spcAft>
                <a:spcPct val="0"/>
              </a:spcAft>
              <a:defRPr/>
            </a:pPr>
            <a:r>
              <a:rPr lang="fa-IR" sz="2400" dirty="0">
                <a:solidFill>
                  <a:prstClr val="white"/>
                </a:solidFill>
                <a:cs typeface="B Titr" panose="00000700000000000000" pitchFamily="2" charset="-78"/>
              </a:rPr>
              <a:t>دسترسی</a:t>
            </a:r>
            <a:endParaRPr lang="en-US" sz="2400" dirty="0">
              <a:solidFill>
                <a:prstClr val="white"/>
              </a:solidFill>
              <a:cs typeface="B Titr" panose="00000700000000000000" pitchFamily="2" charset="-78"/>
            </a:endParaRPr>
          </a:p>
        </p:txBody>
      </p:sp>
      <p:sp>
        <p:nvSpPr>
          <p:cNvPr id="15" name="Oval 14"/>
          <p:cNvSpPr/>
          <p:nvPr/>
        </p:nvSpPr>
        <p:spPr>
          <a:xfrm>
            <a:off x="1187450" y="1412875"/>
            <a:ext cx="1871663" cy="1439863"/>
          </a:xfrm>
          <a:prstGeom prst="ellipse">
            <a:avLst/>
          </a:prstGeom>
        </p:spPr>
        <p:style>
          <a:lnRef idx="1">
            <a:schemeClr val="accent3"/>
          </a:lnRef>
          <a:fillRef idx="3">
            <a:schemeClr val="accent3"/>
          </a:fillRef>
          <a:effectRef idx="2">
            <a:schemeClr val="accent3"/>
          </a:effectRef>
          <a:fontRef idx="minor">
            <a:schemeClr val="lt1"/>
          </a:fontRef>
        </p:style>
        <p:txBody>
          <a:bodyPr anchor="ctr"/>
          <a:lstStyle/>
          <a:p>
            <a:pPr algn="ctr" eaLnBrk="0" fontAlgn="base" hangingPunct="0">
              <a:spcBef>
                <a:spcPct val="0"/>
              </a:spcBef>
              <a:spcAft>
                <a:spcPct val="0"/>
              </a:spcAft>
              <a:defRPr/>
            </a:pPr>
            <a:r>
              <a:rPr lang="fa-IR" sz="2400" dirty="0">
                <a:solidFill>
                  <a:prstClr val="white"/>
                </a:solidFill>
                <a:cs typeface="B Titr" panose="00000700000000000000" pitchFamily="2" charset="-78"/>
              </a:rPr>
              <a:t>بهره مندی</a:t>
            </a:r>
            <a:endParaRPr lang="en-US" sz="2400" dirty="0">
              <a:solidFill>
                <a:prstClr val="white"/>
              </a:solidFill>
              <a:cs typeface="B Titr" panose="00000700000000000000" pitchFamily="2" charset="-78"/>
            </a:endParaRPr>
          </a:p>
        </p:txBody>
      </p:sp>
      <p:cxnSp>
        <p:nvCxnSpPr>
          <p:cNvPr id="8" name="Straight Arrow Connector 7"/>
          <p:cNvCxnSpPr>
            <a:endCxn id="15" idx="7"/>
          </p:cNvCxnSpPr>
          <p:nvPr/>
        </p:nvCxnSpPr>
        <p:spPr>
          <a:xfrm flipH="1">
            <a:off x="2786063" y="1268413"/>
            <a:ext cx="633412" cy="35560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6286500" y="1273175"/>
            <a:ext cx="446088" cy="427038"/>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9427017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6" presetClass="entr" presetSubtype="16"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circle(in)">
                                      <p:cBhvr>
                                        <p:cTn id="13" dur="2000"/>
                                        <p:tgtEl>
                                          <p:spTgt spid="17"/>
                                        </p:tgtEl>
                                      </p:cBhvr>
                                    </p:animEffect>
                                  </p:childTnLst>
                                </p:cTn>
                              </p:par>
                              <p:par>
                                <p:cTn id="14" presetID="6" presetClass="entr" presetSubtype="16" fill="hold"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circle(in)">
                                      <p:cBhvr>
                                        <p:cTn id="16" dur="2000"/>
                                        <p:tgtEl>
                                          <p:spTgt spid="8"/>
                                        </p:tgtEl>
                                      </p:cBhvr>
                                    </p:animEffect>
                                  </p:childTnLst>
                                </p:cTn>
                              </p:par>
                              <p:par>
                                <p:cTn id="17" presetID="6" presetClass="entr" presetSubtype="16"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circle(in)">
                                      <p:cBhvr>
                                        <p:cTn id="19"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843808" y="3717032"/>
            <a:ext cx="864096" cy="252028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برخوردارتر</a:t>
            </a:r>
            <a:endParaRPr lang="en-US" sz="2800" dirty="0">
              <a:solidFill>
                <a:prstClr val="black"/>
              </a:solidFill>
              <a:cs typeface="B Titr" panose="00000700000000000000" pitchFamily="2" charset="-78"/>
            </a:endParaRPr>
          </a:p>
        </p:txBody>
      </p:sp>
      <p:sp>
        <p:nvSpPr>
          <p:cNvPr id="12" name="Rounded Rectangle 11"/>
          <p:cNvSpPr/>
          <p:nvPr/>
        </p:nvSpPr>
        <p:spPr>
          <a:xfrm>
            <a:off x="5867400" y="1125538"/>
            <a:ext cx="865188" cy="2519362"/>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محروم تر</a:t>
            </a:r>
            <a:endParaRPr lang="en-US" sz="2800" dirty="0">
              <a:solidFill>
                <a:prstClr val="black"/>
              </a:solidFill>
              <a:cs typeface="B Titr" panose="00000700000000000000" pitchFamily="2" charset="-78"/>
            </a:endParaRPr>
          </a:p>
        </p:txBody>
      </p:sp>
      <p:sp>
        <p:nvSpPr>
          <p:cNvPr id="2" name="Rectangle 1"/>
          <p:cNvSpPr/>
          <p:nvPr/>
        </p:nvSpPr>
        <p:spPr>
          <a:xfrm>
            <a:off x="4211638" y="1484313"/>
            <a:ext cx="1296987" cy="792162"/>
          </a:xfrm>
          <a:prstGeom prst="rect">
            <a:avLst/>
          </a:prstGeom>
          <a:solidFill>
            <a:schemeClr val="accent6">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fa-IR" sz="2800" b="1" dirty="0">
                <a:solidFill>
                  <a:prstClr val="black"/>
                </a:solidFill>
                <a:cs typeface="B Titr" panose="00000700000000000000" pitchFamily="2" charset="-78"/>
              </a:rPr>
              <a:t>الف</a:t>
            </a:r>
            <a:endParaRPr lang="en-US" b="1" dirty="0">
              <a:solidFill>
                <a:prstClr val="black"/>
              </a:solidFill>
              <a:cs typeface="B Titr" panose="00000700000000000000" pitchFamily="2" charset="-78"/>
            </a:endParaRPr>
          </a:p>
        </p:txBody>
      </p:sp>
      <p:sp>
        <p:nvSpPr>
          <p:cNvPr id="3" name="Rectangle 2"/>
          <p:cNvSpPr/>
          <p:nvPr/>
        </p:nvSpPr>
        <p:spPr>
          <a:xfrm>
            <a:off x="4211638" y="2708275"/>
            <a:ext cx="1296987" cy="792163"/>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ب</a:t>
            </a:r>
            <a:endParaRPr lang="en-US" sz="2800" dirty="0">
              <a:solidFill>
                <a:prstClr val="black"/>
              </a:solidFill>
              <a:cs typeface="B Titr" panose="00000700000000000000" pitchFamily="2" charset="-78"/>
            </a:endParaRPr>
          </a:p>
        </p:txBody>
      </p:sp>
      <p:sp>
        <p:nvSpPr>
          <p:cNvPr id="4" name="Rectangle 3"/>
          <p:cNvSpPr/>
          <p:nvPr/>
        </p:nvSpPr>
        <p:spPr>
          <a:xfrm>
            <a:off x="4211638" y="3933825"/>
            <a:ext cx="1296987" cy="790575"/>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ج</a:t>
            </a:r>
            <a:endParaRPr lang="en-US" sz="2800" dirty="0">
              <a:solidFill>
                <a:prstClr val="black"/>
              </a:solidFill>
              <a:cs typeface="B Titr" panose="00000700000000000000" pitchFamily="2" charset="-78"/>
            </a:endParaRPr>
          </a:p>
        </p:txBody>
      </p:sp>
      <p:sp>
        <p:nvSpPr>
          <p:cNvPr id="5" name="Rectangle 4"/>
          <p:cNvSpPr/>
          <p:nvPr/>
        </p:nvSpPr>
        <p:spPr>
          <a:xfrm>
            <a:off x="4211638" y="5229225"/>
            <a:ext cx="1296987" cy="792163"/>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fa-IR" sz="2800" dirty="0">
                <a:solidFill>
                  <a:prstClr val="black"/>
                </a:solidFill>
                <a:cs typeface="B Titr" panose="00000700000000000000" pitchFamily="2" charset="-78"/>
              </a:rPr>
              <a:t>د</a:t>
            </a:r>
            <a:endParaRPr lang="en-US" sz="2800" dirty="0">
              <a:solidFill>
                <a:prstClr val="black"/>
              </a:solidFill>
              <a:cs typeface="B Titr" panose="00000700000000000000" pitchFamily="2" charset="-78"/>
            </a:endParaRPr>
          </a:p>
        </p:txBody>
      </p:sp>
      <p:cxnSp>
        <p:nvCxnSpPr>
          <p:cNvPr id="9" name="Straight Arrow Connector 8"/>
          <p:cNvCxnSpPr/>
          <p:nvPr/>
        </p:nvCxnSpPr>
        <p:spPr>
          <a:xfrm>
            <a:off x="3779838" y="1484313"/>
            <a:ext cx="0" cy="4429125"/>
          </a:xfrm>
          <a:prstGeom prst="straightConnector1">
            <a:avLst/>
          </a:prstGeom>
          <a:ln w="66675">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867400" y="1557338"/>
            <a:ext cx="0" cy="4427537"/>
          </a:xfrm>
          <a:prstGeom prst="straightConnector1">
            <a:avLst/>
          </a:prstGeom>
          <a:ln w="66675">
            <a:solidFill>
              <a:srgbClr val="FFC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491880" y="620688"/>
            <a:ext cx="2520280" cy="648072"/>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eaLnBrk="0" fontAlgn="base" hangingPunct="0">
              <a:spcBef>
                <a:spcPct val="0"/>
              </a:spcBef>
              <a:spcAft>
                <a:spcPct val="0"/>
              </a:spcAft>
              <a:defRPr/>
            </a:pPr>
            <a:r>
              <a:rPr lang="fa-IR" sz="2400" b="1" dirty="0">
                <a:solidFill>
                  <a:prstClr val="black"/>
                </a:solidFill>
                <a:cs typeface="B Titr" panose="00000700000000000000" pitchFamily="2" charset="-78"/>
              </a:rPr>
              <a:t>پرداخت ثابت</a:t>
            </a:r>
            <a:endParaRPr lang="en-US" sz="2400" b="1" dirty="0">
              <a:solidFill>
                <a:prstClr val="black"/>
              </a:solidFill>
              <a:cs typeface="B Titr" panose="00000700000000000000" pitchFamily="2" charset="-78"/>
            </a:endParaRPr>
          </a:p>
        </p:txBody>
      </p:sp>
    </p:spTree>
    <p:extLst>
      <p:ext uri="{BB962C8B-B14F-4D97-AF65-F5344CB8AC3E}">
        <p14:creationId xmlns:p14="http://schemas.microsoft.com/office/powerpoint/2010/main" xmlns="" val="39600209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ours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2.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3.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4.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docProps/app.xml><?xml version="1.0" encoding="utf-8"?>
<Properties xmlns="http://schemas.openxmlformats.org/officeDocument/2006/extended-properties" xmlns:vt="http://schemas.openxmlformats.org/officeDocument/2006/docPropsVTypes">
  <TotalTime>0</TotalTime>
  <Words>1030</Words>
  <Application>Microsoft Office PowerPoint</Application>
  <PresentationFormat>On-screen Show (4:3)</PresentationFormat>
  <Paragraphs>194</Paragraphs>
  <Slides>20</Slides>
  <Notes>0</Notes>
  <HiddenSlides>3</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Office Theme</vt:lpstr>
      <vt:lpstr>Concourse</vt:lpstr>
      <vt:lpstr>Slide 1</vt:lpstr>
      <vt:lpstr>برنامه حمایت از ماندگاری پزشکان در مناطق محروم</vt:lpstr>
      <vt:lpstr>اهداف اختصاصی</vt:lpstr>
      <vt:lpstr>مشمولین دستورالعمل</vt:lpstr>
      <vt:lpstr>الزامات پزشکان مشمول</vt:lpstr>
      <vt:lpstr>ملاک های تعیین مناطق کمتر توسعه یافته </vt:lpstr>
      <vt:lpstr>Slide 7</vt:lpstr>
      <vt:lpstr>Slide 8</vt:lpstr>
      <vt:lpstr>Slide 9</vt:lpstr>
      <vt:lpstr>Slide 10</vt:lpstr>
      <vt:lpstr>پزشکان عمومی مشمول</vt:lpstr>
      <vt:lpstr>پرداخت ثابت به ازاي هر 24 ساعت حضور فیزیکی به پزشکان متخصص</vt:lpstr>
      <vt:lpstr>پرداخت ثابت به ازاي هر 24 ساعت حضور فیزیکی به پزشکان متخصص</vt:lpstr>
      <vt:lpstr>شهرهای مشمول </vt:lpstr>
      <vt:lpstr>بیمارستان های مشمول </vt:lpstr>
      <vt:lpstr>Slide 16</vt:lpstr>
      <vt:lpstr>Slide 17</vt:lpstr>
      <vt:lpstr>ارزیابی عملکرد پزشکان مشمول</vt:lpstr>
      <vt:lpstr>تاثیر امتیاز ارزیابی بر پرداخت پزشک</vt:lpstr>
      <vt:lpstr>توافق در خصوص بسته حداقلی</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dc:creator>
  <cp:lastModifiedBy>Modir</cp:lastModifiedBy>
  <cp:revision>1</cp:revision>
  <dcterms:created xsi:type="dcterms:W3CDTF">2006-08-16T00:00:00Z</dcterms:created>
  <dcterms:modified xsi:type="dcterms:W3CDTF">2014-05-26T14:59:16Z</dcterms:modified>
</cp:coreProperties>
</file>