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0" r:id="rId2"/>
    <p:sldId id="28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3" r:id="rId19"/>
    <p:sldId id="274" r:id="rId20"/>
    <p:sldId id="276" r:id="rId21"/>
    <p:sldId id="277" r:id="rId22"/>
    <p:sldId id="278" r:id="rId23"/>
    <p:sldId id="279"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D33B88A6-BA4C-45CD-AB49-77A1A28FD536}"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33B88A6-BA4C-45CD-AB49-77A1A28FD53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33B88A6-BA4C-45CD-AB49-77A1A28FD53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33B88A6-BA4C-45CD-AB49-77A1A28FD53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33B88A6-BA4C-45CD-AB49-77A1A28FD536}"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33B88A6-BA4C-45CD-AB49-77A1A28FD53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D33B88A6-BA4C-45CD-AB49-77A1A28FD53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D33B88A6-BA4C-45CD-AB49-77A1A28FD53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D33B88A6-BA4C-45CD-AB49-77A1A28FD536}"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33B88A6-BA4C-45CD-AB49-77A1A28FD53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A2827DE-04C5-4017-87C8-E38DD7BCAD52}" type="datetimeFigureOut">
              <a:rPr lang="fa-IR" smtClean="0"/>
              <a:pPr/>
              <a:t>04/02/1433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33B88A6-BA4C-45CD-AB49-77A1A28FD536}"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2827DE-04C5-4017-87C8-E38DD7BCAD52}" type="datetimeFigureOut">
              <a:rPr lang="fa-IR" smtClean="0"/>
              <a:pPr/>
              <a:t>04/02/1433</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3B88A6-BA4C-45CD-AB49-77A1A28FD536}"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BESM9"/>
          <p:cNvPicPr>
            <a:picLocks noChangeAspect="1" noChangeArrowheads="1"/>
          </p:cNvPicPr>
          <p:nvPr/>
        </p:nvPicPr>
        <p:blipFill>
          <a:blip r:embed="rId2"/>
          <a:srcRect/>
          <a:stretch>
            <a:fillRect/>
          </a:stretch>
        </p:blipFill>
        <p:spPr bwMode="auto">
          <a:xfrm>
            <a:off x="2786050" y="928670"/>
            <a:ext cx="4102602" cy="531973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82990"/>
          </a:xfrm>
        </p:spPr>
        <p:txBody>
          <a:bodyPr/>
          <a:lstStyle/>
          <a:p>
            <a:r>
              <a:rPr lang="fa-IR" b="1" dirty="0"/>
              <a:t>آثار شگفت‌انگیز نماز و دعا</a:t>
            </a:r>
            <a:r>
              <a:rPr lang="en-US" b="1" dirty="0"/>
              <a:t/>
            </a:r>
            <a:br>
              <a:rPr lang="en-US" b="1" dirty="0"/>
            </a:br>
            <a:r>
              <a:rPr lang="fa-IR" b="1" dirty="0"/>
              <a:t>در پیشگیری و درمان بیماری‌ها</a:t>
            </a:r>
            <a:r>
              <a:rPr lang="en-US" b="1" dirty="0"/>
              <a:t/>
            </a:r>
            <a:br>
              <a:rPr lang="en-US" b="1" dirty="0"/>
            </a:b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285883"/>
          </a:xfrm>
        </p:spPr>
        <p:txBody>
          <a:bodyPr>
            <a:normAutofit fontScale="90000"/>
          </a:bodyPr>
          <a:lstStyle/>
          <a:p>
            <a:r>
              <a:rPr lang="ar-SA" dirty="0" smtClean="0"/>
              <a:t>تأثیر نماز صبح در پیشگیری از بیماری افسردگی</a:t>
            </a:r>
            <a:endParaRPr lang="fa-IR" dirty="0"/>
          </a:p>
        </p:txBody>
      </p:sp>
      <p:sp>
        <p:nvSpPr>
          <p:cNvPr id="3" name="Subtitle 2"/>
          <p:cNvSpPr>
            <a:spLocks noGrp="1"/>
          </p:cNvSpPr>
          <p:nvPr>
            <p:ph type="subTitle" idx="1"/>
          </p:nvPr>
        </p:nvSpPr>
        <p:spPr>
          <a:xfrm>
            <a:off x="214282" y="2071678"/>
            <a:ext cx="8715436" cy="4572032"/>
          </a:xfrm>
        </p:spPr>
        <p:txBody>
          <a:bodyPr/>
          <a:lstStyle/>
          <a:p>
            <a:r>
              <a:rPr lang="ar-SA" dirty="0">
                <a:cs typeface="+mj-cs"/>
              </a:rPr>
              <a:t>أَقِمِ الصَّلاَةَ لِدُلُوک الشَّمْسِ إِلَى غَسَقِ اللَّیلِ وَقُرْآنَ الْفَجْرِ إِنَّ قُرْآنَ الْفَجْرِ کانَ مَشْهُودًا</a:t>
            </a:r>
            <a:r>
              <a:rPr lang="ar-SA" b="1" dirty="0">
                <a:cs typeface="+mj-cs"/>
              </a:rPr>
              <a:t> </a:t>
            </a:r>
            <a:endParaRPr lang="en-US" dirty="0">
              <a:cs typeface="+mj-cs"/>
            </a:endParaRPr>
          </a:p>
          <a:p>
            <a:r>
              <a:rPr lang="fa-IR" dirty="0">
                <a:cs typeface="+mj-cs"/>
              </a:rPr>
              <a:t>نماز را از زوال آفتاب تا نهایت تاریکی شب برپا دار و (نیز) نماز صبح را؛ زیرا نماز صبح همواره (مقرون با) حضور (فرشتگان) است.</a:t>
            </a:r>
            <a:endParaRPr lang="en-US" dirty="0">
              <a:cs typeface="+mj-cs"/>
            </a:endParaRPr>
          </a:p>
          <a:p>
            <a:r>
              <a:rPr lang="fa-IR" dirty="0">
                <a:cs typeface="+mj-cs"/>
              </a:rPr>
              <a:t>- الإسراء: 78</a:t>
            </a:r>
            <a:r>
              <a:rPr lang="fa-IR" dirty="0"/>
              <a:t>.</a:t>
            </a:r>
            <a:endParaRPr lang="en-US" dirty="0"/>
          </a:p>
          <a:p>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fontScale="90000"/>
          </a:bodyPr>
          <a:lstStyle/>
          <a:p>
            <a:r>
              <a:rPr lang="fa-IR" dirty="0"/>
              <a:t>افسردگی حالتی احساسی است که مشخّصه‌اش اندوه، بی‌احساسی ، بدبینی و احساس تنهایی است.</a:t>
            </a:r>
            <a:r>
              <a:rPr lang="en-US" dirty="0"/>
              <a:t/>
            </a:r>
            <a:br>
              <a:rPr lang="en-US" dirty="0"/>
            </a:br>
            <a:r>
              <a:rPr lang="fa-IR" dirty="0"/>
              <a:t>این بیماری که امروزه از شیوع بالایی در میان مراجعه‌کنندگان به کلینیک‌های روان‌پزشکی برخوردار است، دارای تظاهرات متنوّع و زیادی بوده که از مهم‌ترین آن‌ها می‌توان به اختلالات خواب اشاره نمود.</a:t>
            </a:r>
            <a:r>
              <a:rPr lang="en-US" dirty="0"/>
              <a:t/>
            </a:r>
            <a:br>
              <a:rPr lang="en-US" dirty="0"/>
            </a:br>
            <a:r>
              <a:rPr lang="fa-IR" dirty="0" smtClean="0"/>
              <a:t> </a:t>
            </a:r>
            <a:r>
              <a:rPr lang="en-US" dirty="0"/>
              <a:t/>
            </a:r>
            <a:br>
              <a:rPr lang="en-US" dirty="0"/>
            </a:b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Autofit/>
          </a:bodyPr>
          <a:lstStyle/>
          <a:p>
            <a:r>
              <a:rPr lang="fa-IR" sz="3200" dirty="0"/>
              <a:t>تحقیقات نشان می‌دهد 75 درصد از بیماران افسرده مشکلی در خواب (چه به صورت بی‌خوابی و چه پرخوابی) دارند و همچنین علایم این بیماران در هنگام صبح شدید می‌شود. نکته جالب و قابل توجّه و مورد بحث ما این است که در این بیماران چگالی حرکت سریع چشم در نیمة اوّل خواب و نیز کل زمان </a:t>
            </a:r>
            <a:r>
              <a:rPr lang="en-US" sz="3200" dirty="0"/>
              <a:t>REM </a:t>
            </a:r>
            <a:r>
              <a:rPr lang="fa-IR" sz="3200" dirty="0"/>
              <a:t>افزایش یافته و فاصله میان به خواب رفتن تا شروع اوّلین دوره </a:t>
            </a:r>
            <a:r>
              <a:rPr lang="en-US" sz="3200" dirty="0"/>
              <a:t>REM</a:t>
            </a:r>
            <a:r>
              <a:rPr lang="fa-IR" sz="3200" dirty="0"/>
              <a:t> یعنی (</a:t>
            </a:r>
            <a:r>
              <a:rPr lang="en-US" sz="3200" dirty="0"/>
              <a:t>REM-Latency</a:t>
            </a:r>
            <a:r>
              <a:rPr lang="fa-IR" sz="3200" dirty="0"/>
              <a:t>) کم شده و مرحلة خواب </a:t>
            </a:r>
            <a:r>
              <a:rPr lang="en-US" sz="3200" dirty="0"/>
              <a:t>REM</a:t>
            </a:r>
            <a:r>
              <a:rPr lang="fa-IR" sz="3200" dirty="0"/>
              <a:t> به سر می‌برند؛ یعنی به میزان بیشتری نسبت به سایرین خواب می‌بینند.</a:t>
            </a:r>
            <a:r>
              <a:rPr lang="en-US" sz="3200" dirty="0"/>
              <a:t/>
            </a:r>
            <a:br>
              <a:rPr lang="en-US" sz="3200" dirty="0"/>
            </a:br>
            <a:r>
              <a:rPr lang="en-US" sz="3200" dirty="0"/>
              <a:t/>
            </a:r>
            <a:br>
              <a:rPr lang="en-US" sz="3200" dirty="0"/>
            </a:br>
            <a:endParaRPr lang="fa-I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fa-IR" dirty="0"/>
              <a:t>حال ببینیم، این موضوع چه ارتباطی با نماز صبح دارد؛ یعنی نماز صبح چه اثر درمانی می‌تواند در این بیماری داشته باشد؟</a:t>
            </a:r>
            <a:r>
              <a:rPr lang="en-US"/>
              <a:t/>
            </a:r>
            <a:br>
              <a:rPr lang="en-US"/>
            </a:b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Autofit/>
          </a:bodyPr>
          <a:lstStyle/>
          <a:p>
            <a:r>
              <a:rPr lang="fa-IR" sz="3200" dirty="0" smtClean="0"/>
              <a:t>زمان نماز صبح که مورد تأکید قرآن و همچنین بسیاری از روایات بوده، سبب کاهش قابل توجّه میزان خواب </a:t>
            </a:r>
            <a:r>
              <a:rPr lang="en-US" sz="3200" dirty="0" smtClean="0"/>
              <a:t>REM</a:t>
            </a:r>
            <a:r>
              <a:rPr lang="fa-IR" sz="3200" dirty="0" smtClean="0"/>
              <a:t> در اشخاص می‌شود؛ زیرا شخص نمازگزار که خود را ملزم به اقامة نماز صبح می‌داند و باید صبح‌گاه بیدار شود، پس در حقیقت جلوی ورود به مرحلة قابل توجّهی از خواب </a:t>
            </a:r>
            <a:r>
              <a:rPr lang="en-US" sz="3200" dirty="0" smtClean="0"/>
              <a:t>REM</a:t>
            </a:r>
            <a:r>
              <a:rPr lang="fa-IR" sz="3200" dirty="0" smtClean="0"/>
              <a:t> را می‌گیرد. از این جهت بیداری صبحگاهی برای نماز، خود به تنهایی می‌تواند یک عامل مهم بدون عارضه در پیشگیری از افسردگی مطرح باشد که بر تمام روش‌های درمانی دارویی و غیردارویی ارجح است؛ چرا که پیشگیری بر درمان مقدّم است.</a:t>
            </a:r>
            <a:r>
              <a:rPr lang="en-US" sz="3200" dirty="0" smtClean="0"/>
              <a:t/>
            </a:r>
            <a:br>
              <a:rPr lang="en-US" sz="3200" dirty="0" smtClean="0"/>
            </a:br>
            <a:endParaRPr lang="fa-I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Autofit/>
          </a:bodyPr>
          <a:lstStyle/>
          <a:p>
            <a:r>
              <a:rPr lang="fa-IR" sz="3200" dirty="0" smtClean="0"/>
              <a:t>لازم به ذکر است آثار روحی و روانی ایمان به خدا و اقامة نماز بسیار زیاد است و نکات علمی بسیار شگرفی در سراسر سحر که مورد تأکید فراوان اسلام نیز بوده، </a:t>
            </a:r>
            <a:r>
              <a:rPr lang="en-US" sz="3200" dirty="0" smtClean="0"/>
              <a:t/>
            </a:r>
            <a:br>
              <a:rPr lang="en-US" sz="3200" dirty="0" smtClean="0"/>
            </a:br>
            <a:r>
              <a:rPr lang="fa-IR" sz="3200" dirty="0" smtClean="0"/>
              <a:t>دکتر ادوین فردریک پاورز (استاد امراض عصبی در ایالات متّحده آمریکا) می‌گوید:</a:t>
            </a:r>
            <a:r>
              <a:rPr lang="en-US" sz="3200" dirty="0" smtClean="0"/>
              <a:t/>
            </a:r>
            <a:br>
              <a:rPr lang="en-US" sz="3200" dirty="0" smtClean="0"/>
            </a:br>
            <a:r>
              <a:rPr lang="fa-IR" sz="3200" dirty="0" smtClean="0"/>
              <a:t>(... ما می‌بینیم هزاران حالت برای مریض پیش آمده که مشهورترین و باهوش‌ترین طبیبان، کمترین امیدی برای بهبودی آن نداشته‌اند؛ امّا چیزی که در بهبودی مریض اثر گذاشته و صحّت و سلامت و عقل را به وی بازگردانده، معجزه‌ای از معجزات نماز و ارتباط با خدا بوده است </a:t>
            </a:r>
            <a:r>
              <a:rPr lang="en-US" sz="3200" dirty="0" smtClean="0"/>
              <a:t/>
            </a:r>
            <a:br>
              <a:rPr lang="en-US" sz="3200" dirty="0" smtClean="0"/>
            </a:br>
            <a:endParaRPr lang="fa-I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7"/>
            <a:ext cx="7772400" cy="642941"/>
          </a:xfrm>
        </p:spPr>
        <p:txBody>
          <a:bodyPr>
            <a:normAutofit fontScale="90000"/>
          </a:bodyPr>
          <a:lstStyle/>
          <a:p>
            <a:r>
              <a:rPr lang="fa-IR" dirty="0" smtClean="0"/>
              <a:t>تأثیر نماز صبح در درمان اختلالات خواب</a:t>
            </a:r>
            <a:endParaRPr lang="fa-IR" dirty="0"/>
          </a:p>
        </p:txBody>
      </p:sp>
      <p:sp>
        <p:nvSpPr>
          <p:cNvPr id="3" name="Subtitle 2"/>
          <p:cNvSpPr>
            <a:spLocks noGrp="1"/>
          </p:cNvSpPr>
          <p:nvPr>
            <p:ph type="subTitle" idx="1"/>
          </p:nvPr>
        </p:nvSpPr>
        <p:spPr>
          <a:xfrm>
            <a:off x="642910" y="2071678"/>
            <a:ext cx="8143932" cy="4357718"/>
          </a:xfrm>
        </p:spPr>
        <p:txBody>
          <a:bodyPr/>
          <a:lstStyle/>
          <a:p>
            <a:r>
              <a:rPr lang="ar-SA" sz="3600" dirty="0" smtClean="0">
                <a:cs typeface="+mj-cs"/>
              </a:rPr>
              <a:t>اختلالات خواب از جمله شایع‌ترین اختلالات روانی است و تا 30 درصد از کل جمعیت به بی‌خوابی دچارند و در این میان شایع‌ترین اختلال، بی‌خوابی است و حالات دیگر عبارتند از خواب‌آلودگی مفرط روزانه، اشکال در به خواب رفتن در زمان مطلوب و وقایع نامطلوب در طول شب مثل کابوس دیدن و خوابگردی.</a:t>
            </a:r>
            <a:endParaRPr lang="en-US" sz="3600" dirty="0" smtClean="0">
              <a:cs typeface="+mj-cs"/>
            </a:endParaRPr>
          </a:p>
          <a:p>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fontScale="90000"/>
          </a:bodyPr>
          <a:lstStyle/>
          <a:p>
            <a:r>
              <a:rPr lang="fa-IR" dirty="0" smtClean="0"/>
              <a:t>همان گونه که می‌دانیم، تغییرات خواب انسان در بیماری‌های جسمی و روانی بسیار چشمگیر است و اگر تأثیر اختلالات روانی بر جسم انسان را در نظر بگیریم و بدانیم که بیش از 60 درصد مراجعه‌کنندگان به بیمارستان‌های عمومی در واقع از یک مشکل روانی رنج می‌برند، اهمیت این مسئله برایمان مشخص خواهد شد.</a:t>
            </a:r>
            <a:r>
              <a:rPr lang="en-US" dirty="0" smtClean="0"/>
              <a:t/>
            </a:r>
            <a:br>
              <a:rPr lang="en-US" dirty="0" smtClean="0"/>
            </a:b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lstStyle/>
          <a:p>
            <a:r>
              <a:rPr lang="fa-IR" dirty="0" smtClean="0"/>
              <a:t>به این ترتیب ایجاد بهداشت خواب در واقع یک رکن مهم بهداشت روانی و جسمی به حساب می‌آید و هر عاملی که در تنظیم بهداشت خواب مؤثر باشد، پیشگیری کننده و حتّی درمان‌گر بسیاری از بیماری‌های جسمی و روانی است.</a:t>
            </a:r>
            <a:r>
              <a:rPr lang="en-US" dirty="0" smtClean="0"/>
              <a:t/>
            </a:r>
            <a:br>
              <a:rPr lang="en-US" dirty="0" smtClean="0"/>
            </a:b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lstStyle/>
          <a:p>
            <a:r>
              <a:rPr lang="fa-IR" dirty="0"/>
              <a:t>قال علی(ع):</a:t>
            </a:r>
            <a:r>
              <a:rPr lang="en-US" dirty="0"/>
              <a:t/>
            </a:r>
            <a:br>
              <a:rPr lang="en-US" dirty="0"/>
            </a:br>
            <a:r>
              <a:rPr lang="fa-IR" dirty="0"/>
              <a:t>مَنْ عَرَفَ نَفْسَهُ، فَقَدْ عَرَفَ رَبَّهُ؛</a:t>
            </a:r>
            <a:r>
              <a:rPr lang="en-US" dirty="0"/>
              <a:t/>
            </a:r>
            <a:br>
              <a:rPr lang="en-US" dirty="0"/>
            </a:br>
            <a:r>
              <a:rPr lang="fa-IR" dirty="0"/>
              <a:t>از دیرینه‌ترین زمانی که تاریخ از احوال بشر به یاد دارد، همواره نیایش و نماز سرلوحه آیین‌های ریشه‌دار و عمیق در زندگی انسان‌ها بوده است و با این که نیایش جنبة عمومی داشته ولی صورت و کیفیت و اهداف آن در همه جا یکسان نبوده است.</a:t>
            </a:r>
            <a:r>
              <a:rPr lang="en-US" dirty="0"/>
              <a:t/>
            </a:r>
            <a:br>
              <a:rPr lang="en-US" dirty="0"/>
            </a:br>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Autofit/>
          </a:bodyPr>
          <a:lstStyle/>
          <a:p>
            <a:r>
              <a:rPr lang="fa-IR" sz="3200" dirty="0" smtClean="0"/>
              <a:t>امروزه نخستین اصلی که در ایجاد بهداشت خواب توسط روان‌پزشکان و جدیدترین منابع علمی دنیا توصیه می‌شود این است که فرد هر روز صبح سر یک ساعت معیّنی از خواب برخیزد. حال اگر یک نگاه کلی به جداول اوقات شرعی بیندازیم، درمی‌یابیم که وقت نماز صبح در تمام طول سال با در نظر گرفتن تغییرات ناشی از حرکات وضعی و انتقالی زمین، زمان ثابتی است و اقامه کننده نماز صبح با برخاستن از خواب به انگیزة به جا آوردن فریضة الهی «نماز» در واقع اساسی‌ترین گام را در جهت رعایت بهداشت خواب و در نتیجه آن سلامت بدنی و تعادل روحی و روانی برداشته است.</a:t>
            </a:r>
            <a:r>
              <a:rPr lang="en-US" sz="3200" dirty="0" smtClean="0"/>
              <a:t/>
            </a:r>
            <a:br>
              <a:rPr lang="en-US" sz="3200" dirty="0" smtClean="0"/>
            </a:br>
            <a:endParaRPr lang="fa-IR"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Autofit/>
          </a:bodyPr>
          <a:lstStyle/>
          <a:p>
            <a:r>
              <a:rPr lang="fa-IR" sz="3600" dirty="0" smtClean="0"/>
              <a:t>بنابراین زمان نماز صبح که در سورة مبارکة (اسراء) با عنوان (</a:t>
            </a:r>
            <a:r>
              <a:rPr lang="ar-SA" sz="3600" dirty="0" smtClean="0"/>
              <a:t>وَقُرْآنَ الْفَجْرِ إِنَّ قُرْآنَ الْفَجْرِ کانَ مَشْهُودًا</a:t>
            </a:r>
            <a:r>
              <a:rPr lang="fa-IR" sz="3600" dirty="0" smtClean="0"/>
              <a:t>) اشاره شده و مورد تأکید فراوان نیز می‌باشد، به گونه‌ای است که سبب کاهش دادن قابل ملاحظه میزان خواب در دورة حرکات سریع چشم (</a:t>
            </a:r>
            <a:r>
              <a:rPr lang="en-US" sz="3600" dirty="0" smtClean="0"/>
              <a:t>RAM</a:t>
            </a:r>
            <a:r>
              <a:rPr lang="fa-IR" sz="3600" dirty="0" smtClean="0"/>
              <a:t>) می‌شود؛ چرا که همان گونه که بررسی شد، قسمت اعظم خواب </a:t>
            </a:r>
            <a:r>
              <a:rPr lang="en-US" sz="3600" dirty="0" smtClean="0"/>
              <a:t>RAM</a:t>
            </a:r>
            <a:r>
              <a:rPr lang="fa-IR" sz="3600" dirty="0" smtClean="0"/>
              <a:t> در حوالی صبح به وقوع می‌پیوندد و چنانچه شخص خود را ملزم به بیداری صبحگاهی نماید، در حقیقت جلوی ورود خود به مرحلة قابل توجّهی از خواب </a:t>
            </a:r>
            <a:r>
              <a:rPr lang="en-US" sz="3600" dirty="0" smtClean="0"/>
              <a:t>RAM</a:t>
            </a:r>
            <a:r>
              <a:rPr lang="fa-IR" sz="3600" dirty="0" smtClean="0"/>
              <a:t> را گرفته است.</a:t>
            </a:r>
            <a:r>
              <a:rPr lang="en-US" sz="3600" dirty="0" smtClean="0"/>
              <a:t/>
            </a:r>
            <a:br>
              <a:rPr lang="en-US" sz="3600" dirty="0" smtClean="0"/>
            </a:br>
            <a:endParaRPr lang="fa-I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a:bodyPr>
          <a:lstStyle/>
          <a:p>
            <a:r>
              <a:rPr lang="fa-IR" sz="3600" dirty="0" smtClean="0"/>
              <a:t>بنابراین، بیداری صبحگاهی و سحرخیزی برای نماز می‌تواند واکسنی در پیشگیری از بسیاری از اختلالات روانی باشد.</a:t>
            </a:r>
            <a:r>
              <a:rPr lang="en-US" sz="3600" dirty="0" smtClean="0"/>
              <a:t/>
            </a:r>
            <a:br>
              <a:rPr lang="en-US" sz="3600" dirty="0" smtClean="0"/>
            </a:br>
            <a:r>
              <a:rPr lang="fa-IR" sz="3600" dirty="0" smtClean="0"/>
              <a:t>لازم به ذکر است که خواب </a:t>
            </a:r>
            <a:r>
              <a:rPr lang="en-US" sz="3600" dirty="0" smtClean="0"/>
              <a:t>REM</a:t>
            </a:r>
            <a:r>
              <a:rPr lang="fa-IR" sz="3600" dirty="0" smtClean="0"/>
              <a:t> در حد تعادل برای سلامت و رفع خستگی لازم است؛ امّا آنچه مهم است این که زیادی این خواب منجر به مشکلات مختلفی از جمله اختلالات خواب، افسردگی و... می‌شود و نقش نماز به عنوان متعادل کننده میزان این خواب (</a:t>
            </a:r>
            <a:r>
              <a:rPr lang="en-US" sz="3600" dirty="0" smtClean="0"/>
              <a:t>RAM</a:t>
            </a:r>
            <a:r>
              <a:rPr lang="fa-IR" sz="3600" dirty="0" smtClean="0"/>
              <a:t>) مطرح است. </a:t>
            </a:r>
            <a:r>
              <a:rPr lang="en-US" sz="3600" dirty="0" smtClean="0"/>
              <a:t/>
            </a:r>
            <a:br>
              <a:rPr lang="en-US" sz="3600" dirty="0" smtClean="0"/>
            </a:br>
            <a:endParaRPr lang="fa-I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000240"/>
            <a:ext cx="7772400" cy="4643470"/>
          </a:xfrm>
        </p:spPr>
        <p:txBody>
          <a:bodyPr>
            <a:normAutofit/>
          </a:bodyPr>
          <a:lstStyle/>
          <a:p>
            <a:r>
              <a:rPr lang="fa-IR" sz="3600" dirty="0" smtClean="0"/>
              <a:t>1) افزایش غلظت خون در صبح</a:t>
            </a:r>
            <a:br>
              <a:rPr lang="fa-IR" sz="3600" dirty="0" smtClean="0"/>
            </a:br>
            <a:r>
              <a:rPr lang="fa-IR" sz="3600" dirty="0" smtClean="0"/>
              <a:t>2) افزایش </a:t>
            </a:r>
            <a:r>
              <a:rPr lang="en-US" sz="3600" dirty="0" smtClean="0"/>
              <a:t>BP </a:t>
            </a:r>
            <a:r>
              <a:rPr lang="fa-IR" sz="3600" dirty="0" smtClean="0"/>
              <a:t> و فاکتورهای </a:t>
            </a:r>
            <a:r>
              <a:rPr lang="en-US" sz="3600" dirty="0" err="1" smtClean="0"/>
              <a:t>Coag</a:t>
            </a:r>
            <a:r>
              <a:rPr lang="en-US" sz="3600" dirty="0" smtClean="0"/>
              <a:t>.</a:t>
            </a:r>
            <a:r>
              <a:rPr lang="fa-IR" sz="3600" dirty="0" smtClean="0"/>
              <a:t> در سحر</a:t>
            </a:r>
            <a:br>
              <a:rPr lang="fa-IR" sz="3600" dirty="0" smtClean="0"/>
            </a:br>
            <a:r>
              <a:rPr lang="fa-IR" sz="3600" dirty="0" smtClean="0"/>
              <a:t>3) ترشح آندروفین ها و آنکفالین ها</a:t>
            </a:r>
            <a:br>
              <a:rPr lang="fa-IR" sz="3600" dirty="0" smtClean="0"/>
            </a:br>
            <a:r>
              <a:rPr lang="fa-IR" sz="3600" dirty="0" smtClean="0"/>
              <a:t>4) هورمون کورتیزول </a:t>
            </a:r>
            <a:endParaRPr lang="fa-IR" sz="3600" dirty="0"/>
          </a:p>
        </p:txBody>
      </p:sp>
      <p:sp>
        <p:nvSpPr>
          <p:cNvPr id="3" name="Text Placeholder 2"/>
          <p:cNvSpPr>
            <a:spLocks noGrp="1"/>
          </p:cNvSpPr>
          <p:nvPr>
            <p:ph type="body" idx="1"/>
          </p:nvPr>
        </p:nvSpPr>
        <p:spPr>
          <a:xfrm>
            <a:off x="722313" y="285729"/>
            <a:ext cx="7772400" cy="1285883"/>
          </a:xfrm>
        </p:spPr>
        <p:txBody>
          <a:bodyPr>
            <a:normAutofit/>
          </a:bodyPr>
          <a:lstStyle/>
          <a:p>
            <a:pPr algn="ctr"/>
            <a:r>
              <a:rPr lang="fa-IR" sz="3200" b="1" dirty="0" smtClean="0">
                <a:cs typeface="+mj-cs"/>
              </a:rPr>
              <a:t>ارتباط نماز و سحرخیزی با تغییرات شیمیایی بدن</a:t>
            </a:r>
            <a:endParaRPr lang="fa-IR" sz="3200" b="1" dirty="0">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011618"/>
          </a:xfrm>
        </p:spPr>
        <p:txBody>
          <a:bodyPr>
            <a:noAutofit/>
          </a:bodyPr>
          <a:lstStyle/>
          <a:p>
            <a:pPr algn="ctr" rtl="0"/>
            <a:r>
              <a:rPr lang="fa-IR" sz="6000" b="1" baseline="-25000"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rPr>
              <a:t>تأثیر پایبندی به اعتقادات مذهبی و نماز</a:t>
            </a:r>
            <a:r>
              <a:rPr lang="en-US" sz="6000" b="1"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rPr>
              <a:t/>
            </a:r>
            <a:br>
              <a:rPr lang="en-US" sz="6000" b="1"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rPr>
            </a:br>
            <a:r>
              <a:rPr lang="fa-IR" sz="6000" b="1" baseline="-25000"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rPr>
              <a:t> در</a:t>
            </a:r>
            <a:r>
              <a:rPr lang="en-US" sz="6000" b="1"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rPr>
              <a:t/>
            </a:r>
            <a:br>
              <a:rPr lang="en-US" sz="6000" b="1"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rPr>
            </a:br>
            <a:r>
              <a:rPr lang="fa-IR" sz="6000" b="1" baseline="-25000"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rPr>
              <a:t> پيشگيری از بیماریهای جسمی</a:t>
            </a:r>
            <a:endParaRPr lang="en-US" sz="6000" b="1" dirty="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reflection blurRad="6350" stA="50000" endA="300" endPos="50000" dist="60007" dir="5400000" sy="-100000" algn="bl" rotWithShape="0"/>
              </a:effectLst>
            </a:endParaRPr>
          </a:p>
        </p:txBody>
      </p:sp>
      <p:sp>
        <p:nvSpPr>
          <p:cNvPr id="3" name="Content Placeholder 2"/>
          <p:cNvSpPr>
            <a:spLocks noGrp="1"/>
          </p:cNvSpPr>
          <p:nvPr>
            <p:ph idx="1"/>
          </p:nvPr>
        </p:nvSpPr>
        <p:spPr>
          <a:xfrm flipV="1">
            <a:off x="8887968" y="6248398"/>
            <a:ext cx="45719" cy="180997"/>
          </a:xfrm>
        </p:spPr>
        <p:txBody>
          <a:bodyPr>
            <a:normAutofit fontScale="25000" lnSpcReduction="20000"/>
          </a:bodyPr>
          <a:lstStyle/>
          <a:p>
            <a:pPr>
              <a:buNone/>
            </a:pPr>
            <a:endParaRPr lang="fa-IR"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a:buNone/>
            </a:pP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آسم</a:t>
            </a:r>
            <a:endPar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endParaRPr>
          </a:p>
          <a:p>
            <a:pPr>
              <a:buNone/>
            </a:pP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فشار خون</a:t>
            </a:r>
            <a:endPar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endParaRPr>
          </a:p>
          <a:p>
            <a:pPr>
              <a:buNone/>
            </a:pP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سکته­های قلبی و مغزی</a:t>
            </a:r>
            <a:endPar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endParaRPr>
          </a:p>
          <a:p>
            <a:pPr>
              <a:buNone/>
            </a:pP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سردردها</a:t>
            </a:r>
            <a:endPar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endParaRPr>
          </a:p>
          <a:p>
            <a:pPr>
              <a:buNone/>
            </a:pP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 زخم­های گوارشی</a:t>
            </a:r>
          </a:p>
          <a:p>
            <a:endPar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r" rtl="0"/>
            <a:r>
              <a:rPr lang="ar-SA" dirty="0" smtClean="0">
                <a:cs typeface="B Yagut" pitchFamily="2" charset="-78"/>
              </a:rPr>
              <a:t>چکیده </a:t>
            </a:r>
            <a:r>
              <a:rPr lang="en-US" dirty="0" smtClean="0">
                <a:cs typeface="B Yagut" pitchFamily="2" charset="-78"/>
              </a:rPr>
              <a:t/>
            </a:r>
            <a:br>
              <a:rPr lang="en-US" dirty="0" smtClean="0">
                <a:cs typeface="B Yagut" pitchFamily="2" charset="-78"/>
              </a:rPr>
            </a:br>
            <a:r>
              <a:rPr lang="ar-SA" dirty="0" smtClean="0">
                <a:cs typeface="B Yagut" pitchFamily="2" charset="-78"/>
              </a:rPr>
              <a:t>زمینه و هدف</a:t>
            </a:r>
            <a:r>
              <a:rPr lang="en-US" dirty="0" smtClean="0">
                <a:cs typeface="Mitra" pitchFamily="2" charset="-78"/>
              </a:rPr>
              <a:t/>
            </a:r>
            <a:br>
              <a:rPr lang="en-US" dirty="0" smtClean="0">
                <a:cs typeface="Mitra" pitchFamily="2" charset="-78"/>
              </a:rPr>
            </a:br>
            <a:endParaRPr lang="fa-IR" dirty="0"/>
          </a:p>
        </p:txBody>
      </p:sp>
      <p:sp>
        <p:nvSpPr>
          <p:cNvPr id="3" name="Content Placeholder 2"/>
          <p:cNvSpPr>
            <a:spLocks noGrp="1"/>
          </p:cNvSpPr>
          <p:nvPr>
            <p:ph idx="1"/>
          </p:nvPr>
        </p:nvSpPr>
        <p:spPr/>
        <p:txBody>
          <a:bodyPr>
            <a:normAutofit fontScale="70000" lnSpcReduction="20000"/>
          </a:bodyPr>
          <a:lstStyle/>
          <a:p>
            <a:r>
              <a:rPr lang="fa-IR" b="1" dirty="0" smtClean="0">
                <a:cs typeface="B Nazanin" pitchFamily="2" charset="-78"/>
              </a:rPr>
              <a:t>امروزه عقاید مذهبی جایگاه خود را به عنوان نقش روحانی و درمانی به همراه نویدی از عشق، پیوند و برقراری ارتباطات عاطفی پیدا کرده است.</a:t>
            </a:r>
            <a:endParaRPr lang="en-US" b="1" dirty="0" smtClean="0">
              <a:cs typeface="B Nazanin" pitchFamily="2" charset="-78"/>
            </a:endParaRPr>
          </a:p>
          <a:p>
            <a:r>
              <a:rPr lang="fa-IR" b="1" dirty="0" smtClean="0">
                <a:cs typeface="B Nazanin" pitchFamily="2" charset="-78"/>
              </a:rPr>
              <a:t>روابط تخصّصی مراقبت از بیماران، باید دربرگیرندة شیوه‌های مذهبی به همراه روش‌های تکنیکی  و آموزشی باشد و پزشکان معالج بیماران، باید در فرایند سازگاری، نماز و نیایش را که از مؤثرترین روش‌های درمانی بیماران و از مهم‌ترین موجبات تقویت روحیه آنان است، در برنامه درمانی قرار دهند.</a:t>
            </a:r>
            <a:endParaRPr lang="en-US" b="1" dirty="0" smtClean="0">
              <a:cs typeface="B Nazanin" pitchFamily="2" charset="-78"/>
            </a:endParaRPr>
          </a:p>
          <a:p>
            <a:r>
              <a:rPr lang="fa-IR" b="1" dirty="0" smtClean="0">
                <a:cs typeface="B Nazanin" pitchFamily="2" charset="-78"/>
              </a:rPr>
              <a:t>گرایش‌ها و باورهای مذهبی و انجام دادن آن‌ها مانند نماز، روزه، دعا و نیایش می‌توانند به عنوان ابزاری مناسب و مؤثر در برنامه توانبخشی بیماران به کار گرفته شوند تا آنان را در مقابله با بیماری نیرومند سازد. این کار به سلامت و بهبودی و فایق آمدن بر بسیاری از ناتوانی‌ها و معلولیت‌ها منجر می‌شود.</a:t>
            </a:r>
            <a:endParaRPr lang="en-US" b="1" dirty="0" smtClean="0">
              <a:cs typeface="B Nazanin" pitchFamily="2" charset="-78"/>
            </a:endParaRPr>
          </a:p>
          <a:p>
            <a:r>
              <a:rPr lang="fa-IR" b="1" dirty="0" smtClean="0">
                <a:cs typeface="B Nazanin" pitchFamily="2" charset="-78"/>
              </a:rPr>
              <a:t>در این تحقیق سعی داریم به طور خلاصه به تأثیر شگفت‌انگیز نماز و نیایش در پیشگیری و درمان بیماری‌های شایع جسمی بپردازیم و البته با توجه به این که امروزه اختلالات روان‌تنی (سایکوسوماتیک) شایع‌ترین و مهم‌ترین مراجعات به کلینیک‌ها را تشکیل می‌دهد، به ذکر این بیماری‌ها می‌پردازیم.</a:t>
            </a:r>
            <a:endParaRPr lang="en-US" b="1"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297106"/>
          </a:xfrm>
        </p:spPr>
        <p:txBody>
          <a:bodyPr>
            <a:normAutofit/>
          </a:bodyPr>
          <a:lstStyle/>
          <a:p>
            <a:pPr algn="ctr"/>
            <a:r>
              <a:rPr lang="ar-SA" dirty="0" smtClean="0"/>
              <a:t>وَجَعَلَنِی مُبَارَکا أَينَ مَا کنتُ وَأَوْصَانِی </a:t>
            </a:r>
            <a:r>
              <a:rPr lang="ar-SA" b="1" dirty="0" smtClean="0"/>
              <a:t>بِالصَّلَاةِ وَالزَّکاةِ</a:t>
            </a:r>
            <a:r>
              <a:rPr lang="ar-SA" dirty="0" smtClean="0"/>
              <a:t> مَا دُمْتُ حَيـًّا؛ </a:t>
            </a:r>
            <a:r>
              <a:rPr lang="en-US" dirty="0" smtClean="0"/>
              <a:t/>
            </a:r>
            <a:br>
              <a:rPr lang="en-US" dirty="0" smtClean="0"/>
            </a:br>
            <a:endParaRPr lang="fa-IR" dirty="0"/>
          </a:p>
        </p:txBody>
      </p:sp>
      <p:sp>
        <p:nvSpPr>
          <p:cNvPr id="3" name="Content Placeholder 2"/>
          <p:cNvSpPr>
            <a:spLocks noGrp="1"/>
          </p:cNvSpPr>
          <p:nvPr>
            <p:ph idx="1"/>
          </p:nvPr>
        </p:nvSpPr>
        <p:spPr>
          <a:xfrm>
            <a:off x="1435608" y="2714620"/>
            <a:ext cx="7498080" cy="3533780"/>
          </a:xfrm>
        </p:spPr>
        <p:txBody>
          <a:bodyPr/>
          <a:lstStyle/>
          <a:p>
            <a:r>
              <a:rPr lang="fa-IR" dirty="0" smtClean="0">
                <a:cs typeface="B Nazanin" pitchFamily="2" charset="-78"/>
              </a:rPr>
              <a:t>و مرا هرکجا باشم برای جهانیان مایه برکت و رحمت گردانید و تا زنده‌ام به </a:t>
            </a:r>
            <a:r>
              <a:rPr lang="fa-IR" b="1" u="sng" dirty="0" smtClean="0">
                <a:solidFill>
                  <a:schemeClr val="accent4">
                    <a:lumMod val="75000"/>
                  </a:schemeClr>
                </a:solidFill>
                <a:cs typeface="B Nazanin" pitchFamily="2" charset="-78"/>
              </a:rPr>
              <a:t>عبادت و نماز و زکات</a:t>
            </a:r>
            <a:r>
              <a:rPr lang="fa-IR" dirty="0" smtClean="0">
                <a:solidFill>
                  <a:schemeClr val="accent4">
                    <a:lumMod val="75000"/>
                  </a:schemeClr>
                </a:solidFill>
                <a:cs typeface="B Nazanin" pitchFamily="2" charset="-78"/>
              </a:rPr>
              <a:t> </a:t>
            </a:r>
            <a:r>
              <a:rPr lang="fa-IR" dirty="0" smtClean="0">
                <a:cs typeface="B Nazanin" pitchFamily="2" charset="-78"/>
              </a:rPr>
              <a:t>سفارش کرد.</a:t>
            </a:r>
            <a:r>
              <a:rPr lang="en-US" dirty="0" smtClean="0">
                <a:cs typeface="B Nazanin" pitchFamily="2" charset="-78"/>
              </a:rPr>
              <a:t/>
            </a:r>
            <a:br>
              <a:rPr lang="en-US" dirty="0" smtClean="0">
                <a:cs typeface="B Nazanin" pitchFamily="2" charset="-78"/>
              </a:rPr>
            </a:br>
            <a:r>
              <a:rPr lang="fa-IR" dirty="0" smtClean="0">
                <a:cs typeface="B Nazanin" pitchFamily="2" charset="-78"/>
              </a:rPr>
              <a:t> </a:t>
            </a:r>
            <a:r>
              <a:rPr lang="en-US" dirty="0" smtClean="0">
                <a:cs typeface="B Nazanin" pitchFamily="2" charset="-78"/>
              </a:rPr>
              <a:t/>
            </a:r>
            <a:br>
              <a:rPr lang="en-US" dirty="0" smtClean="0">
                <a:cs typeface="B Nazanin" pitchFamily="2" charset="-78"/>
              </a:rPr>
            </a:br>
            <a:r>
              <a:rPr lang="fa-IR" dirty="0" smtClean="0">
                <a:cs typeface="B Nazanin" pitchFamily="2" charset="-78"/>
              </a:rPr>
              <a:t>مریم: 31</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cs typeface="B Nazanin" pitchFamily="2" charset="-78"/>
              </a:rPr>
              <a:t>در واقع، اصطلاح </a:t>
            </a:r>
            <a:r>
              <a:rPr lang="fa-IR" b="1" dirty="0" smtClean="0">
                <a:cs typeface="B Nazanin" pitchFamily="2" charset="-78"/>
              </a:rPr>
              <a:t>اختلالات روان‌تنی</a:t>
            </a:r>
            <a:r>
              <a:rPr lang="fa-IR" dirty="0" smtClean="0">
                <a:cs typeface="B Nazanin" pitchFamily="2" charset="-78"/>
              </a:rPr>
              <a:t> بر بیماری‌های جسمی‌ای اطلاق می‌شود که عوامل روحی و روانی آن‌ها را ایجاد یا تشدید می‌کنند.</a:t>
            </a:r>
            <a:endParaRPr lang="en-US" dirty="0" smtClean="0">
              <a:cs typeface="B Nazanin" pitchFamily="2" charset="-78"/>
            </a:endParaRPr>
          </a:p>
          <a:p>
            <a:r>
              <a:rPr lang="fa-IR" dirty="0" smtClean="0">
                <a:cs typeface="B Nazanin" pitchFamily="2" charset="-78"/>
              </a:rPr>
              <a:t>اکثر اختلالات جسمی تحت تأثیر فشار روانی (استرس)، تعارض یا اضطراب عمومی قرار می‌گیرند، اما برخی اختلالات بیشتر از دیگران تحت تأثیر واقع می‌شوند.</a:t>
            </a:r>
            <a:endParaRPr lang="en-US" dirty="0" smtClean="0">
              <a:cs typeface="B Nazanin" pitchFamily="2" charset="-78"/>
            </a:endParaRPr>
          </a:p>
          <a:p>
            <a:r>
              <a:rPr lang="fa-IR" dirty="0" smtClean="0">
                <a:cs typeface="B Nazanin" pitchFamily="2" charset="-78"/>
              </a:rPr>
              <a:t>بینش و نگرش فرد نسبت به بلا، درد و رنج (استرس) در مواجهه با آن تأثیر بسزایی دارد. فرد هنگام مواجهه با فشار روانی، ناچار است به یک سری الگوهای رفتاری روی آورد. و این الگوها را دین ارائه داده است و اسلام برای مقابله با مشکلات و تنش‌ها به راهبردهای ویژه‌ای نظیر نماز و روزه و ... اشاره نموده است</a:t>
            </a:r>
            <a:r>
              <a:rPr lang="fa-IR" dirty="0" smtClean="0"/>
              <a:t>.</a:t>
            </a:r>
            <a:endParaRPr lang="en-US" dirty="0" smtClean="0"/>
          </a:p>
          <a:p>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r>
              <a:rPr lang="fa-IR" b="1" u="sng" dirty="0" smtClean="0">
                <a:solidFill>
                  <a:srgbClr val="00B050"/>
                </a:solidFill>
              </a:rPr>
              <a:t>نماز و نیایش </a:t>
            </a:r>
            <a:r>
              <a:rPr lang="fa-IR" dirty="0" smtClean="0">
                <a:cs typeface="B Nazanin" pitchFamily="2" charset="-78"/>
              </a:rPr>
              <a:t>از عواملی هستند که روح بیمار را قوّت می‌بخشند و او را در مقابله با بیماری نیرومند ساخته و به سلامتی و بهبودی امیدوار می‌سازند. برگزاری مراسم مذهبی مانند نماز و دعا به همان اندازه که دارو برای بهبود </a:t>
            </a:r>
            <a:endParaRPr lang="en-US" dirty="0" smtClean="0">
              <a:cs typeface="B Nazanin" pitchFamily="2" charset="-78"/>
            </a:endParaRPr>
          </a:p>
          <a:p>
            <a:r>
              <a:rPr lang="fa-IR" dirty="0" smtClean="0">
                <a:cs typeface="B Nazanin" pitchFamily="2" charset="-78"/>
              </a:rPr>
              <a:t>وضع جسمانی تأثیر می‌گذارد، در بهبود روانی بیمار مؤثر است. از این رو کمک به بیمار در انجام فرایض دینی و امور معنوی موجب آسایش خاطر و آرامش روحی و روانی او می‌باشد.</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fontScale="90000"/>
          </a:bodyPr>
          <a:lstStyle/>
          <a:p>
            <a:r>
              <a:rPr lang="fa-IR" dirty="0"/>
              <a:t>آنچه در تمام عبات‌ها مشترک است، اعتقاد به مخاطبی والاتر از بشریت است که نیایش‌گر با او سخن می‌گوید و برای نیازش دست به دامان او می‌زند.</a:t>
            </a:r>
            <a:r>
              <a:rPr lang="en-US" dirty="0"/>
              <a:t/>
            </a:r>
            <a:br>
              <a:rPr lang="en-US" dirty="0"/>
            </a:br>
            <a:r>
              <a:rPr lang="fa-IR" dirty="0"/>
              <a:t>بررسی و مطالعة تاریخ آفرینش انسان، نمایش‌گر این حقیقت است که همزمان با آفرینش و پیدایش انسان، نیایش و نماز نیز تولّد یافته است. به بیان دیگر انسان در برخورد با حادث ناگوار نماز را شناخت و این واقعیت غیر قابل انکار را پذیرفت که بدون پیوند و ارتباط با جهان نور و رحمت، هرگز نمی‌تواند به زندگی خویش ادامه دهد.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b="1" dirty="0" smtClean="0"/>
              <a:t>لئون دنی</a:t>
            </a:r>
            <a:r>
              <a:rPr lang="fa-IR" sz="2400" dirty="0" smtClean="0"/>
              <a:t> </a:t>
            </a:r>
            <a:r>
              <a:rPr lang="fa-IR" sz="2400" b="1" dirty="0" smtClean="0"/>
              <a:t>(</a:t>
            </a:r>
            <a:r>
              <a:rPr lang="fa-IR" sz="2400" b="1" u="sng" dirty="0" smtClean="0"/>
              <a:t>دانشمند و روح‌شناس فرانسوی</a:t>
            </a:r>
            <a:r>
              <a:rPr lang="fa-IR" sz="2400" b="1" dirty="0" smtClean="0"/>
              <a:t>)</a:t>
            </a:r>
            <a:r>
              <a:rPr lang="fa-IR" sz="2400" dirty="0" smtClean="0"/>
              <a:t> چنین می­گوید:</a:t>
            </a:r>
            <a:endParaRPr lang="fa-IR" sz="2400" dirty="0"/>
          </a:p>
        </p:txBody>
      </p:sp>
      <p:sp>
        <p:nvSpPr>
          <p:cNvPr id="3" name="Content Placeholder 2"/>
          <p:cNvSpPr>
            <a:spLocks noGrp="1"/>
          </p:cNvSpPr>
          <p:nvPr>
            <p:ph idx="1"/>
          </p:nvPr>
        </p:nvSpPr>
        <p:spPr/>
        <p:txBody>
          <a:bodyPr>
            <a:normAutofit fontScale="85000" lnSpcReduction="20000"/>
          </a:bodyPr>
          <a:lstStyle/>
          <a:p>
            <a:r>
              <a:rPr lang="fa-IR" b="1" dirty="0" smtClean="0">
                <a:cs typeface="B Nazanin" pitchFamily="2" charset="-78"/>
              </a:rPr>
              <a:t>«نیایش به درگاه خداوند توانا، راز و نیازیست که بندة خاکسار با معبود و آفریدگار خود می‌نماید، در خلوت و تنهایی با تمرکز فکر، توجه خود را به سوی مبدأ و آفرینندة موجودات که ملجأ و پناهگاه دل شکستگان است معطوف می‌دارد و با خشوع و فروتنی، درماندگی، ناتوانی و پریشان حالی خود را به آستان الوهیتش عرضه می‌دارد. در این حالت (نیایش و عبادت) شخص آرامش و اطمینانی در دل پریش خود می‌یابد و سر عبودیت و بندگی در برابر آستان پرعظمت و جلال خالق یکتا می‌ساید و دست حاجت به سویش دراز می‌کند. تسبیح و تقدیس ذات پروردگار و عرض نیایش و سپاس به آستان ملکوتی‌اش در همه مواقع لازم و پرفایده است. مناسب‌ترین موقع نیایش در سپیده صبح و قبل از طلوع آفتاب هنگام عصر و غروب و شامگاه است.» </a:t>
            </a:r>
            <a:endParaRPr lang="en-US" b="1" dirty="0" smtClean="0">
              <a:cs typeface="B Nazanin"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نماز و پیشگیری از بیماری آسم</a:t>
            </a:r>
            <a:r>
              <a:rPr lang="en-US" b="1" dirty="0" smtClean="0"/>
              <a:t/>
            </a:r>
            <a:br>
              <a:rPr lang="en-US" b="1" dirty="0" smtClean="0"/>
            </a:br>
            <a:endParaRPr lang="fa-IR" dirty="0"/>
          </a:p>
        </p:txBody>
      </p:sp>
      <p:sp>
        <p:nvSpPr>
          <p:cNvPr id="3" name="Content Placeholder 2"/>
          <p:cNvSpPr>
            <a:spLocks noGrp="1"/>
          </p:cNvSpPr>
          <p:nvPr>
            <p:ph idx="1"/>
          </p:nvPr>
        </p:nvSpPr>
        <p:spPr/>
        <p:txBody>
          <a:bodyPr/>
          <a:lstStyle/>
          <a:p>
            <a:pPr algn="ctr">
              <a:buNone/>
            </a:pPr>
            <a:r>
              <a:rPr lang="ar-SA" b="1" dirty="0" smtClean="0">
                <a:cs typeface="B Nazanin" pitchFamily="2" charset="-78"/>
              </a:rPr>
              <a:t>إِنَّمَا يعْمُرُ مَسَاجِدَ اللّهِ مَنْ آمَنَ بِاللّهِ وَالْيوْمِ الآخِرِ وَأَقَامَ الصَّلاَة وَآتَى الزَّکاَة وَلَمْ يخْشَ إِلاَّ اللّهَ فَعَسَى أُوْلَئِک أَن يکونُواْ مِنَ الْمُهْتَدِينَ</a:t>
            </a:r>
            <a:r>
              <a:rPr lang="ar-SA" b="1" dirty="0" smtClean="0">
                <a:solidFill>
                  <a:schemeClr val="accent4">
                    <a:lumMod val="75000"/>
                  </a:schemeClr>
                </a:solidFill>
                <a:cs typeface="B Nazanin" pitchFamily="2" charset="-78"/>
              </a:rPr>
              <a:t>؛</a:t>
            </a:r>
            <a:endParaRPr lang="en-US" b="1" dirty="0" smtClean="0">
              <a:solidFill>
                <a:schemeClr val="accent4">
                  <a:lumMod val="75000"/>
                </a:schemeClr>
              </a:solidFill>
              <a:cs typeface="B Nazanin" pitchFamily="2" charset="-78"/>
            </a:endParaRPr>
          </a:p>
          <a:p>
            <a:pPr algn="ctr">
              <a:buNone/>
            </a:pPr>
            <a:r>
              <a:rPr lang="fa-IR" dirty="0" smtClean="0">
                <a:cs typeface="B Nazanin" pitchFamily="2" charset="-78"/>
              </a:rPr>
              <a:t>منحصراً تعمیر مساجد خدا بدست کسانی است که به خدا و روز قیامت ایمان آورده و نماز را به پا دارند و زکات کامل خود را بدهند و از غیر خدا نترسند، آن‌ها امیدوار باشند که از هدایت یافتگان راه خدا هستند.</a:t>
            </a:r>
            <a:endParaRPr lang="en-US" dirty="0" smtClean="0">
              <a:cs typeface="B Nazanin" pitchFamily="2" charset="-78"/>
            </a:endParaRPr>
          </a:p>
          <a:p>
            <a:pPr algn="ctr">
              <a:buNone/>
            </a:pPr>
            <a:r>
              <a:rPr lang="fa-IR" dirty="0" smtClean="0">
                <a:cs typeface="B Nazanin" pitchFamily="2" charset="-78"/>
              </a:rPr>
              <a:t>التّوبه: 18.</a:t>
            </a:r>
            <a:endParaRPr lang="en-US" dirty="0" smtClean="0">
              <a:cs typeface="B Nazanin" pitchFamily="2" charset="-78"/>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428604"/>
            <a:ext cx="7498080" cy="5819796"/>
          </a:xfrm>
        </p:spPr>
        <p:txBody>
          <a:bodyPr>
            <a:normAutofit/>
          </a:bodyPr>
          <a:lstStyle/>
          <a:p>
            <a:r>
              <a:rPr lang="fa-IR" sz="2000" b="1" dirty="0" smtClean="0">
                <a:cs typeface="B Nazanin" pitchFamily="2" charset="-78"/>
              </a:rPr>
              <a:t>آسم</a:t>
            </a:r>
            <a:r>
              <a:rPr lang="fa-IR" sz="2000" dirty="0" smtClean="0">
                <a:cs typeface="B Nazanin" pitchFamily="2" charset="-78"/>
              </a:rPr>
              <a:t> یکی از شایع‌ترین بیماری‌های طبّ داخلی می‌باشد؛ به طوری که شیوع آن در اطفال 10 درصد تخمین زده می‌شود.</a:t>
            </a:r>
            <a:endParaRPr lang="en-US" sz="2000" dirty="0" smtClean="0">
              <a:cs typeface="B Nazanin" pitchFamily="2" charset="-78"/>
            </a:endParaRPr>
          </a:p>
          <a:p>
            <a:r>
              <a:rPr lang="fa-IR" sz="2000" dirty="0" smtClean="0">
                <a:cs typeface="B Nazanin" pitchFamily="2" charset="-78"/>
              </a:rPr>
              <a:t>به طور کلی، آسم بیماری مجاری هوایی است که با افزایش پاسخ‌دهی درخت تنفّسی به محرّک‌های متعدّد مشخص می‌شود و با حملات تنگی نفس، سرفه و خِس خِس سینه خود را نشان می‌دهد.</a:t>
            </a:r>
            <a:endParaRPr lang="en-US" sz="2000" dirty="0" smtClean="0">
              <a:cs typeface="B Nazanin" pitchFamily="2" charset="-78"/>
            </a:endParaRPr>
          </a:p>
          <a:p>
            <a:r>
              <a:rPr lang="fa-IR" sz="2000" dirty="0" smtClean="0">
                <a:cs typeface="B Nazanin" pitchFamily="2" charset="-78"/>
              </a:rPr>
              <a:t>از نظر سنّی، آسم در تمام سنین بروز می‌کند ولی نیمی از موارد قبل از 10 سالگی و  موارد قبل از 40 سالگی تظاهر می‌کند. در دوران کودکی نسبت ابتلای مرد به زن 2 به 1 است که تا 30 سالگی با هم برابر می‌شود. بنابراین کمتر کسی است که در دوران زندگی با این بیماری مواجه نشود و شاهد مشکلات مختلف آن که گاهاً به صورت حمله‌های شدید تظاهر می‌کند، نباشد.</a:t>
            </a:r>
            <a:endParaRPr lang="en-US" sz="2000" dirty="0" smtClean="0">
              <a:cs typeface="B Nazanin" pitchFamily="2" charset="-78"/>
            </a:endParaRPr>
          </a:p>
          <a:p>
            <a:pPr>
              <a:buNone/>
            </a:pPr>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cs typeface="B Nazanin" pitchFamily="2" charset="-78"/>
              </a:rPr>
              <a:t>مطالعه علمی جدید بر گروه‌های مختلف سنّی نشان دهندة آن است که در ایجاد بیماری آسم عوامل مختلفی نقش دارند که مهم‌ترین آن‌ها عبارتند از:</a:t>
            </a:r>
            <a:endParaRPr lang="en-US" sz="2400" dirty="0">
              <a:cs typeface="B Nazanin" pitchFamily="2" charset="-78"/>
            </a:endParaRPr>
          </a:p>
        </p:txBody>
      </p:sp>
      <p:sp>
        <p:nvSpPr>
          <p:cNvPr id="3" name="Content Placeholder 2"/>
          <p:cNvSpPr>
            <a:spLocks noGrp="1"/>
          </p:cNvSpPr>
          <p:nvPr>
            <p:ph idx="1"/>
          </p:nvPr>
        </p:nvSpPr>
        <p:spPr/>
        <p:txBody>
          <a:bodyPr>
            <a:normAutofit/>
          </a:bodyPr>
          <a:lstStyle/>
          <a:p>
            <a:pPr>
              <a:buNone/>
            </a:pPr>
            <a:r>
              <a:rPr lang="fa-IR" b="1" dirty="0" smtClean="0"/>
              <a:t>1ـ آلرژن‌ها</a:t>
            </a:r>
            <a:endParaRPr lang="en-US" dirty="0" smtClean="0"/>
          </a:p>
          <a:p>
            <a:pPr>
              <a:buNone/>
            </a:pPr>
            <a:r>
              <a:rPr lang="fa-IR" b="1" dirty="0" smtClean="0"/>
              <a:t>2ـ محرّک دارویی (فارماکولوژیک)</a:t>
            </a:r>
            <a:endParaRPr lang="en-US" dirty="0" smtClean="0"/>
          </a:p>
          <a:p>
            <a:pPr>
              <a:buNone/>
            </a:pPr>
            <a:r>
              <a:rPr lang="fa-IR" b="1" dirty="0" smtClean="0"/>
              <a:t>3ـ عوامل محیطی و آلودگی هوا</a:t>
            </a:r>
            <a:endParaRPr lang="en-US" dirty="0" smtClean="0"/>
          </a:p>
          <a:p>
            <a:pPr>
              <a:buNone/>
            </a:pPr>
            <a:r>
              <a:rPr lang="fa-IR" b="1" dirty="0" smtClean="0"/>
              <a:t>4ـ فاکتورهای شغلی</a:t>
            </a:r>
            <a:endParaRPr lang="en-US" dirty="0" smtClean="0"/>
          </a:p>
          <a:p>
            <a:pPr>
              <a:buNone/>
            </a:pPr>
            <a:r>
              <a:rPr lang="fa-IR" b="1" dirty="0" smtClean="0"/>
              <a:t>5ـ عفونت</a:t>
            </a:r>
            <a:endParaRPr lang="en-US" dirty="0" smtClean="0"/>
          </a:p>
          <a:p>
            <a:pPr>
              <a:buNone/>
            </a:pPr>
            <a:r>
              <a:rPr lang="fa-IR" b="1" dirty="0" smtClean="0"/>
              <a:t>6ـ ورزش</a:t>
            </a:r>
            <a:endParaRPr lang="en-US" dirty="0" smtClean="0"/>
          </a:p>
          <a:p>
            <a:pPr>
              <a:buNone/>
            </a:pPr>
            <a:r>
              <a:rPr lang="fa-IR" b="1" dirty="0" smtClean="0"/>
              <a:t>7ـ استرس‌های عصبی</a:t>
            </a: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2800" b="1" dirty="0" smtClean="0">
                <a:cs typeface="B Nazanin" pitchFamily="2" charset="-78"/>
              </a:rPr>
              <a:t>حال ببینیم از نظر علمی نماز چه نقشی در تسکین شدّت حملات این بیماری می‌تواند داشته باشد؟</a:t>
            </a:r>
            <a:r>
              <a:rPr lang="en-US" sz="2800" dirty="0" smtClean="0">
                <a:cs typeface="B Nazanin" pitchFamily="2" charset="-78"/>
              </a:rPr>
              <a:t/>
            </a:r>
            <a:br>
              <a:rPr lang="en-US" sz="2800" dirty="0" smtClean="0">
                <a:cs typeface="B Nazanin" pitchFamily="2" charset="-78"/>
              </a:rPr>
            </a:br>
            <a:endParaRPr lang="fa-IR" sz="2800" dirty="0">
              <a:cs typeface="B Nazanin" pitchFamily="2" charset="-78"/>
            </a:endParaRPr>
          </a:p>
        </p:txBody>
      </p:sp>
      <p:sp>
        <p:nvSpPr>
          <p:cNvPr id="3" name="Content Placeholder 2"/>
          <p:cNvSpPr>
            <a:spLocks noGrp="1"/>
          </p:cNvSpPr>
          <p:nvPr>
            <p:ph idx="1"/>
          </p:nvPr>
        </p:nvSpPr>
        <p:spPr/>
        <p:txBody>
          <a:bodyPr>
            <a:normAutofit fontScale="70000" lnSpcReduction="20000"/>
          </a:bodyPr>
          <a:lstStyle/>
          <a:p>
            <a:pPr algn="just">
              <a:buNone/>
            </a:pPr>
            <a:r>
              <a:rPr lang="fa-IR" b="1" dirty="0" smtClean="0">
                <a:solidFill>
                  <a:schemeClr val="accent3">
                    <a:lumMod val="75000"/>
                  </a:schemeClr>
                </a:solidFill>
                <a:cs typeface="B Nazanin" pitchFamily="2" charset="-78"/>
              </a:rPr>
              <a:t>1ـ پیشگیری از استرس‌های روحی و روانی:</a:t>
            </a:r>
            <a:r>
              <a:rPr lang="fa-IR" dirty="0" smtClean="0">
                <a:solidFill>
                  <a:schemeClr val="accent3">
                    <a:lumMod val="75000"/>
                  </a:schemeClr>
                </a:solidFill>
                <a:cs typeface="B Nazanin" pitchFamily="2" charset="-78"/>
              </a:rPr>
              <a:t> </a:t>
            </a:r>
          </a:p>
          <a:p>
            <a:pPr algn="just">
              <a:buNone/>
            </a:pPr>
            <a:r>
              <a:rPr lang="fa-IR" dirty="0" smtClean="0">
                <a:cs typeface="B Nazanin" pitchFamily="2" charset="-78"/>
              </a:rPr>
              <a:t>همان گونه که ذکر گردید، نقش عوامل روحی و روانی به عنوان یکی از فاکتورهای مهم تشدید بیماری آسم امروزه به اثبات رسیده است و از نظر روان‌پزشکان، خِس خِس سینه بیمار آسمی در واقع شکل سرکوب‌شده‌ای از فریاد اوست برای تمنّای محبّت و حمایت و وابستگی شدید و اضطراب نقش مهمّی در این میان دارند و به همین دلیل روان‌درمانی حمایتی در این بیماری بسیار ارزشمند است و باید برای بیمار این امکان فراهم گردد که بیشترین ترس‌هایی را که از بیماری دارد و به خصوص تخیّلاتی را که دربارة مرگ دارد بیرون بریزد و اضطراب مربوط به فشارهای زندگی شناسایی شده و به تأمین دفاع‌هایی پخته پرداخته شود.</a:t>
            </a:r>
            <a:endParaRPr lang="en-US" dirty="0" smtClean="0">
              <a:cs typeface="B Nazanin" pitchFamily="2" charset="-78"/>
            </a:endParaRPr>
          </a:p>
          <a:p>
            <a:pPr algn="just">
              <a:buNone/>
            </a:pPr>
            <a:r>
              <a:rPr lang="fa-IR" dirty="0" smtClean="0">
                <a:cs typeface="B Nazanin" pitchFamily="2" charset="-78"/>
              </a:rPr>
              <a:t>حال با توجه به نقش بسیار مؤثری که نماز و اعتقادات مذهبی می‌تواند در رفع اضطراب و احساس امنیت روانی ایفا کند و در قسمت‌های قبل بدان اشاره نمودیم، این مهم به اثبات می‌رسد.</a:t>
            </a:r>
          </a:p>
          <a:p>
            <a:pPr algn="just">
              <a:buNone/>
            </a:pPr>
            <a:r>
              <a:rPr lang="fa-IR" dirty="0" smtClean="0">
                <a:cs typeface="B Nazanin" pitchFamily="2" charset="-78"/>
              </a:rPr>
              <a:t>امروزه بر استفاده از روش‌های آرام‌سازی برای کاهش تنش تأکید و حتّی از آن برای درمان امراض جسمی مانند فشار خون، آسم و ... استفاده می‌شود و توصیه شده این تمرینات حداقل 2 بار در روز و در محیطی آرام و راحت صورت گیرد و اقامة نماز آن هم 5 بار در روز، خود بهترین تمرین آرام‌سازی است.</a:t>
            </a:r>
            <a:endParaRPr lang="en-US" dirty="0" smtClean="0">
              <a:cs typeface="B Nazanin" pitchFamily="2" charset="-78"/>
            </a:endParaRPr>
          </a:p>
          <a:p>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1" dirty="0" smtClean="0">
                <a:solidFill>
                  <a:schemeClr val="accent3">
                    <a:lumMod val="75000"/>
                  </a:schemeClr>
                </a:solidFill>
                <a:cs typeface="B Nazanin" pitchFamily="2" charset="-78"/>
              </a:rPr>
              <a:t>2ـ پیشگیری از عفونت‌های تنفّسی:</a:t>
            </a:r>
            <a:r>
              <a:rPr lang="fa-IR" dirty="0" smtClean="0">
                <a:solidFill>
                  <a:schemeClr val="accent3">
                    <a:lumMod val="75000"/>
                  </a:schemeClr>
                </a:solidFill>
                <a:cs typeface="B Nazanin" pitchFamily="2" charset="-78"/>
              </a:rPr>
              <a:t> </a:t>
            </a:r>
            <a:r>
              <a:rPr lang="fa-IR" dirty="0" smtClean="0">
                <a:cs typeface="B Nazanin" pitchFamily="2" charset="-78"/>
              </a:rPr>
              <a:t>همان طور که اشاره شد، این مورد از شایع‌ترین عوامل برانگیخته شدن آسم می‌باشد که می‌توان با شستشوی مجرای تنفّسی و دهان و ... در وضو تا حدّی این عامل را کنترل نمود.</a:t>
            </a:r>
            <a:endParaRPr lang="en-US" dirty="0" smtClean="0">
              <a:cs typeface="B Nazanin" pitchFamily="2" charset="-78"/>
            </a:endParaRPr>
          </a:p>
          <a:p>
            <a:r>
              <a:rPr lang="fa-IR" b="1" dirty="0" smtClean="0">
                <a:solidFill>
                  <a:schemeClr val="accent3">
                    <a:lumMod val="75000"/>
                  </a:schemeClr>
                </a:solidFill>
                <a:cs typeface="B Nazanin" pitchFamily="2" charset="-78"/>
              </a:rPr>
              <a:t>3ـ پیشگیری از عوامل حسّاسیت‌زا مثل گرد و غبار و </a:t>
            </a:r>
            <a:r>
              <a:rPr lang="fa-IR" b="1" dirty="0" smtClean="0">
                <a:cs typeface="B Nazanin" pitchFamily="2" charset="-78"/>
              </a:rPr>
              <a:t>...</a:t>
            </a:r>
            <a:r>
              <a:rPr lang="fa-IR" dirty="0" smtClean="0">
                <a:cs typeface="B Nazanin" pitchFamily="2" charset="-78"/>
              </a:rPr>
              <a:t> که با وضو بدست می­آید.</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cs typeface="B Nazanin" pitchFamily="2" charset="-78"/>
              </a:rPr>
              <a:t>از آنچه گذشت نتیجه می‌گیریم، احساس امنیت روانی در بیماران آسمی و استفاده از روش‌های آرام‌سازی قدم بزرگی در تسکین این بیماری است و آنچه انکارناپذیر است، تأثیر عمیق نماز در جلوگیری از اضطراب و تنش است و بدون شک اثر التیام‌بخش بزرگی بر بروز عوامل روانی برانگیزندة آسم می‌گذارد.</a:t>
            </a:r>
            <a:endParaRPr lang="en-US" dirty="0" smtClean="0">
              <a:cs typeface="B Nazanin" pitchFamily="2" charset="-78"/>
            </a:endParaRPr>
          </a:p>
          <a:p>
            <a:r>
              <a:rPr lang="fa-IR" dirty="0" smtClean="0">
                <a:cs typeface="B Nazanin" pitchFamily="2" charset="-78"/>
              </a:rPr>
              <a:t>ضمناً دیدگاه ویژة نمازگزار به زندگی در دنیا و ثبات شخصیت او باعث می‌شود که نمازگزار در مقابل اُفت و خیزهای غیرمنتظرة زندگی نه چندان شاد و نه چندان غمگین شود و در نتیجه به حذف آن گروه از تغییرات هیجانی که مسبب تشدید آسم هستند، بپردازد.</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368544"/>
          </a:xfrm>
        </p:spPr>
        <p:txBody>
          <a:bodyPr>
            <a:normAutofit fontScale="90000"/>
          </a:bodyPr>
          <a:lstStyle/>
          <a:p>
            <a:pPr algn="ctr"/>
            <a:r>
              <a:rPr lang="ar-SA" dirty="0" smtClean="0">
                <a:cs typeface="B Nazanin" pitchFamily="2" charset="-78"/>
              </a:rPr>
              <a:t>رِجَالٌ لَّا تُلْهِيهِمْ تِجَارَةٌ وَلَا بَيعٌ عَن ذِکرِ اللَّهِ وَإِقَامِ الصَّلَاةِ وَإِيتَاءِ الزَّکاةِ يخَافُونَ يوْمًا تَتَقَلَّبُ فِيهِ الْقُلُوبُ وَالْأَبْصَارُ؛ </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a:xfrm>
            <a:off x="1435608" y="2428868"/>
            <a:ext cx="7498080" cy="3819532"/>
          </a:xfrm>
        </p:spPr>
        <p:txBody>
          <a:bodyPr/>
          <a:lstStyle/>
          <a:p>
            <a:pPr algn="ctr">
              <a:buNone/>
            </a:pPr>
            <a:r>
              <a:rPr lang="fa-IR" dirty="0" smtClean="0">
                <a:cs typeface="B Nazanin" pitchFamily="2" charset="-78"/>
              </a:rPr>
              <a:t>پاک مردانی که هیچ کسب و تجارت آنان را از یاد خدا غافل نگرداند و نماز بپا داشته و زکات فقیران دهند و از روزی که دل و دیده‌ها در آن روز حیران و مضطربست ترسان و هراسانند.</a:t>
            </a:r>
            <a:r>
              <a:rPr lang="en-US" dirty="0" smtClean="0">
                <a:cs typeface="B Nazanin" pitchFamily="2" charset="-78"/>
              </a:rPr>
              <a:t/>
            </a:r>
            <a:br>
              <a:rPr lang="en-US" dirty="0" smtClean="0">
                <a:cs typeface="B Nazanin" pitchFamily="2" charset="-78"/>
              </a:rPr>
            </a:br>
            <a:r>
              <a:rPr lang="fa-IR" dirty="0" smtClean="0">
                <a:cs typeface="B Nazanin" pitchFamily="2" charset="-78"/>
              </a:rPr>
              <a:t>- النّور: 37.</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ox(i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تأثیر نماز بر بیماری فشار خون</a:t>
            </a:r>
            <a:endPar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pPr algn="ctr">
              <a:buNone/>
            </a:pPr>
            <a:r>
              <a:rPr lang="ar-SA" b="1" dirty="0" smtClean="0">
                <a:cs typeface="B Nazanin" pitchFamily="2" charset="-78"/>
              </a:rPr>
              <a:t>الَّذِينَ إِذَا ذُکرَ اللَّهُ وَجِلَتْ قُلُوبُهُمْ وَالصَّابِرِينَ عَلَى مَا أَصَابَهُمْ وَالْمُقِيمِی الصَّلَاةِ وَمِمَّا رَزَقْنَاهُمْ يُنفِقُونَ؛</a:t>
            </a:r>
            <a:endParaRPr lang="en-US" b="1" dirty="0" smtClean="0">
              <a:cs typeface="B Nazanin" pitchFamily="2" charset="-78"/>
            </a:endParaRPr>
          </a:p>
          <a:p>
            <a:pPr algn="ctr">
              <a:buNone/>
            </a:pPr>
            <a:endParaRPr lang="fa-IR" dirty="0" smtClean="0">
              <a:cs typeface="B Nazanin" pitchFamily="2" charset="-78"/>
            </a:endParaRPr>
          </a:p>
          <a:p>
            <a:pPr algn="ctr">
              <a:buNone/>
            </a:pPr>
            <a:r>
              <a:rPr lang="fa-IR" dirty="0" smtClean="0">
                <a:cs typeface="B Nazanin" pitchFamily="2" charset="-78"/>
              </a:rPr>
              <a:t>چون یاد خدا کنند دل‌هاشان هراسان شود و هر چه مصیبت ببینند صبور باشند و نماز به پا دارند و از آنچه روزیشان کردیم انفاق می‌کنند.</a:t>
            </a:r>
            <a:endParaRPr lang="en-US" dirty="0" smtClean="0">
              <a:cs typeface="B Nazanin" pitchFamily="2" charset="-78"/>
            </a:endParaRPr>
          </a:p>
          <a:p>
            <a:pPr algn="ctr">
              <a:buNone/>
            </a:pPr>
            <a:r>
              <a:rPr lang="fa-IR" dirty="0" smtClean="0">
                <a:cs typeface="B Nazanin" pitchFamily="2" charset="-78"/>
              </a:rPr>
              <a:t>- الحجّ: 35.</a:t>
            </a:r>
            <a:endParaRPr lang="en-US" dirty="0" smtClean="0">
              <a:cs typeface="B Nazanin" pitchFamily="2" charset="-78"/>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357166"/>
            <a:ext cx="7498080" cy="5891234"/>
          </a:xfrm>
        </p:spPr>
        <p:txBody>
          <a:bodyPr>
            <a:normAutofit fontScale="77500" lnSpcReduction="20000"/>
          </a:bodyPr>
          <a:lstStyle/>
          <a:p>
            <a:r>
              <a:rPr lang="fa-IR" dirty="0" smtClean="0">
                <a:cs typeface="B Nazanin" pitchFamily="2" charset="-78"/>
              </a:rPr>
              <a:t>امروزه </a:t>
            </a:r>
            <a:r>
              <a:rPr lang="fa-IR" b="1" dirty="0" smtClean="0">
                <a:cs typeface="B Nazanin" pitchFamily="2" charset="-78"/>
              </a:rPr>
              <a:t>افزایش فشار خون</a:t>
            </a:r>
            <a:r>
              <a:rPr lang="fa-IR" dirty="0" smtClean="0">
                <a:cs typeface="B Nazanin" pitchFamily="2" charset="-78"/>
              </a:rPr>
              <a:t> یکی از شایع‌ترین دلایل مراجعه به مطب‌ها و درمانگاه‌ها در سراسر دنیاست و طبق جدیدترین آمارها، شایع‌ترین بیماری که در ایالات متّحده آمریکا افراد را ناگزیر به استفاده از دارو می‌کند، افزایش فشار خون است.</a:t>
            </a:r>
            <a:endParaRPr lang="en-US" dirty="0" smtClean="0">
              <a:cs typeface="B Nazanin" pitchFamily="2" charset="-78"/>
            </a:endParaRPr>
          </a:p>
          <a:p>
            <a:r>
              <a:rPr lang="fa-IR" dirty="0" smtClean="0">
                <a:cs typeface="B Nazanin" pitchFamily="2" charset="-78"/>
              </a:rPr>
              <a:t>شیوع این بیماری در سیاه­پوستان بیشتر است و در خانم‌ها با سن رابطه نزدیکی دارد. نسبت فراوانی در زنان در مقایسه با مردان از 6/0 در 30 سالگی به 2/1 در 65 سالگی می‌رسد. </a:t>
            </a:r>
            <a:endParaRPr lang="en-US" dirty="0" smtClean="0">
              <a:cs typeface="B Nazanin" pitchFamily="2" charset="-78"/>
            </a:endParaRPr>
          </a:p>
          <a:p>
            <a:r>
              <a:rPr lang="fa-IR" dirty="0" smtClean="0">
                <a:cs typeface="B Nazanin" pitchFamily="2" charset="-78"/>
              </a:rPr>
              <a:t>به علت عوارض خطرناک و متعدّدی که این بیماری در بسیاری از اعضای بدن از جمله قلب (بزرگی قلب، سکته قلبی، و...)، سیستم عصبی (مثلاً سکته‌های مغزی)، چشم (خونریزی شبکیه، اگزودا و ...) و کلیه و... دارد، اهمیت کنترل و پیشگیری از این بیماری بسیار مهم به نظر می‌رسد.</a:t>
            </a:r>
            <a:endParaRPr lang="en-US" dirty="0" smtClean="0">
              <a:cs typeface="B Nazanin" pitchFamily="2" charset="-78"/>
            </a:endParaRPr>
          </a:p>
          <a:p>
            <a:r>
              <a:rPr lang="fa-IR" dirty="0" smtClean="0">
                <a:cs typeface="B Nazanin" pitchFamily="2" charset="-78"/>
              </a:rPr>
              <a:t>جهت پیشگیری از ابتلا به این بیماری کنترل تعدادی عوامل و رعایت برخی اصول و استفاده از درمان‌های غیر دارویی توصیه می‌شود و امروزه به اثبات رسیده است که درمان‌های غیردارویی ضمن این که هزینه چندانی را برای بیمار تحمیل نمی‌کنند، در پایین آوردن فشار خون و ممانعت از بروز و پیشرفت آن مؤثرند.</a:t>
            </a:r>
            <a:endParaRPr lang="en-US" dirty="0" smtClean="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r>
              <a:rPr lang="fa-IR" dirty="0"/>
              <a:t>از این رو همیشه ضمیر ناخودآگاه و فطرت خداجویش به یک کانون معنوی و روحانی معتقد و متّصل شده و در برابر آن منبع نور و قدرت به نیایش دست زده است.</a:t>
            </a:r>
            <a:r>
              <a:rPr lang="en-US" dirty="0"/>
              <a:t/>
            </a:r>
            <a:br>
              <a:rPr lang="en-US" dirty="0"/>
            </a:br>
            <a:r>
              <a:rPr lang="ar-SA" dirty="0"/>
              <a:t>ماکس مولر (خاورشناس آلمانی و استاد دانشگاه آکسفورد) می‌گوید: </a:t>
            </a:r>
            <a:r>
              <a:rPr lang="en-US" dirty="0"/>
              <a:t/>
            </a:r>
            <a:br>
              <a:rPr lang="en-US" dirty="0"/>
            </a:br>
            <a:r>
              <a:rPr lang="fa-IR" dirty="0"/>
              <a:t>(اسلاف و گذشتگان ما از آن زمان به درگاه خداوند سر فرود می‌آورده بودند که حتّی برای خدا نامی هم نتوانسته بودند، بگذارند.)</a:t>
            </a:r>
            <a:r>
              <a:rPr lang="en-US" dirty="0"/>
              <a:t/>
            </a:r>
            <a:br>
              <a:rPr lang="en-US" dirty="0"/>
            </a:br>
            <a:endParaRPr lang="fa-I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200" b="1" dirty="0" smtClean="0">
                <a:cs typeface="B Nazanin" pitchFamily="2" charset="-78"/>
              </a:rPr>
              <a:t>حال به نقش مؤثر نماز از نظر علمی در کنترل هر یک از عوامل بالا می‌پردازیم.</a:t>
            </a:r>
            <a:r>
              <a:rPr lang="en-US" sz="3200" dirty="0" smtClean="0">
                <a:cs typeface="B Nazanin" pitchFamily="2" charset="-78"/>
              </a:rPr>
              <a:t/>
            </a:r>
            <a:br>
              <a:rPr lang="en-US" sz="3200" dirty="0" smtClean="0">
                <a:cs typeface="B Nazanin" pitchFamily="2" charset="-78"/>
              </a:rPr>
            </a:br>
            <a:endParaRPr lang="fa-IR" sz="3200" dirty="0">
              <a:cs typeface="B Nazanin" pitchFamily="2" charset="-78"/>
            </a:endParaRPr>
          </a:p>
        </p:txBody>
      </p:sp>
      <p:sp>
        <p:nvSpPr>
          <p:cNvPr id="3" name="Content Placeholder 2"/>
          <p:cNvSpPr>
            <a:spLocks noGrp="1"/>
          </p:cNvSpPr>
          <p:nvPr>
            <p:ph idx="1"/>
          </p:nvPr>
        </p:nvSpPr>
        <p:spPr/>
        <p:txBody>
          <a:bodyPr>
            <a:normAutofit/>
          </a:bodyPr>
          <a:lstStyle/>
          <a:p>
            <a:pPr>
              <a:buNone/>
            </a:pPr>
            <a:r>
              <a:rPr lang="fa-IR" sz="2800" b="1" dirty="0" smtClean="0">
                <a:cs typeface="B Nazanin" pitchFamily="2" charset="-78"/>
              </a:rPr>
              <a:t>1ـ نقش نماز در برطرف کردن استرس و اضطراب:</a:t>
            </a:r>
            <a:r>
              <a:rPr lang="fa-IR" sz="2800" dirty="0" smtClean="0">
                <a:cs typeface="B Nazanin" pitchFamily="2" charset="-78"/>
              </a:rPr>
              <a:t> همان گونه که در درمان اختلالات اضطرابی بحث نمودیم، نماز نقش بسیار مؤثری در ایمن کردن انسان در برابر استرس‌ها و مشکلات زندگی دارد.</a:t>
            </a:r>
            <a:endParaRPr lang="en-US" sz="2800" dirty="0" smtClean="0">
              <a:cs typeface="B Nazanin" pitchFamily="2" charset="-78"/>
            </a:endParaRPr>
          </a:p>
          <a:p>
            <a:pPr>
              <a:buNone/>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2800" b="1" dirty="0" smtClean="0"/>
              <a:t>از جمله مهم‌ترین درمان‌های غیردارویی که جهت کنترل فشار خون مورد توجه قرار می‌گیرند، عبارتند از</a:t>
            </a:r>
            <a:r>
              <a:rPr lang="fa-IR" sz="2800" dirty="0" smtClean="0"/>
              <a:t>: </a:t>
            </a:r>
            <a:r>
              <a:rPr lang="en-US" sz="2800" dirty="0" smtClean="0"/>
              <a:t/>
            </a:r>
            <a:br>
              <a:rPr lang="en-US" sz="2800" dirty="0" smtClean="0"/>
            </a:br>
            <a:endParaRPr lang="fa-IR" sz="2800" dirty="0"/>
          </a:p>
        </p:txBody>
      </p:sp>
      <p:sp>
        <p:nvSpPr>
          <p:cNvPr id="3" name="Content Placeholder 2"/>
          <p:cNvSpPr>
            <a:spLocks noGrp="1"/>
          </p:cNvSpPr>
          <p:nvPr>
            <p:ph idx="1"/>
          </p:nvPr>
        </p:nvSpPr>
        <p:spPr/>
        <p:txBody>
          <a:bodyPr/>
          <a:lstStyle/>
          <a:p>
            <a:pPr>
              <a:buNone/>
            </a:pPr>
            <a:r>
              <a:rPr lang="fa-IR" b="1" dirty="0" smtClean="0"/>
              <a:t>1</a:t>
            </a:r>
            <a:r>
              <a:rPr lang="fa-IR" b="1" dirty="0" smtClean="0">
                <a:cs typeface="B Nazanin" pitchFamily="2" charset="-78"/>
              </a:rPr>
              <a:t>ـ برطرف کردن استرس و اضطراب                            2ـ کاهش عدم مصرف الکل </a:t>
            </a:r>
            <a:endParaRPr lang="en-US" dirty="0" smtClean="0">
              <a:cs typeface="B Nazanin" pitchFamily="2" charset="-78"/>
            </a:endParaRPr>
          </a:p>
          <a:p>
            <a:pPr>
              <a:buNone/>
            </a:pPr>
            <a:r>
              <a:rPr lang="fa-IR" b="1" dirty="0" smtClean="0">
                <a:cs typeface="B Nazanin" pitchFamily="2" charset="-78"/>
              </a:rPr>
              <a:t> 3ـ رژیم غذایی                                                             4ـ ورزش منظم همراه استنشاق هوا</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fa-IR" b="1" dirty="0" smtClean="0">
                <a:cs typeface="B Nazanin" pitchFamily="2" charset="-78"/>
              </a:rPr>
              <a:t>3ـ رژیم غذایی و کنترل وزن:</a:t>
            </a:r>
            <a:r>
              <a:rPr lang="fa-IR" dirty="0" smtClean="0">
                <a:cs typeface="B Nazanin" pitchFamily="2" charset="-78"/>
              </a:rPr>
              <a:t> تغذیه به معنای پرخوری مورد نکوهش اسلام قرار گرفته است، چرا که:</a:t>
            </a:r>
            <a:r>
              <a:rPr lang="en-US" dirty="0" smtClean="0">
                <a:cs typeface="B Nazanin" pitchFamily="2" charset="-78"/>
              </a:rPr>
              <a:t/>
            </a:r>
            <a:br>
              <a:rPr lang="en-US" dirty="0" smtClean="0">
                <a:cs typeface="B Nazanin" pitchFamily="2" charset="-78"/>
              </a:rPr>
            </a:br>
            <a:r>
              <a:rPr lang="ar-SA" dirty="0" smtClean="0">
                <a:cs typeface="B Nazanin" pitchFamily="2" charset="-78"/>
              </a:rPr>
              <a:t>وکلُواْ وَاشْرَبُواْ وَلاَ تُسْرِفُواْ إِنَّهُ لاَ يُحِبُّ الْمُسْرِفِينَ؛</a:t>
            </a:r>
            <a:r>
              <a:rPr lang="en-US" dirty="0" smtClean="0">
                <a:cs typeface="B Nazanin" pitchFamily="2" charset="-78"/>
              </a:rPr>
              <a:t/>
            </a:r>
            <a:br>
              <a:rPr lang="en-US" dirty="0" smtClean="0">
                <a:cs typeface="B Nazanin" pitchFamily="2" charset="-78"/>
              </a:rPr>
            </a:br>
            <a:r>
              <a:rPr lang="fa-IR" dirty="0" smtClean="0">
                <a:cs typeface="B Nazanin" pitchFamily="2" charset="-78"/>
              </a:rPr>
              <a:t>بخورید و بیاشامید و اسراف نکنید که خداوند مسرفان را دوست ندارد.</a:t>
            </a:r>
            <a:r>
              <a:rPr lang="en-US" dirty="0" smtClean="0">
                <a:cs typeface="B Nazanin" pitchFamily="2" charset="-78"/>
              </a:rPr>
              <a:t/>
            </a:r>
            <a:br>
              <a:rPr lang="en-US" dirty="0" smtClean="0">
                <a:cs typeface="B Nazanin" pitchFamily="2" charset="-78"/>
              </a:rPr>
            </a:br>
            <a:r>
              <a:rPr lang="fa-IR" dirty="0" smtClean="0">
                <a:cs typeface="B Nazanin" pitchFamily="2" charset="-78"/>
              </a:rPr>
              <a:t>- الأعراف: 31.</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lnSpcReduction="10000"/>
          </a:bodyPr>
          <a:lstStyle/>
          <a:p>
            <a:r>
              <a:rPr lang="fa-IR" dirty="0" smtClean="0">
                <a:cs typeface="B Nazanin" pitchFamily="2" charset="-78"/>
              </a:rPr>
              <a:t>نیازهای طبیعی بدن انسان به عناصر اصلی غذایی (مواد قندی، چربی‌ها، پروتئین‌ها، ویتامین‌ها و مواد معدنی) با توجه به سن، جنس، نوع فعّالیت و حالت غریزی برای افراد مختلف، متفاوت است. اگر تغذیه از حالت اعتدال خارج شود برای انسان ضرر دارد. یعنی زیاد خوردن و کم خوردن هر دو مضر است و اعتدال مطلوب است.</a:t>
            </a:r>
            <a:endParaRPr lang="en-US" dirty="0" smtClean="0">
              <a:cs typeface="B Nazanin" pitchFamily="2" charset="-78"/>
            </a:endParaRPr>
          </a:p>
          <a:p>
            <a:r>
              <a:rPr lang="fa-IR" dirty="0" smtClean="0">
                <a:cs typeface="B Nazanin" pitchFamily="2" charset="-78"/>
              </a:rPr>
              <a:t>بنابراین، اعتدال در هر امری مطلوب است و اعتدال در تغذیه از اهمیت ویژه‌ای برخوردار است. قرآن کریم نیز به قاعده کلی منع اسراف در خوردن و آشامیدن اشاره می‌کند که امروزه در طب پیشگیری جایگاه ویژه‌ای دارد.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برخی از مفسّران می‌نویسند:</a:t>
            </a:r>
            <a:endParaRPr lang="en-US" dirty="0"/>
          </a:p>
        </p:txBody>
      </p:sp>
      <p:sp>
        <p:nvSpPr>
          <p:cNvPr id="3" name="Content Placeholder 2"/>
          <p:cNvSpPr>
            <a:spLocks noGrp="1"/>
          </p:cNvSpPr>
          <p:nvPr>
            <p:ph idx="1"/>
          </p:nvPr>
        </p:nvSpPr>
        <p:spPr/>
        <p:txBody>
          <a:bodyPr>
            <a:normAutofit fontScale="92500" lnSpcReduction="10000"/>
          </a:bodyPr>
          <a:lstStyle/>
          <a:p>
            <a:r>
              <a:rPr lang="fa-IR" dirty="0" smtClean="0">
                <a:cs typeface="B Nazanin" pitchFamily="2" charset="-78"/>
              </a:rPr>
              <a:t>یک دستور مهم بهداشتی جمله </a:t>
            </a:r>
            <a:r>
              <a:rPr lang="ar-SA" dirty="0" smtClean="0">
                <a:cs typeface="B Nazanin" pitchFamily="2" charset="-78"/>
              </a:rPr>
              <a:t>(کلُواْ وَاشْرَبُواْ وَلاَ تُسْرِفُواْ) است که در آیه 31 سورة مبارکة اعراف آمده است گرچه بسیار ساده به نظر می‌رسد امّا امروزه ثابت شده است که یکی از مهم‌ترین دستورات بهداشتی همین است. زیرا تحقیقات دانشمندان به این نتیجه رسیده که سرچشمه بسیاری از بیماری‌ها، غذاهای اضافی است که به صورت جذب نشده در بدن انسان باقی مانده و... </a:t>
            </a:r>
            <a:endParaRPr lang="en-US" dirty="0" smtClean="0">
              <a:cs typeface="B Nazanin" pitchFamily="2" charset="-78"/>
            </a:endParaRPr>
          </a:p>
          <a:p>
            <a:r>
              <a:rPr lang="fa-IR" dirty="0" smtClean="0">
                <a:cs typeface="B Nazanin" pitchFamily="2" charset="-78"/>
              </a:rPr>
              <a:t>با دانستن این موضوع و این که شخص نمازگزار رو به قبله مکتبی نماز می‌خواند که خدای آن مکتب از پرخوری و اسراف بیزار است، متوجه اهمیت نماز در این مورد خواهیم شد.</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buNone/>
            </a:pPr>
            <a:r>
              <a:rPr lang="fa-IR" b="1" dirty="0" smtClean="0"/>
              <a:t>4ـ انجام ورزش‌های سبک به طور منظّم:</a:t>
            </a:r>
            <a:r>
              <a:rPr lang="fa-IR" dirty="0" smtClean="0"/>
              <a:t> </a:t>
            </a:r>
          </a:p>
          <a:p>
            <a:pPr>
              <a:buFont typeface="Arial" pitchFamily="34" charset="0"/>
              <a:buChar char="•"/>
            </a:pPr>
            <a:r>
              <a:rPr lang="fa-IR" dirty="0" smtClean="0">
                <a:cs typeface="B Nazanin" pitchFamily="2" charset="-78"/>
              </a:rPr>
              <a:t>نماز با حرکات موزن و قیام و قعود و رکوع و سجود منظّمی توأم است که قابل مقایسه کامل با یک نرمش سبک روزانه مشابه آنچه که در درمان‌های غیر دارویی فشار خون توصیه می‌شود، می‌باشد. </a:t>
            </a:r>
            <a:endParaRPr lang="en-US" dirty="0" smtClean="0">
              <a:cs typeface="B Nazanin" pitchFamily="2" charset="-78"/>
            </a:endParaRPr>
          </a:p>
          <a:p>
            <a:pPr>
              <a:buFont typeface="Arial" pitchFamily="34" charset="0"/>
              <a:buChar char="•"/>
            </a:pPr>
            <a:r>
              <a:rPr lang="fa-IR" dirty="0" smtClean="0">
                <a:cs typeface="B Nazanin" pitchFamily="2" charset="-78"/>
              </a:rPr>
              <a:t>بنابراین از آنچه ذکر گردید</a:t>
            </a:r>
            <a:r>
              <a:rPr lang="fa-IR" b="1" dirty="0" smtClean="0">
                <a:cs typeface="B Nazanin" pitchFamily="2" charset="-78"/>
              </a:rPr>
              <a:t> نتیجه</a:t>
            </a:r>
            <a:r>
              <a:rPr lang="fa-IR" dirty="0" smtClean="0">
                <a:cs typeface="B Nazanin" pitchFamily="2" charset="-78"/>
              </a:rPr>
              <a:t> می‌گیریم، هر چهار درمان غیر دارویی که اشاره گردید برای کنترل و پیشگیری افزایش فشار خون در احکام نورانی نماز نهفته است.</a:t>
            </a:r>
            <a:endParaRPr lang="en-US" dirty="0" smtClean="0">
              <a:cs typeface="B Nazanin" pitchFamily="2" charset="-78"/>
            </a:endParaRPr>
          </a:p>
          <a:p>
            <a:endParaRPr lang="en-US" b="1"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54164"/>
          </a:xfrm>
        </p:spPr>
        <p:txBody>
          <a:bodyPr>
            <a:normAutofit fontScale="90000"/>
          </a:bodyPr>
          <a:lstStyle/>
          <a:p>
            <a:pPr algn="ct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نقش نماز در پیشگیری از سکته‌های قلبی و مغزی</a:t>
            </a:r>
            <a:r>
              <a:rPr lang="en-US" b="1" dirty="0" smtClean="0"/>
              <a:t/>
            </a:r>
            <a:br>
              <a:rPr lang="en-US" b="1" dirty="0" smtClean="0"/>
            </a:br>
            <a:endParaRPr lang="fa-IR" dirty="0"/>
          </a:p>
        </p:txBody>
      </p:sp>
      <p:sp>
        <p:nvSpPr>
          <p:cNvPr id="3" name="Content Placeholder 2"/>
          <p:cNvSpPr>
            <a:spLocks noGrp="1"/>
          </p:cNvSpPr>
          <p:nvPr>
            <p:ph idx="1"/>
          </p:nvPr>
        </p:nvSpPr>
        <p:spPr/>
        <p:txBody>
          <a:bodyPr/>
          <a:lstStyle/>
          <a:p>
            <a:pPr algn="ctr">
              <a:buNone/>
            </a:pPr>
            <a:r>
              <a:rPr lang="ar-SA" sz="2800" b="1" dirty="0" smtClean="0">
                <a:cs typeface="B Nazanin" pitchFamily="2" charset="-78"/>
              </a:rPr>
              <a:t>وَالَّذِينَ صَبَرُواْ ابْتِغَاءَ وَجْهِ رَبِّهِمْ وَأَقَامُواْ الصَّلاَةَ وَأَنفَقُواْ مِمَّا رَزَقْنَاهُمْ سِرًّا وَعَلاَنِيةً وَيدْرَءُونَ بِالْحَسَنَةِ السَّيئَةَ أُوْلَئِک لَهُمْ عُقْبَى الدَّارِ؛</a:t>
            </a:r>
            <a:endParaRPr lang="en-US" sz="2800" b="1" dirty="0" smtClean="0">
              <a:cs typeface="B Nazanin" pitchFamily="2" charset="-78"/>
            </a:endParaRPr>
          </a:p>
          <a:p>
            <a:pPr algn="ctr">
              <a:buNone/>
            </a:pPr>
            <a:r>
              <a:rPr lang="fa-IR" sz="2800" dirty="0" smtClean="0">
                <a:cs typeface="B Nazanin" pitchFamily="2" charset="-78"/>
              </a:rPr>
              <a:t>و هم در طلب رضای خدا راه صبر پیش می‌گیرند و نماز به پای می‌دارند و از آنچه نصیب‌شان کردیم به فقرا پنهان و آشکار انفاق می‌کنند و در عوضِ بدی‌های مردم نیکی می‌کنند؛ اینان هستند که عاقبت منزلگاه نیکو یافتند.</a:t>
            </a:r>
            <a:endParaRPr lang="en-US" sz="2800" dirty="0" smtClean="0">
              <a:cs typeface="B Nazanin" pitchFamily="2" charset="-78"/>
            </a:endParaRPr>
          </a:p>
          <a:p>
            <a:pPr algn="ctr">
              <a:buNone/>
            </a:pPr>
            <a:r>
              <a:rPr lang="fa-IR" sz="2800" dirty="0" smtClean="0">
                <a:cs typeface="B Nazanin" pitchFamily="2" charset="-78"/>
              </a:rPr>
              <a:t>- الرّعد: 22.</a:t>
            </a:r>
            <a:endParaRPr lang="en-US" sz="2800" dirty="0" smtClean="0">
              <a:cs typeface="B Nazanin" pitchFamily="2" charset="-78"/>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r>
              <a:rPr lang="fa-IR" dirty="0" smtClean="0">
                <a:cs typeface="B Nazanin" pitchFamily="2" charset="-78"/>
              </a:rPr>
              <a:t>امروزه </a:t>
            </a:r>
            <a:r>
              <a:rPr lang="fa-IR" b="1" dirty="0" smtClean="0">
                <a:cs typeface="B Nazanin" pitchFamily="2" charset="-78"/>
              </a:rPr>
              <a:t>سکته‌های قلبی و مغزی</a:t>
            </a:r>
            <a:r>
              <a:rPr lang="fa-IR" dirty="0" smtClean="0">
                <a:cs typeface="B Nazanin" pitchFamily="2" charset="-78"/>
              </a:rPr>
              <a:t> از شایع‌ترین علل مرگ و میر در سراسر دنیا محسوب می‌شوند و به طور کلی طبق آمار موجود، سکته قلبی شایع‌ترین علل مرگ و میر در ممالک صنعتی بوده و آسیب‌های عروقی مغز نیز که شایع‌ترین بیماری‌های ناتوان‌کننده دستگاه اعصاب می‌باشند، پس از بیماری‌های قلبی و سرطان‌ها، مهم‌ترین علت مرگ افراد بالای 45 سال را تشکیل می‌دهند. </a:t>
            </a:r>
            <a:endParaRPr lang="en-US" dirty="0" smtClean="0">
              <a:cs typeface="B Nazanin" pitchFamily="2" charset="-78"/>
            </a:endParaRPr>
          </a:p>
          <a:p>
            <a:r>
              <a:rPr lang="fa-IR" dirty="0" smtClean="0">
                <a:cs typeface="B Nazanin" pitchFamily="2" charset="-78"/>
              </a:rPr>
              <a:t>هر چند عوامل مختلفی به عنوان علل ایجادکنندة سکته شناسایی شده‌اند؛ اما در میان تأثیر روان بر ایجاد هر یک از آن علل، منجر به این شده است که امروزه سکته‌ها را به عنوان قسمتی از اختلالات روان‌تنی بشناسیم و همان طور که قبلاً گفته شد، اختلالات روان‌تنی به بیماری‌های جسمی‌ای اطلاق می‌شود که عوامل روحی و روانی آن‌ها را ایجاد یا تشدید می‌کنند.</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285728"/>
            <a:ext cx="7498080" cy="5962672"/>
          </a:xfrm>
        </p:spPr>
        <p:txBody>
          <a:bodyPr>
            <a:normAutofit fontScale="62500" lnSpcReduction="20000"/>
          </a:bodyPr>
          <a:lstStyle/>
          <a:p>
            <a:r>
              <a:rPr lang="fa-IR" dirty="0" smtClean="0">
                <a:cs typeface="B Nazanin" pitchFamily="2" charset="-78"/>
              </a:rPr>
              <a:t>مطالعات </a:t>
            </a:r>
            <a:r>
              <a:rPr lang="fa-IR" b="1" dirty="0" smtClean="0">
                <a:cs typeface="B Nazanin" pitchFamily="2" charset="-78"/>
              </a:rPr>
              <a:t>فلاندرز دانبار و سایر تحقیقات</a:t>
            </a:r>
            <a:r>
              <a:rPr lang="fa-IR" dirty="0" smtClean="0">
                <a:cs typeface="B Nazanin" pitchFamily="2" charset="-78"/>
              </a:rPr>
              <a:t> این حقیقت را مشخص نموده که بین تیپ شخصیت افراد و بروز سکته‌های قلبی و مغزی رابطة نزدیکی وجود دارد. مثلاً شخصیت نوع الف، شخصیتی است سخت‌کوش، پرخاشگر و برافروخته که خیلی زود دچار احساس سرخوردگی می‌شود و مستعد بیماری‌های قلبی است. </a:t>
            </a:r>
            <a:endParaRPr lang="en-US" dirty="0" smtClean="0">
              <a:cs typeface="B Nazanin" pitchFamily="2" charset="-78"/>
            </a:endParaRPr>
          </a:p>
          <a:p>
            <a:r>
              <a:rPr lang="fa-IR" dirty="0" smtClean="0">
                <a:cs typeface="B Nazanin" pitchFamily="2" charset="-78"/>
              </a:rPr>
              <a:t>به علاوه این نکته نیز امروزه به اثبات رسیده که استرس‌های طولانی و مداوم با ایجاد شرایط خاص، در رگ‌های خون‌دهندة به قلب و مغز زمینه را برای بروز سکته در این اعضاء مساعد می‌سازد.</a:t>
            </a:r>
            <a:endParaRPr lang="en-US" dirty="0" smtClean="0">
              <a:cs typeface="B Nazanin" pitchFamily="2" charset="-78"/>
            </a:endParaRPr>
          </a:p>
          <a:p>
            <a:r>
              <a:rPr lang="fa-IR" dirty="0" smtClean="0">
                <a:cs typeface="B Nazanin" pitchFamily="2" charset="-78"/>
              </a:rPr>
              <a:t>در این باره بسیاری از محققین گزارش داده‌اند که در موارد بسیار زیادی، فشارهای شدید حرفه‌ای، نگرانی خانوادگی یا مالی، افسردگی و خستگی مقدّم بر بروز سکته‌های قلبی وجود داشته است.</a:t>
            </a:r>
            <a:endParaRPr lang="en-US" dirty="0" smtClean="0">
              <a:cs typeface="B Nazanin" pitchFamily="2" charset="-78"/>
            </a:endParaRPr>
          </a:p>
          <a:p>
            <a:r>
              <a:rPr lang="fa-IR" dirty="0" smtClean="0">
                <a:cs typeface="B Nazanin" pitchFamily="2" charset="-78"/>
              </a:rPr>
              <a:t>همچنین ثابت شده که سطح کلسترول (چربی حیوانی) در خون افرادی که تحت فشار فکری هستند بالا می‌رود و احتمال بروز لخته‌های منجر به سکته در رگ‌های قلب بیشتر می‌شود و از طرفی مهم‌ترین عامل منجر به سکتة مغزی را، تنش‌های هیجانی که در پاسخ به گرفتاری‌ها، کشمکش‌های روانی و استرس‌ها به وجود می‌آید، ذکر نموده‌اند.</a:t>
            </a:r>
            <a:endParaRPr lang="en-US" dirty="0" smtClean="0">
              <a:cs typeface="B Nazanin" pitchFamily="2" charset="-78"/>
            </a:endParaRPr>
          </a:p>
          <a:p>
            <a:r>
              <a:rPr lang="fa-IR" dirty="0" smtClean="0">
                <a:cs typeface="B Nazanin" pitchFamily="2" charset="-78"/>
              </a:rPr>
              <a:t>بر این اساس حتی برای درمان مبتلایان به سکته که جان سالم بدر می‌برند، علاوه بر درمان‌های طبّی مختلف، استفاده از داروهای روان‌پزشکی و حتی روان‌درمانی و رفتاردرمانی نیز توصیه می‌شود. </a:t>
            </a:r>
            <a:endParaRPr lang="en-US" dirty="0" smtClean="0">
              <a:cs typeface="B Nazanin" pitchFamily="2" charset="-78"/>
            </a:endParaRPr>
          </a:p>
          <a:p>
            <a:r>
              <a:rPr lang="fa-IR" dirty="0" smtClean="0">
                <a:cs typeface="B Nazanin" pitchFamily="2" charset="-78"/>
              </a:rPr>
              <a:t>با این اوصاف می‌توان گفت هر عاملی که سبب تخفیف استرس‌ها و ایجاد امنیت روانی در شخص گردد و هر عاملی که بتواند در بر قرار کردن شخصیت معتدل در افراد مؤثر واقع شود، خواهد توانست تأثیر چشمگیری بر کاهش میزان سکته‌های قلبی و مغزی بگذرد.</a:t>
            </a: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214290"/>
            <a:ext cx="7498080" cy="6034110"/>
          </a:xfrm>
        </p:spPr>
        <p:txBody>
          <a:bodyPr>
            <a:noAutofit/>
          </a:bodyPr>
          <a:lstStyle/>
          <a:p>
            <a:pPr algn="just"/>
            <a:r>
              <a:rPr lang="fa-IR" sz="2800" dirty="0" smtClean="0">
                <a:cs typeface="B Nazanin" pitchFamily="2" charset="-78"/>
              </a:rPr>
              <a:t>اگر به قسمت‌های گذشته و بحث «</a:t>
            </a:r>
            <a:r>
              <a:rPr lang="fa-IR" sz="2800" b="1" dirty="0" smtClean="0">
                <a:cs typeface="B Nazanin" pitchFamily="2" charset="-78"/>
              </a:rPr>
              <a:t>اختلالات اضطرابی</a:t>
            </a:r>
            <a:r>
              <a:rPr lang="fa-IR" sz="2800" dirty="0" smtClean="0">
                <a:cs typeface="B Nazanin" pitchFamily="2" charset="-78"/>
              </a:rPr>
              <a:t>» رجوع نمایید، نقش حفاظتی نماز در مقابل اضطراب‌ها و استرس‌های زندگی بر ایمان مشخص می‌گردد و چنین نتیجه می‌گیریم که: نماز با ایجاد ثبات در شخصیت و ایمنی بخشی در مقابل استرس‌ها، ریسک ابتلا به سکته‌های مغزی و قلبی را به شدت کاهش می‌دهد؛ چرا که امروزه یکی از روش‌هایی که روان‌شناسان از آن برای کاهش تنش و اضطراب بهره می‌جویند، </a:t>
            </a:r>
            <a:r>
              <a:rPr lang="fa-IR" sz="2800" b="1" dirty="0" smtClean="0">
                <a:cs typeface="B Nazanin" pitchFamily="2" charset="-78"/>
              </a:rPr>
              <a:t>آرام‌سازی از طریق حساسیت‌زدایی</a:t>
            </a:r>
            <a:r>
              <a:rPr lang="fa-IR" sz="2800" dirty="0" smtClean="0">
                <a:cs typeface="B Nazanin" pitchFamily="2" charset="-78"/>
              </a:rPr>
              <a:t> است. در این روش فرد را با عامل تنش‌زا مواجه کرده و می‌کوشند در همین زمان واکنش مخالف اضطراب یعنی حالت آرامش را در او ایجاد کنند. به این ترتیب میان 2 چیز متضاد رابطه برقرار می‌شود و عامل تنش‌زا خاصیت خود را از دست می‌دهد.همین مکانیسم در نماز وجود دارد؛ زیرا اصولاً انسان در دعای نماز (قنوت) مشکلات خود را با خدا در میان می‌گذارد و از مشکلاتی که در زندگی روزمره نگران شده، به خدا پناه می‌برد.</a:t>
            </a: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fontScale="90000"/>
          </a:bodyPr>
          <a:lstStyle/>
          <a:p>
            <a:r>
              <a:rPr lang="fa-IR" dirty="0"/>
              <a:t>بنابراین نماز از همان خلقت نخستین آدمیان وارد زندگی بشر شده و نه تنها در ادیان الهی واجب بوده است؛ بلکه انسان‌های غیر الهی هم به نوعی با پروردگار خود ارتباط داشته و نیایش می‌کرده‌اند.</a:t>
            </a:r>
            <a:r>
              <a:rPr lang="en-US" dirty="0"/>
              <a:t/>
            </a:r>
            <a:br>
              <a:rPr lang="en-US" dirty="0"/>
            </a:br>
            <a:r>
              <a:rPr lang="fa-IR" dirty="0"/>
              <a:t>پس نتیجه می‌گیریم که نماز و نیایش بین ملّت‌های مختلف جهان، چیز بیگانه و نامأنوسی نبوده و نیست و هر کس به طریقی با محبوب و معبود خویش ارتباط برقرار می‌کند و مناجات می‌نماید.</a:t>
            </a:r>
            <a:r>
              <a:rPr lang="en-US" dirty="0"/>
              <a:t/>
            </a:r>
            <a:br>
              <a:rPr lang="en-US" dirty="0"/>
            </a:br>
            <a:r>
              <a:rPr lang="fa-IR" dirty="0"/>
              <a:t>هر کس به زبانی سخن از وصف تو گوید		بلبل به غزل‌خوانی و قمری به ترانه</a:t>
            </a:r>
            <a:r>
              <a:rPr lang="en-US" dirty="0"/>
              <a:t/>
            </a:r>
            <a:br>
              <a:rPr lang="en-US" dirty="0"/>
            </a:br>
            <a:endParaRPr lang="fa-I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285852" y="928670"/>
            <a:ext cx="7498080" cy="5319730"/>
          </a:xfrm>
        </p:spPr>
        <p:txBody>
          <a:bodyPr>
            <a:normAutofit fontScale="77500" lnSpcReduction="20000"/>
          </a:bodyPr>
          <a:lstStyle/>
          <a:p>
            <a:pPr>
              <a:buNone/>
            </a:pPr>
            <a:r>
              <a:rPr lang="fa-IR" dirty="0" smtClean="0">
                <a:cs typeface="B Nazanin" pitchFamily="2" charset="-78"/>
              </a:rPr>
              <a:t>به زبان جاری ساختن و به یاد آوردن مشکلات در این هنگام که در اوج آرامش روانی ناشی از نماز قرار دارد و تکرار این حالت لااقل 5 بار در روز باعث می‌شود که این عوامل قدرت اضطراب‌آوری خود را از دست بدهند.</a:t>
            </a:r>
            <a:endParaRPr lang="en-US" dirty="0" smtClean="0">
              <a:cs typeface="B Nazanin" pitchFamily="2" charset="-78"/>
            </a:endParaRPr>
          </a:p>
          <a:p>
            <a:pPr>
              <a:buNone/>
            </a:pPr>
            <a:r>
              <a:rPr lang="fa-IR" b="1" dirty="0" smtClean="0">
                <a:cs typeface="B Nazanin" pitchFamily="2" charset="-78"/>
              </a:rPr>
              <a:t>نورمن وینسنت گریسی</a:t>
            </a:r>
            <a:r>
              <a:rPr lang="fa-IR" dirty="0" smtClean="0">
                <a:cs typeface="B Nazanin" pitchFamily="2" charset="-78"/>
              </a:rPr>
              <a:t> می‌گوید:</a:t>
            </a:r>
            <a:endParaRPr lang="en-US" dirty="0" smtClean="0">
              <a:cs typeface="B Nazanin" pitchFamily="2" charset="-78"/>
            </a:endParaRPr>
          </a:p>
          <a:p>
            <a:pPr>
              <a:buNone/>
            </a:pPr>
            <a:r>
              <a:rPr lang="fa-IR" dirty="0" smtClean="0">
                <a:cs typeface="B Nazanin" pitchFamily="2" charset="-78"/>
              </a:rPr>
              <a:t>«</a:t>
            </a:r>
            <a:r>
              <a:rPr lang="fa-IR" b="1" dirty="0" smtClean="0">
                <a:solidFill>
                  <a:srgbClr val="00B050"/>
                </a:solidFill>
                <a:cs typeface="B Nazanin" pitchFamily="2" charset="-78"/>
              </a:rPr>
              <a:t>دعا و نماز بزرگ‌ترین نیرویی است که برای مبارزه با دشواری‌های زندگی روزانه و به دست آوردن آرامش روحی شناخته شده است. گفتگو با خدا باید عادت همیشگی آدمی شود نه این که همچون درماندگی به نهایت رسید رو به خدا کنیم. باید به خاطر داشته باشیم که هنگام دعا کردن با خدا صحبت می‌کنیم و حقیقت و اطاعت سراپای وجودمان را فرا می‌گیرد. نخستین قاعده دعا و نیایش آن است که ضمیر ما را آرام می‌کند و قلب دردناک ما را شفا می‌بخشد و در کاری که در پیش داریم بصیرت و روشنی فراهم می‌آورد. بسیاری از دعا همچون وسیلة قابل اعتمادی برای درست کردن کارهای خود استفاده می‌کنند.» </a:t>
            </a:r>
            <a:endParaRPr lang="en-US" b="1" dirty="0" smtClean="0">
              <a:solidFill>
                <a:srgbClr val="00B050"/>
              </a:solidFill>
              <a:cs typeface="B Nazanin" pitchFamily="2" charset="-78"/>
            </a:endParaRPr>
          </a:p>
          <a:p>
            <a:pPr>
              <a:buNone/>
            </a:pPr>
            <a:endParaRPr lang="en-US"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نماز و پیشگیری از سردردها</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pPr algn="ctr">
              <a:buNone/>
            </a:pPr>
            <a:r>
              <a:rPr lang="ar-SA" b="1" dirty="0" smtClean="0">
                <a:cs typeface="B Nazanin" pitchFamily="2" charset="-78"/>
              </a:rPr>
              <a:t>يا بُنَی أَقِمِ الصَّلَاةَ وَأْمُرْ بِالْمَعْرُوفِ وَانْهَ عَنِ الْمُنکرِ وَاصْبِرْ عَلَى مَا أَصَابَک إِنَّ ذَلِک مِنْ عَزْمِ الْأُمُورِ؛</a:t>
            </a:r>
            <a:endParaRPr lang="en-US" b="1" dirty="0" smtClean="0">
              <a:cs typeface="B Nazanin" pitchFamily="2" charset="-78"/>
            </a:endParaRPr>
          </a:p>
          <a:p>
            <a:pPr algn="ctr">
              <a:buNone/>
            </a:pPr>
            <a:r>
              <a:rPr lang="fa-IR" dirty="0" smtClean="0">
                <a:cs typeface="B Nazanin" pitchFamily="2" charset="-78"/>
              </a:rPr>
              <a:t>ای فرزند عزیزم، نماز را به پا دار و امر به معروف و نهی از منکر کن و بر این کار از مردم نادان هر آزاربینی صبر پیشه گیر که این صبر و تحمّل در راه تربیت و هدایت خلق، نشانه‌ای از عزم ثابت (مردم بلند همت) در امور لازم عالم است.</a:t>
            </a:r>
            <a:endParaRPr lang="en-US" dirty="0" smtClean="0">
              <a:cs typeface="B Nazanin" pitchFamily="2" charset="-78"/>
            </a:endParaRPr>
          </a:p>
          <a:p>
            <a:pPr algn="ctr">
              <a:buNone/>
            </a:pPr>
            <a:r>
              <a:rPr lang="fa-IR" dirty="0" smtClean="0">
                <a:cs typeface="B Nazanin" pitchFamily="2" charset="-78"/>
              </a:rPr>
              <a:t>- لقمان: 17.</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642918"/>
            <a:ext cx="7498080" cy="5605482"/>
          </a:xfrm>
        </p:spPr>
        <p:txBody>
          <a:bodyPr>
            <a:normAutofit fontScale="92500" lnSpcReduction="10000"/>
          </a:bodyPr>
          <a:lstStyle/>
          <a:p>
            <a:r>
              <a:rPr lang="fa-IR" b="1" dirty="0" smtClean="0">
                <a:cs typeface="B Nazanin" pitchFamily="2" charset="-78"/>
              </a:rPr>
              <a:t>سردرد </a:t>
            </a:r>
            <a:r>
              <a:rPr lang="fa-IR" dirty="0" smtClean="0">
                <a:cs typeface="B Nazanin" pitchFamily="2" charset="-78"/>
              </a:rPr>
              <a:t>معمولاً یک علامت خوش‌خیم است و تنها برخی اوقات تظاهری از یک ناخوشی جدی می‌باشد.</a:t>
            </a:r>
            <a:endParaRPr lang="en-US" dirty="0" smtClean="0">
              <a:cs typeface="B Nazanin" pitchFamily="2" charset="-78"/>
            </a:endParaRPr>
          </a:p>
          <a:p>
            <a:r>
              <a:rPr lang="fa-IR" dirty="0" smtClean="0">
                <a:cs typeface="B Nazanin" pitchFamily="2" charset="-78"/>
              </a:rPr>
              <a:t>همة افراد در طول عمر خود سردرد را تجربه کرده‌اند. 90 درصد افراد حداقل یک بار در سال سردرد دارند. سالانه حداقل در 40 درصد افراد سردردهای ناتوان کننده رخ می‌دهد. </a:t>
            </a:r>
            <a:endParaRPr lang="en-US" dirty="0" smtClean="0">
              <a:cs typeface="B Nazanin" pitchFamily="2" charset="-78"/>
            </a:endParaRPr>
          </a:p>
          <a:p>
            <a:r>
              <a:rPr lang="fa-IR" dirty="0" smtClean="0">
                <a:cs typeface="B Nazanin" pitchFamily="2" charset="-78"/>
              </a:rPr>
              <a:t>سردرد به انواع مختلفی تقسیم می‌شود؛ مثلاً میگرن از سردردهایی است که از دوران کودکی آغاز می‌شود ولی اوج پیدایش نشانه‌های آن بین 20 ـ 35 سالگی می‌باشد و در زنان چند برابر مردان است و از جمله عوامل بروز آن، استرس‌های روحی می‌باشد و یا سردرد خوشه‌ای که با چُرت بعد از ظهر و مصرف الکل بروز می‌کند و در آقایان بیشتر دیده می‌شود.</a:t>
            </a:r>
            <a:endParaRPr lang="en-US" dirty="0" smtClean="0">
              <a:cs typeface="B Nazanin"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r>
              <a:rPr lang="fa-IR" dirty="0" smtClean="0">
                <a:cs typeface="B Nazanin" pitchFamily="2" charset="-78"/>
              </a:rPr>
              <a:t>سردرد تنشی نتیجه انقباض عضلات نواری گردن است که باعث محدود شدن جریان خون می‌شود و با اضطراب و فشار روانی ناشی از موقعیت رابطه دارد و درمان با منبسط کردن عضلات و داروهای ضد اضطراب مفید است.</a:t>
            </a:r>
            <a:endParaRPr lang="en-US" dirty="0" smtClean="0">
              <a:cs typeface="B Nazanin" pitchFamily="2" charset="-78"/>
            </a:endParaRPr>
          </a:p>
          <a:p>
            <a:r>
              <a:rPr lang="fa-IR" dirty="0" smtClean="0">
                <a:cs typeface="B Nazanin" pitchFamily="2" charset="-78"/>
              </a:rPr>
              <a:t>حال با دانستن عوامل مختلف برانگیزندة انواع سردرد، نقش نماز به عنوان پیشگیری کننده و تسکین دهندة برخی از این انواع مشخص می‌گردد: چرا که سبک کردن بار اندوه از طریق بازگو کردن مشکلات برای فردی که رازدار، غمخوار، صبور و عاقل باشد راهی برای اعاده آرامش است که انسان اثربخشی آن را بارها آزموده است.</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z="2800" dirty="0" smtClean="0">
                <a:cs typeface="B Nazanin" pitchFamily="2" charset="-78"/>
              </a:rPr>
              <a:t>هنگامی که انسان در نماز و مناجات‌های بعد از آن مشکلات خود را با خدا در میان می‌گذارد، پس از آن احساس سبکی و آرامش بیشتری خواهد کرد از طرفی او در نماز به حضور کسی شرفیاب می‌شود که منبع همه قدرت‌ها، خیرها و زیبایی‌ها است و با نزدیکی هر چه بیشتر به منشاء قدرت، مشکلات زندگی به تدریج رنگ باخته و احساس تسلّط در آدمی ظاهر می‌شود و در پرتو این آرامش و طراوت و شادابی، نیروهای جسمی وروحی او که قبلاً در بند اضطراب‌ها و نگرانی‌ها بود، آزاد شده و او با عزمی راسخ و اراده‌ای قوی به نبرد با مشکلات زندگی می‌پردازد.</a:t>
            </a: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fa-IR" dirty="0"/>
          </a:p>
        </p:txBody>
      </p:sp>
      <p:sp>
        <p:nvSpPr>
          <p:cNvPr id="3" name="Content Placeholder 2"/>
          <p:cNvSpPr>
            <a:spLocks noGrp="1"/>
          </p:cNvSpPr>
          <p:nvPr>
            <p:ph idx="1"/>
          </p:nvPr>
        </p:nvSpPr>
        <p:spPr>
          <a:xfrm>
            <a:off x="1435608" y="357166"/>
            <a:ext cx="7498080" cy="5891234"/>
          </a:xfrm>
        </p:spPr>
        <p:txBody>
          <a:bodyPr>
            <a:normAutofit/>
          </a:bodyPr>
          <a:lstStyle/>
          <a:p>
            <a:r>
              <a:rPr lang="fa-IR" sz="2400" dirty="0" smtClean="0">
                <a:cs typeface="B Nazanin" pitchFamily="2" charset="-78"/>
              </a:rPr>
              <a:t>از سوی دیگر ریتم، هماهنگی، انسجام و نظام معین که در جایجای نماز و در تلاوت سوره‌های قرآن از جمله سوره‌هایی که در نماز قرائت می‌شود به چشم می‌خورد، همراه با طمأنینه که در اقامه نماز به آن سفارش شده است باعث هماهنگی بیشتر قوای روحی در هم ریخته آدمی شود که این تعادل نقش بسیار مؤثری در تسکین برخی انواع سردرد می‌تواند داشته باشد.</a:t>
            </a:r>
            <a:br>
              <a:rPr lang="fa-IR" sz="2400" dirty="0" smtClean="0">
                <a:cs typeface="B Nazanin" pitchFamily="2" charset="-78"/>
              </a:rPr>
            </a:br>
            <a:endParaRPr lang="fa-IR" sz="2400" dirty="0" smtClean="0">
              <a:cs typeface="B Nazanin" pitchFamily="2" charset="-78"/>
            </a:endParaRPr>
          </a:p>
          <a:p>
            <a:r>
              <a:rPr lang="fa-IR" sz="2400" b="1" dirty="0" smtClean="0">
                <a:cs typeface="B Nazanin" pitchFamily="2" charset="-78"/>
              </a:rPr>
              <a:t> دکتر روژه گارودی</a:t>
            </a:r>
            <a:r>
              <a:rPr lang="fa-IR" sz="2400" dirty="0" smtClean="0">
                <a:cs typeface="B Nazanin" pitchFamily="2" charset="-78"/>
              </a:rPr>
              <a:t> </a:t>
            </a:r>
            <a:r>
              <a:rPr lang="fa-IR" sz="2400" b="1" dirty="0" smtClean="0">
                <a:cs typeface="B Nazanin" pitchFamily="2" charset="-78"/>
              </a:rPr>
              <a:t>(</a:t>
            </a:r>
            <a:r>
              <a:rPr lang="fa-IR" sz="2400" b="1" u="sng" dirty="0" smtClean="0">
                <a:cs typeface="B Nazanin" pitchFamily="2" charset="-78"/>
              </a:rPr>
              <a:t>دانشمند و فیلسوف مشهور فرانسوی</a:t>
            </a:r>
            <a:r>
              <a:rPr lang="fa-IR" sz="2400" b="1" dirty="0" smtClean="0">
                <a:cs typeface="B Nazanin" pitchFamily="2" charset="-78"/>
              </a:rPr>
              <a:t>)</a:t>
            </a:r>
            <a:r>
              <a:rPr lang="fa-IR" sz="2400" dirty="0" smtClean="0">
                <a:cs typeface="B Nazanin" pitchFamily="2" charset="-78"/>
              </a:rPr>
              <a:t> می‌گوید:</a:t>
            </a:r>
            <a:endParaRPr lang="en-US" sz="2400" dirty="0" smtClean="0">
              <a:cs typeface="B Nazanin" pitchFamily="2" charset="-78"/>
            </a:endParaRPr>
          </a:p>
          <a:p>
            <a:pPr>
              <a:buNone/>
            </a:pPr>
            <a:r>
              <a:rPr lang="fa-IR" sz="2400" dirty="0" smtClean="0">
                <a:cs typeface="B Nazanin" pitchFamily="2" charset="-78"/>
              </a:rPr>
              <a:t>«در نماز، انسان به خود باز می‌گردد و همة هستی را در وجود خویش احساس می‌کند و نماز انسان با ایمان را به ستایش خداوند وامی‌دارد. در نماز همه مسلمانان جهان در برابر محراب‌های تمام مساجد که زاویه آن‌ها به سوی کعبه ساخته شده است در صف‌های فشرده با همدلی و حضور خود، به طور گسترده و عمیق مجذوب مرکز خود و بنیاد خود می‌شوند.»</a:t>
            </a:r>
            <a:endParaRPr lang="en-US" sz="2400" dirty="0" smtClean="0">
              <a:cs typeface="B Nazanin" pitchFamily="2" charset="-78"/>
            </a:endParaRPr>
          </a:p>
          <a:p>
            <a:endParaRPr lang="fa-IR" sz="2000" dirty="0">
              <a:cs typeface="B Nazanin" pitchFamily="2" charset="-7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تأثیر نماز بر زخم‌های گوارشی</a:t>
            </a:r>
            <a:r>
              <a:rPr lang="en-US" b="1" dirty="0" smtClean="0"/>
              <a:t/>
            </a:r>
            <a:br>
              <a:rPr lang="en-US" b="1" dirty="0" smtClean="0"/>
            </a:br>
            <a:endParaRPr lang="fa-IR" dirty="0"/>
          </a:p>
        </p:txBody>
      </p:sp>
      <p:sp>
        <p:nvSpPr>
          <p:cNvPr id="3" name="Content Placeholder 2"/>
          <p:cNvSpPr>
            <a:spLocks noGrp="1"/>
          </p:cNvSpPr>
          <p:nvPr>
            <p:ph idx="1"/>
          </p:nvPr>
        </p:nvSpPr>
        <p:spPr/>
        <p:txBody>
          <a:bodyPr/>
          <a:lstStyle/>
          <a:p>
            <a:pPr algn="ctr">
              <a:buNone/>
            </a:pPr>
            <a:r>
              <a:rPr lang="ar-SA" b="1" dirty="0" smtClean="0">
                <a:cs typeface="B Nazanin" pitchFamily="2" charset="-78"/>
              </a:rPr>
              <a:t>فَإِن تَابُواْ وَأَقَامُواْ الصَّلاَةَ وَآتَوُاْ الزَّکاةَ فَخَلُّواْ سَبِيلَهُمْ إِنَّ اللّهَ غَفُورٌ رَّحِيمٌ؛</a:t>
            </a:r>
            <a:endParaRPr lang="en-US" b="1" dirty="0" smtClean="0">
              <a:cs typeface="B Nazanin" pitchFamily="2" charset="-78"/>
            </a:endParaRPr>
          </a:p>
          <a:p>
            <a:pPr algn="ctr">
              <a:buNone/>
            </a:pPr>
            <a:r>
              <a:rPr lang="fa-IR" dirty="0" smtClean="0">
                <a:cs typeface="B Nazanin" pitchFamily="2" charset="-78"/>
              </a:rPr>
              <a:t>پس هر گاه توبه کرده و نماز به پا داشتند و زکات مال دادند در این صورت برادر دینی شمایند و ما آیات خود را برای اهل دانش و معرفت مفصّل بیان خواهیم کرد.</a:t>
            </a:r>
            <a:endParaRPr lang="en-US" dirty="0" smtClean="0">
              <a:cs typeface="B Nazanin" pitchFamily="2" charset="-78"/>
            </a:endParaRPr>
          </a:p>
          <a:p>
            <a:pPr algn="ctr">
              <a:buNone/>
            </a:pPr>
            <a:r>
              <a:rPr lang="fa-IR" dirty="0" smtClean="0">
                <a:cs typeface="B Nazanin" pitchFamily="2" charset="-78"/>
              </a:rPr>
              <a:t>- التّوبه: 5.</a:t>
            </a:r>
            <a:endParaRPr lang="en-US" dirty="0" smtClean="0">
              <a:cs typeface="B Nazanin" pitchFamily="2" charset="-78"/>
            </a:endParaRPr>
          </a:p>
          <a:p>
            <a:pPr algn="ctr">
              <a:buNone/>
            </a:pP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z="2400" b="1" dirty="0" smtClean="0">
                <a:cs typeface="B Nazanin" pitchFamily="2" charset="-78"/>
              </a:rPr>
              <a:t>زخم معده و زخم دوازدهه</a:t>
            </a:r>
            <a:r>
              <a:rPr lang="fa-IR" sz="2400" dirty="0" smtClean="0">
                <a:cs typeface="B Nazanin" pitchFamily="2" charset="-78"/>
              </a:rPr>
              <a:t> از شایع‌ترین موارد مراجعه به پزشکان داخلی و جرّاحان به حساب می‌آید که در بروز این مشکلات عوامل مختلفی دخیل دانسته شده است.</a:t>
            </a:r>
            <a:endParaRPr lang="en-US" sz="2400" dirty="0" smtClean="0">
              <a:cs typeface="B Nazanin" pitchFamily="2" charset="-78"/>
            </a:endParaRPr>
          </a:p>
          <a:p>
            <a:r>
              <a:rPr lang="fa-IR" sz="2400" dirty="0" smtClean="0">
                <a:cs typeface="B Nazanin" pitchFamily="2" charset="-78"/>
              </a:rPr>
              <a:t>به طور کلی عدم تعادل بین عوامل تهاجمی (اسید معده و پپسین) و عوامل محافظت‌کننده باعث ایجاد این زخم‌ها می‌شود. علاوه بر آن، نوعی میکروب خاص به نام هلیکوباکتر پیلوری نیز در این میان دخیل است. اما آنچه که مهم است این است که وجود ارتباط میان غم و غصّه و بروز زخم‌های گوارشی توسط منابع علمی جدید کاملاً تأیید می‌شود و مشاهدات بالینی طی سالیان دراز نشان داده است که علایم زخم‌های گوارشی ممکن است در اثر تغییرات هیجانی بیمار با تجربة شرایط استرس‌زای مختلف شروع یا تشدید می‌شود.</a:t>
            </a: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357166"/>
            <a:ext cx="7498080" cy="6286544"/>
          </a:xfrm>
        </p:spPr>
        <p:txBody>
          <a:bodyPr>
            <a:noAutofit/>
          </a:bodyPr>
          <a:lstStyle/>
          <a:p>
            <a:r>
              <a:rPr lang="fa-IR" sz="2400" dirty="0" smtClean="0">
                <a:cs typeface="B Nazanin" pitchFamily="2" charset="-78"/>
              </a:rPr>
              <a:t>به عقیدة محقّقین، نوع بی‌سبب زخم‌های گوارشی ربطی به هیچ باکتری یا محرّک مادّی خاصی ندارد. اسید و پپسین معده نسبت به مقاومت مخاطی، زیاد ترشح می‌شوند و این هر دو به اضطراب، فشار روانی و الکل حساس‌اند و فرد برای درمان باید سبک زندگی را عوض کند و البتّه درمان با منبسط کردن عضلات مفید است. </a:t>
            </a:r>
            <a:endParaRPr lang="en-US" sz="2400" dirty="0" smtClean="0">
              <a:cs typeface="B Nazanin" pitchFamily="2" charset="-78"/>
            </a:endParaRPr>
          </a:p>
          <a:p>
            <a:r>
              <a:rPr lang="fa-IR" sz="2400" dirty="0" smtClean="0">
                <a:cs typeface="B Nazanin" pitchFamily="2" charset="-78"/>
              </a:rPr>
              <a:t>در راستای این فکر، مطالعه‌ای که روی هزاران نفر از افراد خوانده شده برای خدمت سربازی در ایالات متّحده آمریکا انجام گرفته است نشان می‌دهد که زخم‌های گوارشی بیشتر در افرادی پیدا می‌شوند که نه تنها میزان ترشّحات معدی (به خصوص اسید معده) در آن‌ها بالاتر از حدّ نرمال است، بلکه دچار برخی کشمکش‌های روانی، مشکلات شخصیتی یا شرایط محیطی خاص هستند که واکنش‌های هیجانی را در آن‌ها برای ایجاد زخم گوارشی پدید می‌آورد.</a:t>
            </a:r>
            <a:endParaRPr lang="en-US" sz="2400" dirty="0" smtClean="0">
              <a:cs typeface="B Nazanin" pitchFamily="2" charset="-78"/>
            </a:endParaRPr>
          </a:p>
          <a:p>
            <a:r>
              <a:rPr lang="fa-IR" sz="2400" dirty="0" smtClean="0">
                <a:cs typeface="B Nazanin" pitchFamily="2" charset="-78"/>
              </a:rPr>
              <a:t>فرانتس الکساندر به ترسیم شخصیّت خاصّی از نظر روانی می‌پردازد که بروز زخم‌های گوارشی اکثراً در آن‌ها اتفاق می‌افتد. وی تعارض‌های ناخودآگاهی را ذکر نموده که ایجاد اضطراب می‌کنند و از طریق دستگاه عصبی خودکار موجب اختلالات خاصّی می‌شوند. مثلاً بیان داشته که واپس‌زنیِ نیازهای وابستگی موجب زخم گوارشی می‌شود</a:t>
            </a:r>
            <a:r>
              <a:rPr lang="en-US" sz="2400" dirty="0" smtClean="0">
                <a:cs typeface="B Nazanin" pitchFamily="2" charset="-78"/>
              </a:rPr>
              <a:t> .</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285728"/>
            <a:ext cx="7498080" cy="5962672"/>
          </a:xfrm>
        </p:spPr>
        <p:txBody>
          <a:bodyPr>
            <a:noAutofit/>
          </a:bodyPr>
          <a:lstStyle/>
          <a:p>
            <a:r>
              <a:rPr lang="fa-IR" sz="2000" dirty="0" smtClean="0">
                <a:cs typeface="B Nazanin" pitchFamily="2" charset="-78"/>
              </a:rPr>
              <a:t>با این اوصاف می‌توان توجیه کرد که عوامل تسکین‌بخش روحی و روانی می‌توانند نقش عمده‌ای در کاهش دادن زمینة ابتلا به زخم‌های گوارشی ایفا کنند و می‌توان با توجّه با مباحث گذشته، ادعا نمود که در صدر این عوامل، اعتقادات مذهبی جایگاه ویژه‌ای دارد و نماز به عنوان یک واکسن قدرتمند در ایمنی‌بخشی در مقابل استرس‌ها و ناملایمات زندگی و ایجاد احساس امنیت روانی در اشخاص و به علاوه از آن مهم‌تر با ایجاد ثبات در شخصیت و برقرار کردن تعادل روانی می‌تواند اثر شگرفی بر این قبیل مشکلات جسمی که به شدّت زیر نفوذ تأثیرات روانی هستند بگذارد.</a:t>
            </a:r>
            <a:endParaRPr lang="en-US" sz="2000" dirty="0" smtClean="0">
              <a:cs typeface="B Nazanin" pitchFamily="2" charset="-78"/>
            </a:endParaRPr>
          </a:p>
          <a:p>
            <a:r>
              <a:rPr lang="fa-IR" sz="2000" b="1" dirty="0" smtClean="0">
                <a:cs typeface="B Nazanin" pitchFamily="2" charset="-78"/>
              </a:rPr>
              <a:t>مهاتما گاندی</a:t>
            </a:r>
            <a:r>
              <a:rPr lang="fa-IR" sz="2000" dirty="0" smtClean="0">
                <a:cs typeface="B Nazanin" pitchFamily="2" charset="-78"/>
              </a:rPr>
              <a:t> </a:t>
            </a:r>
            <a:r>
              <a:rPr lang="fa-IR" sz="2000" b="1" dirty="0" smtClean="0">
                <a:cs typeface="B Nazanin" pitchFamily="2" charset="-78"/>
              </a:rPr>
              <a:t>(</a:t>
            </a:r>
            <a:r>
              <a:rPr lang="fa-IR" sz="2000" b="1" u="sng" dirty="0" smtClean="0">
                <a:cs typeface="B Nazanin" pitchFamily="2" charset="-78"/>
              </a:rPr>
              <a:t>رهبر بزرگ هند که جهان او را به عنوان آزادکنندة هند از یوغ استعمار می‌شناسد</a:t>
            </a:r>
            <a:r>
              <a:rPr lang="fa-IR" sz="2000" b="1" dirty="0" smtClean="0">
                <a:cs typeface="B Nazanin" pitchFamily="2" charset="-78"/>
              </a:rPr>
              <a:t>)</a:t>
            </a:r>
            <a:r>
              <a:rPr lang="fa-IR" sz="2000" dirty="0" smtClean="0">
                <a:cs typeface="B Nazanin" pitchFamily="2" charset="-78"/>
              </a:rPr>
              <a:t> می‌گوید:</a:t>
            </a:r>
            <a:endParaRPr lang="en-US" sz="2000" dirty="0" smtClean="0">
              <a:cs typeface="B Nazanin" pitchFamily="2" charset="-78"/>
            </a:endParaRPr>
          </a:p>
          <a:p>
            <a:pPr>
              <a:buNone/>
            </a:pPr>
            <a:r>
              <a:rPr lang="fa-IR" sz="2000" dirty="0" smtClean="0">
                <a:cs typeface="B Nazanin" pitchFamily="2" charset="-78"/>
              </a:rPr>
              <a:t>«اگر نماز نبود و با خدا ارتباط پیدا نمی‌کردم به طور حتمی سال‌ها بود که دیوانه شده بودم. من همیشه از نیروی عبادت و دعا مدد گرفته‌ام و الاّ هرگز نمی‌توانستم در مقابل آن همه مشکلات عظیم پایداری کنم. من در تجارب زندگی عمومی و خصوصی خود تلخ کامی‌های بسیار سخت داشته‌ام که مرا دست‌خوش ناامیدی می‌ساخت. اگر توانسته‌ام به این ناامیدی‌ها چیره شوم به علت دعا و نمازهایم بود. هر چه زمان می‌گذشت اعتقاد من به خداوند افزایش می‌یافت و نیاز من به دعا و نماز بیشتر می‌شد. بدون نماز زندگی سرد و تهی بود و آرامش من از دعا و نماز حاصل می‌شد و در یک جمله: عبادت راز پیروزی یک مرد بزرگ است.» </a:t>
            </a:r>
            <a:endParaRPr lang="en-US" sz="2000" dirty="0" smtClean="0">
              <a:cs typeface="B Nazanin" pitchFamily="2" charset="-78"/>
            </a:endParaRPr>
          </a:p>
          <a:p>
            <a:endParaRPr lang="en-US" sz="2000" dirty="0" smtClean="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fontScale="90000"/>
          </a:bodyPr>
          <a:lstStyle/>
          <a:p>
            <a:r>
              <a:rPr lang="fa-IR" dirty="0"/>
              <a:t>امروز، در جهان کنونی نه تنها میلیون‌ها انسان، نماز و دعا را سرلوحه زندگی خود قرار داده‌اند؛ بلکه بزرگ‌ترین فلاسفه و نوابغ بشری و برجسته‌ترین دانشمندان و متفکّران جهان سخن از نیایش، ارتباط معنوی با خدا و نماز و ... به میان آورده و در پیشگاه مقدّس و با عظمت کبریایی سر تعظیم فرود آورده و پیرامون آن سخنان زیبا و ارزنده‌ای بیان کرده‌اند.</a:t>
            </a:r>
            <a:r>
              <a:rPr lang="en-US" dirty="0"/>
              <a:t/>
            </a:r>
            <a:br>
              <a:rPr lang="en-US" dirty="0"/>
            </a:br>
            <a:endParaRPr lang="fa-I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t>نتیجه‌گیری</a:t>
            </a:r>
            <a:r>
              <a:rPr lang="en-US" b="1" dirty="0" smtClean="0"/>
              <a:t/>
            </a:r>
            <a:br>
              <a:rPr lang="en-US" b="1" dirty="0" smtClean="0"/>
            </a:br>
            <a:endParaRPr lang="fa-IR" dirty="0"/>
          </a:p>
        </p:txBody>
      </p:sp>
      <p:sp>
        <p:nvSpPr>
          <p:cNvPr id="3" name="Content Placeholder 2"/>
          <p:cNvSpPr>
            <a:spLocks noGrp="1"/>
          </p:cNvSpPr>
          <p:nvPr>
            <p:ph idx="1"/>
          </p:nvPr>
        </p:nvSpPr>
        <p:spPr/>
        <p:txBody>
          <a:bodyPr>
            <a:normAutofit/>
          </a:bodyPr>
          <a:lstStyle/>
          <a:p>
            <a:pPr algn="just"/>
            <a:r>
              <a:rPr lang="fa-IR" sz="2800" dirty="0" smtClean="0">
                <a:cs typeface="B Nazanin" pitchFamily="2" charset="-78"/>
              </a:rPr>
              <a:t>آنچه گذشت، اشاراتی بود بس منحصر به </a:t>
            </a:r>
            <a:r>
              <a:rPr lang="fa-IR" sz="2800" b="1" dirty="0" smtClean="0">
                <a:cs typeface="B Nazanin" pitchFamily="2" charset="-78"/>
              </a:rPr>
              <a:t>تأثیرات شگفت‌انگیز نماز و نیایش در پیشگیری و درمان برخی از مهم‌ترین و شایع‌ترین بیماری‌های جسمی </a:t>
            </a:r>
            <a:r>
              <a:rPr lang="fa-IR" sz="2800" dirty="0" smtClean="0">
                <a:cs typeface="B Nazanin" pitchFamily="2" charset="-78"/>
              </a:rPr>
              <a:t>که امروزه توجّه محقّقین را بیش از پیش به خود مشغول ساخته است و به وضوح دانستیم که تقویت روح معنوی بیمار در تسریع آرامش و بهبود او اهمیت بسیار دارد. از این رو توجه دادن بیمار به معنویات و مهیا ساختن زمینه‌های ارتباط بیمار با خداوند و توسّل به اهل‌بیت(ع) امری لازم و ضروری است.</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2528"/>
          </a:xfrm>
        </p:spPr>
        <p:txBody>
          <a:bodyPr>
            <a:normAutofit fontScale="90000"/>
          </a:bodyPr>
          <a:lstStyle/>
          <a:p>
            <a:endParaRPr lang="fa-IR" dirty="0"/>
          </a:p>
        </p:txBody>
      </p:sp>
      <p:sp>
        <p:nvSpPr>
          <p:cNvPr id="3" name="Content Placeholder 2"/>
          <p:cNvSpPr>
            <a:spLocks noGrp="1"/>
          </p:cNvSpPr>
          <p:nvPr>
            <p:ph idx="1"/>
          </p:nvPr>
        </p:nvSpPr>
        <p:spPr>
          <a:xfrm>
            <a:off x="1435608" y="500042"/>
            <a:ext cx="7498080" cy="5748358"/>
          </a:xfrm>
        </p:spPr>
        <p:txBody>
          <a:bodyPr>
            <a:normAutofit fontScale="77500" lnSpcReduction="20000"/>
          </a:bodyPr>
          <a:lstStyle/>
          <a:p>
            <a:r>
              <a:rPr lang="fa-IR" dirty="0" smtClean="0">
                <a:cs typeface="B Nazanin" pitchFamily="2" charset="-78"/>
              </a:rPr>
              <a:t>اتصال به مبدأ فیض و اعتماد به قدرت بی‌کران خداوند و اعتقاد به شفا، تأمین‌کننده نیازهای بزرگ روحی و روانی بیماران است. هنگامی که بیمار به این باور رسید که همه چیز به ارادة خداوند است و شفا از اوست و ابزار و افراد هم اسباب مداوا هستند توجّه خود را از اسباب ظاهری به واقعی معطوف می‌دارد و در پی آن جان و روانش را آرامشی فرا خواهد گرفت که با هیچ ابزاری نمی‌توان به آن دست یافت.</a:t>
            </a:r>
            <a:endParaRPr lang="en-US" dirty="0" smtClean="0">
              <a:cs typeface="B Nazanin" pitchFamily="2" charset="-78"/>
            </a:endParaRPr>
          </a:p>
          <a:p>
            <a:r>
              <a:rPr lang="fa-IR" dirty="0" smtClean="0">
                <a:cs typeface="B Nazanin" pitchFamily="2" charset="-78"/>
              </a:rPr>
              <a:t>بنابراین می‌توان ادعا کرد که پزشکان با ایجاد فضای معنوی و توجه دادن بیماران به معنویت و ذکر و نماز و نیایش می‌توانند بذر امید و آرامش و بهبودی را در آن‌ها بارور سازند؛ چرا که یافته‌های حاصل از پژوهش‌ها نشان می‌دهد که اعتقادات مذهبی با اضطراب و افسردگی رابطة منفی داشته و با رضایت‌مندی از زندگی و سلامت روانی همبستگی مثبت دارد و گرایش به نماز و دعا و نیایش و اعتقاد به نذر و نیاز و خیرات و نیکوکاری می‌توانند به عنوان راهبردهای مؤثری برای مقابله با استرس و مشکلات ناشی از بیماری عمل کنند و همان گونه که ذکر گردید استرس‌های روحی و روانی از جمله علل اصلی بیماری‌های جسمی و حتی در برخی موارد به عنوان تنها عامل برانگیزندة بیماری‌ها شناخته شده است.</a:t>
            </a:r>
            <a:endParaRPr lang="en-US" dirty="0" smtClean="0">
              <a:cs typeface="B Nazanin" pitchFamily="2" charset="-78"/>
            </a:endParaRPr>
          </a:p>
          <a:p>
            <a:pPr>
              <a:buNone/>
            </a:pPr>
            <a:endParaRPr lang="en-US" b="1"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797172"/>
          </a:xfrm>
        </p:spPr>
        <p:txBody>
          <a:bodyPr>
            <a:normAutofit/>
          </a:bodyPr>
          <a:lstStyle/>
          <a:p>
            <a:pPr algn="ctr"/>
            <a:r>
              <a:rPr lang="fa-IR" sz="3200" b="1" dirty="0" smtClean="0"/>
              <a:t>توماس کارلایل (</a:t>
            </a:r>
            <a:r>
              <a:rPr lang="fa-IR" sz="3200" b="1" u="sng" dirty="0" smtClean="0"/>
              <a:t>نویسنده و متفکّر بزرگ انگلیسی</a:t>
            </a:r>
            <a:r>
              <a:rPr lang="fa-IR" sz="3200" b="1" dirty="0" smtClean="0"/>
              <a:t>) می‌نویسد:</a:t>
            </a:r>
            <a:r>
              <a:rPr lang="en-US" sz="3200" b="1" dirty="0" smtClean="0"/>
              <a:t/>
            </a:r>
            <a:br>
              <a:rPr lang="en-US" sz="3200" b="1" dirty="0" smtClean="0"/>
            </a:br>
            <a:r>
              <a:rPr lang="fa-IR" sz="3200" dirty="0" smtClean="0">
                <a:solidFill>
                  <a:schemeClr val="accent4">
                    <a:lumMod val="75000"/>
                  </a:schemeClr>
                </a:solidFill>
                <a:cs typeface="B Nazanin" pitchFamily="2" charset="-78"/>
              </a:rPr>
              <a:t>«دعا و نیایش، عمیق‌ترین سرچشمة نیرو و کمال است ولی ما از این سرچشمه نیرو و  کمال غفلت داریم.»</a:t>
            </a:r>
            <a:r>
              <a:rPr lang="en-US" sz="3200" dirty="0" smtClean="0">
                <a:solidFill>
                  <a:schemeClr val="accent4">
                    <a:lumMod val="75000"/>
                  </a:schemeClr>
                </a:solidFill>
                <a:cs typeface="B Nazanin" pitchFamily="2" charset="-78"/>
              </a:rPr>
              <a:t/>
            </a:r>
            <a:br>
              <a:rPr lang="en-US" sz="3200" dirty="0" smtClean="0">
                <a:solidFill>
                  <a:schemeClr val="accent4">
                    <a:lumMod val="75000"/>
                  </a:schemeClr>
                </a:solidFill>
                <a:cs typeface="B Nazanin" pitchFamily="2" charset="-78"/>
              </a:rPr>
            </a:br>
            <a:endParaRPr lang="fa-IR" sz="3200" dirty="0">
              <a:solidFill>
                <a:schemeClr val="accent4">
                  <a:lumMod val="75000"/>
                </a:schemeClr>
              </a:solidFill>
              <a:cs typeface="B Nazanin" pitchFamily="2" charset="-78"/>
            </a:endParaRPr>
          </a:p>
        </p:txBody>
      </p:sp>
      <p:sp>
        <p:nvSpPr>
          <p:cNvPr id="3" name="Content Placeholder 2"/>
          <p:cNvSpPr>
            <a:spLocks noGrp="1"/>
          </p:cNvSpPr>
          <p:nvPr>
            <p:ph idx="1"/>
          </p:nvPr>
        </p:nvSpPr>
        <p:spPr>
          <a:xfrm>
            <a:off x="1435608" y="2714620"/>
            <a:ext cx="7498080" cy="3533780"/>
          </a:xfrm>
        </p:spPr>
        <p:txBody>
          <a:bodyPr>
            <a:normAutofit/>
          </a:bodyPr>
          <a:lstStyle/>
          <a:p>
            <a:pPr algn="ctr">
              <a:buNone/>
            </a:pPr>
            <a:endParaRPr lang="fa-IR" b="1" dirty="0" smtClean="0">
              <a:cs typeface="B Nazanin" pitchFamily="2" charset="-78"/>
            </a:endParaRPr>
          </a:p>
          <a:p>
            <a:pPr algn="ctr">
              <a:buNone/>
            </a:pPr>
            <a:endParaRPr lang="fa-IR" b="1" dirty="0" smtClean="0">
              <a:cs typeface="B Nazanin" pitchFamily="2" charset="-78"/>
            </a:endParaRPr>
          </a:p>
          <a:p>
            <a:pPr algn="ctr">
              <a:buNone/>
            </a:pPr>
            <a:r>
              <a:rPr lang="fa-IR" b="1" dirty="0" smtClean="0">
                <a:cs typeface="B Nazanin" pitchFamily="2" charset="-78"/>
              </a:rPr>
              <a:t>متشکرم</a:t>
            </a:r>
            <a:endParaRPr lang="fa-IR" b="1"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fontScale="90000"/>
          </a:bodyPr>
          <a:lstStyle/>
          <a:p>
            <a:r>
              <a:rPr lang="fa-IR" dirty="0"/>
              <a:t>شگفتی‌ها و اسرار بی‌پایان نماز و عبادت که بسیاری از دانشمندان و فیلسوفان نامی جهان را متوجّه خود ساخته و اذهان آنان را به خود مشغول نموده، بسیار است که در این مجال خواهیم دید که چگونه اسراری که بشر با سختی‌ها و مشکلات بسیار و استفاده از پیشرفته‌ترین تجهیزات به دست آورده، دین مبین اسلام در قرن‌ها قبل در نهایت اعجاز و در غالب الفاظی بسیار زیبا بیان داشته است؛ آن هم در عصری که هنوز حتّی از ابتدایی‌ترین وسایل تحقیق و کوچک‌ترین تجهیزات علمی بشری خبری نبود!</a:t>
            </a:r>
            <a:r>
              <a:rPr lang="en-US" dirty="0"/>
              <a:t/>
            </a:r>
            <a:br>
              <a:rPr lang="en-US" dirty="0"/>
            </a:b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fa-IR" dirty="0"/>
              <a:t>پس مولای متّقیان علی(ع) چه زیبا فرمودند که:</a:t>
            </a:r>
            <a:r>
              <a:rPr lang="en-US" dirty="0"/>
              <a:t/>
            </a:r>
            <a:br>
              <a:rPr lang="en-US" dirty="0"/>
            </a:br>
            <a:r>
              <a:rPr lang="fa-IR" dirty="0"/>
              <a:t>العلم والدّین توأمان، إذا افترقا إخترقا؛</a:t>
            </a:r>
            <a:r>
              <a:rPr lang="en-US" dirty="0"/>
              <a:t/>
            </a:r>
            <a:br>
              <a:rPr lang="en-US" dirty="0"/>
            </a:br>
            <a:r>
              <a:rPr lang="fa-IR" dirty="0"/>
              <a:t>علم و دین پیوسته با یکدیگرند و هرگاه جدا شدند، آتش افروز خواهند شد.</a:t>
            </a:r>
            <a:r>
              <a:rPr lang="en-US" dirty="0"/>
              <a:t/>
            </a:r>
            <a:br>
              <a:rPr lang="en-US" dirty="0"/>
            </a:b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r>
              <a:rPr lang="fa-IR" sz="3200" dirty="0"/>
              <a:t>ذکر این مطلب ضروری است اگر چه ما در این فرصت  قلیل به برخی از موارد اعجاب و اعجاز علمی وضو و نماز از دیدگاه علم پزشکی و انطباق آن‌ها با قوانین مسلّم علمی و یافته‌های قطعی علم نوین اشاره می‌نماییم؛ امّا باید توجّه داشت این مطالب تنها در برگیرنده بُعد بسیار کوچکی از ابعاد متعدّد وضو و نماز است و نباید از اقیانوس نور و معنویت همراه این عبادات غافل شویم و بیان این اعجاب تنها تأییدی است علمی بر این کلام گوهربار حضرت امام محمّد باقر(ع) که:</a:t>
            </a:r>
            <a:r>
              <a:rPr lang="en-US" sz="3200" dirty="0"/>
              <a:t/>
            </a:r>
            <a:br>
              <a:rPr lang="en-US" sz="3200" dirty="0"/>
            </a:br>
            <a:r>
              <a:rPr lang="fa-IR" sz="3200" dirty="0"/>
              <a:t>«شرقاً و غرباً فلا تجدان علماً صحیحاً إلّا شیئاً خرج مِن عندنا أهل البیت؛» </a:t>
            </a:r>
            <a:r>
              <a:rPr lang="en-US" sz="3200" dirty="0"/>
              <a:t/>
            </a:r>
            <a:br>
              <a:rPr lang="en-US" sz="3200" dirty="0"/>
            </a:br>
            <a:r>
              <a:rPr lang="fa-IR" sz="3200" dirty="0"/>
              <a:t>به مشرق و مغرب بروید پس علم صحیحی را نمی‌یابید مگر آنچه که از نزد ما اهل‌بیت خارج شده باشد.</a:t>
            </a:r>
            <a:r>
              <a:rPr lang="en-US" sz="3200" dirty="0"/>
              <a:t/>
            </a:r>
            <a:br>
              <a:rPr lang="en-US" sz="3200" dirty="0"/>
            </a:br>
            <a:endParaRPr lang="fa-IR"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TotalTime>
  <Words>5305</Words>
  <Application>Microsoft Office PowerPoint</Application>
  <PresentationFormat>On-screen Show (4:3)</PresentationFormat>
  <Paragraphs>145</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Solstice</vt:lpstr>
      <vt:lpstr>Slide 1</vt:lpstr>
      <vt:lpstr>قال علی(ع): مَنْ عَرَفَ نَفْسَهُ، فَقَدْ عَرَفَ رَبَّهُ؛ از دیرینه‌ترین زمانی که تاریخ از احوال بشر به یاد دارد، همواره نیایش و نماز سرلوحه آیین‌های ریشه‌دار و عمیق در زندگی انسان‌ها بوده است و با این که نیایش جنبة عمومی داشته ولی صورت و کیفیت و اهداف آن در همه جا یکسان نبوده است. </vt:lpstr>
      <vt:lpstr>آنچه در تمام عبات‌ها مشترک است، اعتقاد به مخاطبی والاتر از بشریت است که نیایش‌گر با او سخن می‌گوید و برای نیازش دست به دامان او می‌زند. بررسی و مطالعة تاریخ آفرینش انسان، نمایش‌گر این حقیقت است که همزمان با آفرینش و پیدایش انسان، نیایش و نماز نیز تولّد یافته است. به بیان دیگر انسان در برخورد با حادث ناگوار نماز را شناخت و این واقعیت غیر قابل انکار را پذیرفت که بدون پیوند و ارتباط با جهان نور و رحمت، هرگز نمی‌تواند به زندگی خویش ادامه دهد. </vt:lpstr>
      <vt:lpstr>از این رو همیشه ضمیر ناخودآگاه و فطرت خداجویش به یک کانون معنوی و روحانی معتقد و متّصل شده و در برابر آن منبع نور و قدرت به نیایش دست زده است. ماکس مولر (خاورشناس آلمانی و استاد دانشگاه آکسفورد) می‌گوید:  (اسلاف و گذشتگان ما از آن زمان به درگاه خداوند سر فرود می‌آورده بودند که حتّی برای خدا نامی هم نتوانسته بودند، بگذارند.) </vt:lpstr>
      <vt:lpstr>بنابراین نماز از همان خلقت نخستین آدمیان وارد زندگی بشر شده و نه تنها در ادیان الهی واجب بوده است؛ بلکه انسان‌های غیر الهی هم به نوعی با پروردگار خود ارتباط داشته و نیایش می‌کرده‌اند. پس نتیجه می‌گیریم که نماز و نیایش بین ملّت‌های مختلف جهان، چیز بیگانه و نامأنوسی نبوده و نیست و هر کس به طریقی با محبوب و معبود خویش ارتباط برقرار می‌کند و مناجات می‌نماید. هر کس به زبانی سخن از وصف تو گوید  بلبل به غزل‌خوانی و قمری به ترانه </vt:lpstr>
      <vt:lpstr>امروز، در جهان کنونی نه تنها میلیون‌ها انسان، نماز و دعا را سرلوحه زندگی خود قرار داده‌اند؛ بلکه بزرگ‌ترین فلاسفه و نوابغ بشری و برجسته‌ترین دانشمندان و متفکّران جهان سخن از نیایش، ارتباط معنوی با خدا و نماز و ... به میان آورده و در پیشگاه مقدّس و با عظمت کبریایی سر تعظیم فرود آورده و پیرامون آن سخنان زیبا و ارزنده‌ای بیان کرده‌اند. </vt:lpstr>
      <vt:lpstr>شگفتی‌ها و اسرار بی‌پایان نماز و عبادت که بسیاری از دانشمندان و فیلسوفان نامی جهان را متوجّه خود ساخته و اذهان آنان را به خود مشغول نموده، بسیار است که در این مجال خواهیم دید که چگونه اسراری که بشر با سختی‌ها و مشکلات بسیار و استفاده از پیشرفته‌ترین تجهیزات به دست آورده، دین مبین اسلام در قرن‌ها قبل در نهایت اعجاز و در غالب الفاظی بسیار زیبا بیان داشته است؛ آن هم در عصری که هنوز حتّی از ابتدایی‌ترین وسایل تحقیق و کوچک‌ترین تجهیزات علمی بشری خبری نبود! </vt:lpstr>
      <vt:lpstr>پس مولای متّقیان علی(ع) چه زیبا فرمودند که: العلم والدّین توأمان، إذا افترقا إخترقا؛ علم و دین پیوسته با یکدیگرند و هرگاه جدا شدند، آتش افروز خواهند شد. </vt:lpstr>
      <vt:lpstr>ذکر این مطلب ضروری است اگر چه ما در این فرصت  قلیل به برخی از موارد اعجاب و اعجاز علمی وضو و نماز از دیدگاه علم پزشکی و انطباق آن‌ها با قوانین مسلّم علمی و یافته‌های قطعی علم نوین اشاره می‌نماییم؛ امّا باید توجّه داشت این مطالب تنها در برگیرنده بُعد بسیار کوچکی از ابعاد متعدّد وضو و نماز است و نباید از اقیانوس نور و معنویت همراه این عبادات غافل شویم و بیان این اعجاب تنها تأییدی است علمی بر این کلام گوهربار حضرت امام محمّد باقر(ع) که: «شرقاً و غرباً فلا تجدان علماً صحیحاً إلّا شیئاً خرج مِن عندنا أهل البیت؛»  به مشرق و مغرب بروید پس علم صحیحی را نمی‌یابید مگر آنچه که از نزد ما اهل‌بیت خارج شده باشد. </vt:lpstr>
      <vt:lpstr>آثار شگفت‌انگیز نماز و دعا در پیشگیری و درمان بیماری‌ها </vt:lpstr>
      <vt:lpstr>تأثیر نماز صبح در پیشگیری از بیماری افسردگی</vt:lpstr>
      <vt:lpstr>افسردگی حالتی احساسی است که مشخّصه‌اش اندوه، بی‌احساسی ، بدبینی و احساس تنهایی است. این بیماری که امروزه از شیوع بالایی در میان مراجعه‌کنندگان به کلینیک‌های روان‌پزشکی برخوردار است، دارای تظاهرات متنوّع و زیادی بوده که از مهم‌ترین آن‌ها می‌توان به اختلالات خواب اشاره نمود.   </vt:lpstr>
      <vt:lpstr>تحقیقات نشان می‌دهد 75 درصد از بیماران افسرده مشکلی در خواب (چه به صورت بی‌خوابی و چه پرخوابی) دارند و همچنین علایم این بیماران در هنگام صبح شدید می‌شود. نکته جالب و قابل توجّه و مورد بحث ما این است که در این بیماران چگالی حرکت سریع چشم در نیمة اوّل خواب و نیز کل زمان REM افزایش یافته و فاصله میان به خواب رفتن تا شروع اوّلین دوره REM یعنی (REM-Latency) کم شده و مرحلة خواب REM به سر می‌برند؛ یعنی به میزان بیشتری نسبت به سایرین خواب می‌بینند.  </vt:lpstr>
      <vt:lpstr>حال ببینیم، این موضوع چه ارتباطی با نماز صبح دارد؛ یعنی نماز صبح چه اثر درمانی می‌تواند در این بیماری داشته باشد؟ </vt:lpstr>
      <vt:lpstr>زمان نماز صبح که مورد تأکید قرآن و همچنین بسیاری از روایات بوده، سبب کاهش قابل توجّه میزان خواب REM در اشخاص می‌شود؛ زیرا شخص نمازگزار که خود را ملزم به اقامة نماز صبح می‌داند و باید صبح‌گاه بیدار شود، پس در حقیقت جلوی ورود به مرحلة قابل توجّهی از خواب REM را می‌گیرد. از این جهت بیداری صبحگاهی برای نماز، خود به تنهایی می‌تواند یک عامل مهم بدون عارضه در پیشگیری از افسردگی مطرح باشد که بر تمام روش‌های درمانی دارویی و غیردارویی ارجح است؛ چرا که پیشگیری بر درمان مقدّم است. </vt:lpstr>
      <vt:lpstr>لازم به ذکر است آثار روحی و روانی ایمان به خدا و اقامة نماز بسیار زیاد است و نکات علمی بسیار شگرفی در سراسر سحر که مورد تأکید فراوان اسلام نیز بوده،  دکتر ادوین فردریک پاورز (استاد امراض عصبی در ایالات متّحده آمریکا) می‌گوید: (... ما می‌بینیم هزاران حالت برای مریض پیش آمده که مشهورترین و باهوش‌ترین طبیبان، کمترین امیدی برای بهبودی آن نداشته‌اند؛ امّا چیزی که در بهبودی مریض اثر گذاشته و صحّت و سلامت و عقل را به وی بازگردانده، معجزه‌ای از معجزات نماز و ارتباط با خدا بوده است  </vt:lpstr>
      <vt:lpstr>تأثیر نماز صبح در درمان اختلالات خواب</vt:lpstr>
      <vt:lpstr>همان گونه که می‌دانیم، تغییرات خواب انسان در بیماری‌های جسمی و روانی بسیار چشمگیر است و اگر تأثیر اختلالات روانی بر جسم انسان را در نظر بگیریم و بدانیم که بیش از 60 درصد مراجعه‌کنندگان به بیمارستان‌های عمومی در واقع از یک مشکل روانی رنج می‌برند، اهمیت این مسئله برایمان مشخص خواهد شد. </vt:lpstr>
      <vt:lpstr>به این ترتیب ایجاد بهداشت خواب در واقع یک رکن مهم بهداشت روانی و جسمی به حساب می‌آید و هر عاملی که در تنظیم بهداشت خواب مؤثر باشد، پیشگیری کننده و حتّی درمان‌گر بسیاری از بیماری‌های جسمی و روانی است. </vt:lpstr>
      <vt:lpstr>امروزه نخستین اصلی که در ایجاد بهداشت خواب توسط روان‌پزشکان و جدیدترین منابع علمی دنیا توصیه می‌شود این است که فرد هر روز صبح سر یک ساعت معیّنی از خواب برخیزد. حال اگر یک نگاه کلی به جداول اوقات شرعی بیندازیم، درمی‌یابیم که وقت نماز صبح در تمام طول سال با در نظر گرفتن تغییرات ناشی از حرکات وضعی و انتقالی زمین، زمان ثابتی است و اقامه کننده نماز صبح با برخاستن از خواب به انگیزة به جا آوردن فریضة الهی «نماز» در واقع اساسی‌ترین گام را در جهت رعایت بهداشت خواب و در نتیجه آن سلامت بدنی و تعادل روحی و روانی برداشته است. </vt:lpstr>
      <vt:lpstr>بنابراین زمان نماز صبح که در سورة مبارکة (اسراء) با عنوان (وَقُرْآنَ الْفَجْرِ إِنَّ قُرْآنَ الْفَجْرِ کانَ مَشْهُودًا) اشاره شده و مورد تأکید فراوان نیز می‌باشد، به گونه‌ای است که سبب کاهش دادن قابل ملاحظه میزان خواب در دورة حرکات سریع چشم (RAM) می‌شود؛ چرا که همان گونه که بررسی شد، قسمت اعظم خواب RAM در حوالی صبح به وقوع می‌پیوندد و چنانچه شخص خود را ملزم به بیداری صبحگاهی نماید، در حقیقت جلوی ورود خود به مرحلة قابل توجّهی از خواب RAM را گرفته است. </vt:lpstr>
      <vt:lpstr>بنابراین، بیداری صبحگاهی و سحرخیزی برای نماز می‌تواند واکسنی در پیشگیری از بسیاری از اختلالات روانی باشد. لازم به ذکر است که خواب REM در حد تعادل برای سلامت و رفع خستگی لازم است؛ امّا آنچه مهم است این که زیادی این خواب منجر به مشکلات مختلفی از جمله اختلالات خواب، افسردگی و... می‌شود و نقش نماز به عنوان متعادل کننده میزان این خواب (RAM) مطرح است.  </vt:lpstr>
      <vt:lpstr>1) افزایش غلظت خون در صبح 2) افزایش BP  و فاکتورهای Coag. در سحر 3) ترشح آندروفین ها و آنکفالین ها 4) هورمون کورتیزول </vt:lpstr>
      <vt:lpstr>تأثیر پایبندی به اعتقادات مذهبی و نماز  در  پيشگيری از بیماریهای جسمی</vt:lpstr>
      <vt:lpstr>Slide 25</vt:lpstr>
      <vt:lpstr>چکیده  زمینه و هدف </vt:lpstr>
      <vt:lpstr>وَجَعَلَنِی مُبَارَکا أَينَ مَا کنتُ وَأَوْصَانِی بِالصَّلَاةِ وَالزَّکاةِ مَا دُمْتُ حَيـًّا؛  </vt:lpstr>
      <vt:lpstr>Slide 28</vt:lpstr>
      <vt:lpstr>Slide 29</vt:lpstr>
      <vt:lpstr>لئون دنی (دانشمند و روح‌شناس فرانسوی) چنین می­گوید:</vt:lpstr>
      <vt:lpstr>نماز و پیشگیری از بیماری آسم </vt:lpstr>
      <vt:lpstr>Slide 32</vt:lpstr>
      <vt:lpstr>مطالعه علمی جدید بر گروه‌های مختلف سنّی نشان دهندة آن است که در ایجاد بیماری آسم عوامل مختلفی نقش دارند که مهم‌ترین آن‌ها عبارتند از:</vt:lpstr>
      <vt:lpstr>حال ببینیم از نظر علمی نماز چه نقشی در تسکین شدّت حملات این بیماری می‌تواند داشته باشد؟ </vt:lpstr>
      <vt:lpstr>Slide 35</vt:lpstr>
      <vt:lpstr>Slide 36</vt:lpstr>
      <vt:lpstr>رِجَالٌ لَّا تُلْهِيهِمْ تِجَارَةٌ وَلَا بَيعٌ عَن ذِکرِ اللَّهِ وَإِقَامِ الصَّلَاةِ وَإِيتَاءِ الزَّکاةِ يخَافُونَ يوْمًا تَتَقَلَّبُ فِيهِ الْقُلُوبُ وَالْأَبْصَارُ؛  </vt:lpstr>
      <vt:lpstr>تأثیر نماز بر بیماری فشار خون</vt:lpstr>
      <vt:lpstr>Slide 39</vt:lpstr>
      <vt:lpstr>حال به نقش مؤثر نماز از نظر علمی در کنترل هر یک از عوامل بالا می‌پردازیم. </vt:lpstr>
      <vt:lpstr>از جمله مهم‌ترین درمان‌های غیردارویی که جهت کنترل فشار خون مورد توجه قرار می‌گیرند، عبارتند از:  </vt:lpstr>
      <vt:lpstr>Slide 42</vt:lpstr>
      <vt:lpstr>Slide 43</vt:lpstr>
      <vt:lpstr>برخی از مفسّران می‌نویسند:</vt:lpstr>
      <vt:lpstr>Slide 45</vt:lpstr>
      <vt:lpstr>نقش نماز در پیشگیری از سکته‌های قلبی و مغزی </vt:lpstr>
      <vt:lpstr>Slide 47</vt:lpstr>
      <vt:lpstr>Slide 48</vt:lpstr>
      <vt:lpstr>Slide 49</vt:lpstr>
      <vt:lpstr>Slide 50</vt:lpstr>
      <vt:lpstr>نماز و پیشگیری از سردردها</vt:lpstr>
      <vt:lpstr>Slide 52</vt:lpstr>
      <vt:lpstr>Slide 53</vt:lpstr>
      <vt:lpstr>Slide 54</vt:lpstr>
      <vt:lpstr>Slide 55</vt:lpstr>
      <vt:lpstr>تأثیر نماز بر زخم‌های گوارشی </vt:lpstr>
      <vt:lpstr>Slide 57</vt:lpstr>
      <vt:lpstr>Slide 58</vt:lpstr>
      <vt:lpstr>Slide 59</vt:lpstr>
      <vt:lpstr>نتیجه‌گیری </vt:lpstr>
      <vt:lpstr>Slide 61</vt:lpstr>
      <vt:lpstr>توماس کارلایل (نویسنده و متفکّر بزرگ انگلیسی) می‌نویسد: «دعا و نیایش، عمیق‌ترین سرچشمة نیرو و کمال است ولی ما از این سرچشمه نیرو و  کمال غفلت داریم.»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قال علی(ع): مَنْ عَرَفَ نَفْسَهُ، فَقَدْ عَرَفَ رَبَّهُ؛ از دیرینه‌ترین زمانی که تاریخ از احوال بشر به یاد دارد، همواره نیایش و نماز سرلوحه آیین‌های ریشه‌دار و عمیق در زندگی انسان‌ها بوده است و با این که نیایش جنبة عمومی داشته ولی صورت و کیفیت و اهداف آن در همه جا یکسان نبوده است. </dc:title>
  <dc:creator>Majid</dc:creator>
  <cp:lastModifiedBy>Majid</cp:lastModifiedBy>
  <cp:revision>22</cp:revision>
  <dcterms:created xsi:type="dcterms:W3CDTF">2012-02-23T16:25:24Z</dcterms:created>
  <dcterms:modified xsi:type="dcterms:W3CDTF">2012-02-23T21:57:25Z</dcterms:modified>
</cp:coreProperties>
</file>